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y="6858000" cx="12192000"/>
  <p:notesSz cx="6858000" cy="9144000"/>
  <p:embeddedFontLst>
    <p:embeddedFont>
      <p:font typeface="Dancing Script"/>
      <p:regular r:id="rId27"/>
      <p:bold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9" roundtripDataSignature="AMtx7mj25vAHntM8Id2YsZjOy2vcGPo5u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DancingScript-bold.fntdata"/><Relationship Id="rId27" Type="http://schemas.openxmlformats.org/officeDocument/2006/relationships/font" Target="fonts/DancingScript-regular.fntdata"/><Relationship Id="rId5" Type="http://schemas.openxmlformats.org/officeDocument/2006/relationships/slide" Target="slides/slide1.xml"/><Relationship Id="rId6" Type="http://schemas.openxmlformats.org/officeDocument/2006/relationships/slide" Target="slides/slide2.xml"/><Relationship Id="rId29" Type="http://customschemas.google.com/relationships/presentationmetadata" Target="metadata"/><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7c68515de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g37c68515de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01130ad14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g301130ad14d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01130ad14d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g301130ad14d_0_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7c68515dec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g37c68515dec_0_8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006d629389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g3006d629389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006d629389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g3006d629389_0_9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006d629389_0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g3006d629389_0_2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006d629389_0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g3006d629389_0_3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006d629389_0_4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g3006d629389_0_4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006d629389_0_5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g3006d629389_0_5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7c68515dec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g37c68515dec_0_1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006d629389_0_7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g3006d629389_0_7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006d629389_0_8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g3006d629389_0_80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7c68515dec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g37c68515dec_0_2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1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1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1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1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1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1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1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1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1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9"/>
          <p:cNvSpPr/>
          <p:nvPr>
            <p:ph idx="2" type="pic"/>
          </p:nvPr>
        </p:nvSpPr>
        <p:spPr>
          <a:xfrm>
            <a:off x="5183188" y="987425"/>
            <a:ext cx="6172200" cy="4873625"/>
          </a:xfrm>
          <a:prstGeom prst="rect">
            <a:avLst/>
          </a:prstGeom>
          <a:noFill/>
          <a:ln>
            <a:noFill/>
          </a:ln>
        </p:spPr>
      </p:sp>
      <p:sp>
        <p:nvSpPr>
          <p:cNvPr id="64" name="Google Shape;64;p1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jpg"/><Relationship Id="rId4" Type="http://schemas.openxmlformats.org/officeDocument/2006/relationships/image" Target="../media/image4.jpg"/><Relationship Id="rId11" Type="http://schemas.openxmlformats.org/officeDocument/2006/relationships/image" Target="../media/image6.png"/><Relationship Id="rId10" Type="http://schemas.openxmlformats.org/officeDocument/2006/relationships/image" Target="../media/image23.jpg"/><Relationship Id="rId12" Type="http://schemas.openxmlformats.org/officeDocument/2006/relationships/image" Target="../media/image1.jpg"/><Relationship Id="rId9" Type="http://schemas.openxmlformats.org/officeDocument/2006/relationships/image" Target="../media/image28.jpg"/><Relationship Id="rId5" Type="http://schemas.openxmlformats.org/officeDocument/2006/relationships/image" Target="../media/image20.jpg"/><Relationship Id="rId6" Type="http://schemas.openxmlformats.org/officeDocument/2006/relationships/image" Target="../media/image2.jpg"/><Relationship Id="rId7" Type="http://schemas.openxmlformats.org/officeDocument/2006/relationships/image" Target="../media/image39.jpg"/><Relationship Id="rId8" Type="http://schemas.openxmlformats.org/officeDocument/2006/relationships/image" Target="../media/image10.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2.jpg"/><Relationship Id="rId4" Type="http://schemas.openxmlformats.org/officeDocument/2006/relationships/image" Target="../media/image6.png"/><Relationship Id="rId5"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2.jpg"/><Relationship Id="rId4" Type="http://schemas.openxmlformats.org/officeDocument/2006/relationships/image" Target="../media/image6.png"/><Relationship Id="rId5" Type="http://schemas.openxmlformats.org/officeDocument/2006/relationships/image" Target="../media/image24.png"/><Relationship Id="rId6" Type="http://schemas.openxmlformats.org/officeDocument/2006/relationships/image" Target="../media/image9.png"/><Relationship Id="rId7" Type="http://schemas.openxmlformats.org/officeDocument/2006/relationships/image" Target="../media/image6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2.jpg"/><Relationship Id="rId4" Type="http://schemas.openxmlformats.org/officeDocument/2006/relationships/image" Target="../media/image6.png"/><Relationship Id="rId5" Type="http://schemas.openxmlformats.org/officeDocument/2006/relationships/image" Target="../media/image1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2.jpg"/><Relationship Id="rId4" Type="http://schemas.openxmlformats.org/officeDocument/2006/relationships/image" Target="../media/image6.png"/><Relationship Id="rId5" Type="http://schemas.openxmlformats.org/officeDocument/2006/relationships/image" Target="../media/image1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jpg"/><Relationship Id="rId4" Type="http://schemas.openxmlformats.org/officeDocument/2006/relationships/image" Target="../media/image35.jpg"/><Relationship Id="rId5"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2.jpg"/><Relationship Id="rId4" Type="http://schemas.openxmlformats.org/officeDocument/2006/relationships/image" Target="../media/image6.png"/><Relationship Id="rId5"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jpg"/><Relationship Id="rId4" Type="http://schemas.openxmlformats.org/officeDocument/2006/relationships/image" Target="../media/image42.png"/><Relationship Id="rId5" Type="http://schemas.openxmlformats.org/officeDocument/2006/relationships/image" Target="../media/image21.png"/><Relationship Id="rId6" Type="http://schemas.openxmlformats.org/officeDocument/2006/relationships/image" Target="../media/image3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22.png"/><Relationship Id="rId5"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2.jpg"/><Relationship Id="rId4" Type="http://schemas.openxmlformats.org/officeDocument/2006/relationships/image" Target="../media/image6.png"/><Relationship Id="rId10" Type="http://schemas.openxmlformats.org/officeDocument/2006/relationships/image" Target="../media/image43.png"/><Relationship Id="rId9" Type="http://schemas.openxmlformats.org/officeDocument/2006/relationships/image" Target="../media/image26.png"/><Relationship Id="rId5" Type="http://schemas.openxmlformats.org/officeDocument/2006/relationships/image" Target="../media/image29.png"/><Relationship Id="rId6" Type="http://schemas.openxmlformats.org/officeDocument/2006/relationships/image" Target="../media/image25.jpg"/><Relationship Id="rId7" Type="http://schemas.openxmlformats.org/officeDocument/2006/relationships/image" Target="../media/image19.jpg"/><Relationship Id="rId8" Type="http://schemas.openxmlformats.org/officeDocument/2006/relationships/image" Target="../media/image3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jpg"/><Relationship Id="rId4" Type="http://schemas.openxmlformats.org/officeDocument/2006/relationships/image" Target="../media/image6.png"/><Relationship Id="rId5" Type="http://schemas.openxmlformats.org/officeDocument/2006/relationships/image" Target="../media/image38.png"/><Relationship Id="rId6" Type="http://schemas.openxmlformats.org/officeDocument/2006/relationships/image" Target="../media/image33.png"/><Relationship Id="rId7" Type="http://schemas.openxmlformats.org/officeDocument/2006/relationships/image" Target="../media/image4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2.jpg"/><Relationship Id="rId4" Type="http://schemas.openxmlformats.org/officeDocument/2006/relationships/image" Target="../media/image6.png"/><Relationship Id="rId5" Type="http://schemas.openxmlformats.org/officeDocument/2006/relationships/image" Target="../media/image30.png"/><Relationship Id="rId6" Type="http://schemas.openxmlformats.org/officeDocument/2006/relationships/image" Target="../media/image33.png"/><Relationship Id="rId7" Type="http://schemas.openxmlformats.org/officeDocument/2006/relationships/image" Target="../media/image4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2.jpg"/><Relationship Id="rId4" Type="http://schemas.openxmlformats.org/officeDocument/2006/relationships/image" Target="../media/image6.png"/><Relationship Id="rId5" Type="http://schemas.openxmlformats.org/officeDocument/2006/relationships/image" Target="../media/image32.png"/><Relationship Id="rId6" Type="http://schemas.openxmlformats.org/officeDocument/2006/relationships/image" Target="../media/image49.jpg"/><Relationship Id="rId7" Type="http://schemas.openxmlformats.org/officeDocument/2006/relationships/image" Target="../media/image41.png"/><Relationship Id="rId8" Type="http://schemas.openxmlformats.org/officeDocument/2006/relationships/image" Target="../media/image4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2.jpg"/><Relationship Id="rId4" Type="http://schemas.openxmlformats.org/officeDocument/2006/relationships/image" Target="../media/image6.png"/><Relationship Id="rId5" Type="http://schemas.openxmlformats.org/officeDocument/2006/relationships/image" Target="../media/image36.png"/><Relationship Id="rId6" Type="http://schemas.openxmlformats.org/officeDocument/2006/relationships/image" Target="../media/image3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2.jpg"/><Relationship Id="rId4" Type="http://schemas.openxmlformats.org/officeDocument/2006/relationships/image" Target="../media/image45.png"/><Relationship Id="rId5" Type="http://schemas.openxmlformats.org/officeDocument/2006/relationships/image" Target="../media/image6.png"/><Relationship Id="rId6" Type="http://schemas.openxmlformats.org/officeDocument/2006/relationships/image" Target="../media/image4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2.jp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2.jpg"/><Relationship Id="rId4" Type="http://schemas.openxmlformats.org/officeDocument/2006/relationships/image" Target="../media/image6.png"/><Relationship Id="rId5" Type="http://schemas.openxmlformats.org/officeDocument/2006/relationships/image" Target="../media/image57.png"/><Relationship Id="rId6" Type="http://schemas.openxmlformats.org/officeDocument/2006/relationships/image" Target="../media/image5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70.jp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2.jpg"/><Relationship Id="rId4" Type="http://schemas.openxmlformats.org/officeDocument/2006/relationships/image" Target="../media/image6.png"/><Relationship Id="rId5" Type="http://schemas.openxmlformats.org/officeDocument/2006/relationships/image" Target="../media/image48.png"/><Relationship Id="rId6" Type="http://schemas.openxmlformats.org/officeDocument/2006/relationships/image" Target="../media/image64.png"/><Relationship Id="rId7" Type="http://schemas.openxmlformats.org/officeDocument/2006/relationships/image" Target="../media/image69.png"/><Relationship Id="rId8" Type="http://schemas.openxmlformats.org/officeDocument/2006/relationships/image" Target="../media/image5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2.jpg"/><Relationship Id="rId4" Type="http://schemas.openxmlformats.org/officeDocument/2006/relationships/image" Target="../media/image6.png"/><Relationship Id="rId5" Type="http://schemas.openxmlformats.org/officeDocument/2006/relationships/image" Target="../media/image58.png"/><Relationship Id="rId6" Type="http://schemas.openxmlformats.org/officeDocument/2006/relationships/image" Target="../media/image60.png"/></Relationships>
</file>

<file path=ppt/slides/_rels/slide22.xml.rels><?xml version="1.0" encoding="UTF-8" standalone="yes"?><Relationships xmlns="http://schemas.openxmlformats.org/package/2006/relationships"><Relationship Id="rId11" Type="http://schemas.openxmlformats.org/officeDocument/2006/relationships/image" Target="../media/image52.jpg"/><Relationship Id="rId10" Type="http://schemas.openxmlformats.org/officeDocument/2006/relationships/image" Target="../media/image53.png"/><Relationship Id="rId13" Type="http://schemas.openxmlformats.org/officeDocument/2006/relationships/image" Target="../media/image55.jpg"/><Relationship Id="rId12" Type="http://schemas.openxmlformats.org/officeDocument/2006/relationships/image" Target="../media/image65.jpg"/><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2.jpg"/><Relationship Id="rId4" Type="http://schemas.openxmlformats.org/officeDocument/2006/relationships/image" Target="../media/image6.png"/><Relationship Id="rId9" Type="http://schemas.openxmlformats.org/officeDocument/2006/relationships/image" Target="../media/image67.jpg"/><Relationship Id="rId15" Type="http://schemas.openxmlformats.org/officeDocument/2006/relationships/image" Target="../media/image61.jpg"/><Relationship Id="rId14" Type="http://schemas.openxmlformats.org/officeDocument/2006/relationships/image" Target="../media/image66.jpg"/><Relationship Id="rId5" Type="http://schemas.openxmlformats.org/officeDocument/2006/relationships/image" Target="../media/image59.jpg"/><Relationship Id="rId6" Type="http://schemas.openxmlformats.org/officeDocument/2006/relationships/image" Target="../media/image68.png"/><Relationship Id="rId7" Type="http://schemas.openxmlformats.org/officeDocument/2006/relationships/image" Target="../media/image62.jpg"/><Relationship Id="rId8" Type="http://schemas.openxmlformats.org/officeDocument/2006/relationships/image" Target="../media/image5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t/>
            </a:r>
            <a:endParaRPr/>
          </a:p>
        </p:txBody>
      </p:sp>
      <p:sp>
        <p:nvSpPr>
          <p:cNvPr id="85" name="Google Shape;85;p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t/>
            </a:r>
            <a:endParaRPr/>
          </a:p>
        </p:txBody>
      </p:sp>
      <p:pic>
        <p:nvPicPr>
          <p:cNvPr descr="http://i4tiran.com/e/2019/07/unique-image-of-professional-powerpoint-templates-blue-yellow-design-background-wallpaper-for-presentations-free-ppt-backgrounds-your.jpg" id="86" name="Google Shape;86;p1"/>
          <p:cNvPicPr preferRelativeResize="0"/>
          <p:nvPr/>
        </p:nvPicPr>
        <p:blipFill rotWithShape="1">
          <a:blip r:embed="rId3">
            <a:alphaModFix/>
          </a:blip>
          <a:srcRect b="0" l="0" r="0" t="0"/>
          <a:stretch/>
        </p:blipFill>
        <p:spPr>
          <a:xfrm>
            <a:off x="0" y="0"/>
            <a:ext cx="12192000" cy="6897688"/>
          </a:xfrm>
          <a:prstGeom prst="rect">
            <a:avLst/>
          </a:prstGeom>
          <a:noFill/>
          <a:ln>
            <a:noFill/>
          </a:ln>
        </p:spPr>
      </p:pic>
      <p:sp>
        <p:nvSpPr>
          <p:cNvPr id="87" name="Google Shape;87;p1"/>
          <p:cNvSpPr txBox="1"/>
          <p:nvPr/>
        </p:nvSpPr>
        <p:spPr>
          <a:xfrm>
            <a:off x="348343" y="5814992"/>
            <a:ext cx="11495314" cy="1143000"/>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rgbClr val="000099"/>
              </a:buClr>
              <a:buSzPts val="5500"/>
              <a:buFont typeface="Calibri"/>
              <a:buNone/>
            </a:pPr>
            <a:r>
              <a:rPr b="1" i="0" lang="en-GB" sz="5500" u="none" cap="none" strike="noStrike">
                <a:solidFill>
                  <a:srgbClr val="000099"/>
                </a:solidFill>
                <a:latin typeface="Calibri"/>
                <a:ea typeface="Calibri"/>
                <a:cs typeface="Calibri"/>
                <a:sym typeface="Calibri"/>
              </a:rPr>
              <a:t>St Michael’s Catholic Primary School</a:t>
            </a:r>
            <a:endParaRPr b="1" i="0" sz="5500" u="none" cap="none" strike="noStrike">
              <a:solidFill>
                <a:srgbClr val="000099"/>
              </a:solidFill>
              <a:latin typeface="Calibri"/>
              <a:ea typeface="Calibri"/>
              <a:cs typeface="Calibri"/>
              <a:sym typeface="Calibri"/>
            </a:endParaRPr>
          </a:p>
        </p:txBody>
      </p:sp>
      <p:sp>
        <p:nvSpPr>
          <p:cNvPr id="88" name="Google Shape;88;p1"/>
          <p:cNvSpPr txBox="1"/>
          <p:nvPr/>
        </p:nvSpPr>
        <p:spPr>
          <a:xfrm>
            <a:off x="1524000" y="-4792"/>
            <a:ext cx="9144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2000" u="none" cap="none" strike="noStrike">
                <a:solidFill>
                  <a:srgbClr val="FEE232"/>
                </a:solidFill>
                <a:latin typeface="Dancing Script"/>
                <a:ea typeface="Dancing Script"/>
                <a:cs typeface="Dancing Script"/>
                <a:sym typeface="Dancing Script"/>
              </a:rPr>
              <a:t>With Jesus we can achieve what we dream and believe</a:t>
            </a:r>
            <a:endParaRPr/>
          </a:p>
        </p:txBody>
      </p:sp>
      <p:pic>
        <p:nvPicPr>
          <p:cNvPr id="89" name="Google Shape;89;p1"/>
          <p:cNvPicPr preferRelativeResize="0"/>
          <p:nvPr/>
        </p:nvPicPr>
        <p:blipFill rotWithShape="1">
          <a:blip r:embed="rId4">
            <a:alphaModFix/>
          </a:blip>
          <a:srcRect b="0" l="0" r="0" t="0"/>
          <a:stretch/>
        </p:blipFill>
        <p:spPr>
          <a:xfrm rot="-795832">
            <a:off x="1634653" y="707409"/>
            <a:ext cx="2907264" cy="2171475"/>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90" name="Google Shape;90;p1"/>
          <p:cNvPicPr preferRelativeResize="0"/>
          <p:nvPr/>
        </p:nvPicPr>
        <p:blipFill rotWithShape="1">
          <a:blip r:embed="rId5">
            <a:alphaModFix/>
          </a:blip>
          <a:srcRect b="0" l="5899" r="7581" t="21092"/>
          <a:stretch/>
        </p:blipFill>
        <p:spPr>
          <a:xfrm rot="294777">
            <a:off x="1894091" y="2420571"/>
            <a:ext cx="2967170" cy="2029555"/>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91" name="Google Shape;91;p1"/>
          <p:cNvPicPr preferRelativeResize="0"/>
          <p:nvPr/>
        </p:nvPicPr>
        <p:blipFill rotWithShape="1">
          <a:blip r:embed="rId6">
            <a:alphaModFix/>
          </a:blip>
          <a:srcRect b="0" l="0" r="0" t="0"/>
          <a:stretch/>
        </p:blipFill>
        <p:spPr>
          <a:xfrm rot="-181878">
            <a:off x="7212401" y="716632"/>
            <a:ext cx="2813588" cy="2110191"/>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92" name="Google Shape;92;p1"/>
          <p:cNvPicPr preferRelativeResize="0"/>
          <p:nvPr/>
        </p:nvPicPr>
        <p:blipFill rotWithShape="1">
          <a:blip r:embed="rId7">
            <a:alphaModFix/>
          </a:blip>
          <a:srcRect b="15319" l="0" r="7841" t="15158"/>
          <a:stretch/>
        </p:blipFill>
        <p:spPr>
          <a:xfrm rot="259587">
            <a:off x="4395021" y="449640"/>
            <a:ext cx="2888016" cy="2178696"/>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93" name="Google Shape;93;p1"/>
          <p:cNvPicPr preferRelativeResize="0"/>
          <p:nvPr/>
        </p:nvPicPr>
        <p:blipFill rotWithShape="1">
          <a:blip r:embed="rId8">
            <a:alphaModFix/>
          </a:blip>
          <a:srcRect b="0" l="0" r="0" t="0"/>
          <a:stretch/>
        </p:blipFill>
        <p:spPr>
          <a:xfrm rot="261218">
            <a:off x="6897818" y="2373086"/>
            <a:ext cx="3135565" cy="2082577"/>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94" name="Google Shape;94;p1"/>
          <p:cNvPicPr preferRelativeResize="0"/>
          <p:nvPr/>
        </p:nvPicPr>
        <p:blipFill rotWithShape="1">
          <a:blip r:embed="rId9">
            <a:alphaModFix/>
          </a:blip>
          <a:srcRect b="0" l="0" r="0" t="0"/>
          <a:stretch/>
        </p:blipFill>
        <p:spPr>
          <a:xfrm rot="-187214">
            <a:off x="7296979" y="4137204"/>
            <a:ext cx="2644430" cy="1983322"/>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95" name="Google Shape;95;p1"/>
          <p:cNvPicPr preferRelativeResize="0"/>
          <p:nvPr/>
        </p:nvPicPr>
        <p:blipFill rotWithShape="1">
          <a:blip r:embed="rId10">
            <a:alphaModFix/>
          </a:blip>
          <a:srcRect b="0" l="0" r="0" t="0"/>
          <a:stretch/>
        </p:blipFill>
        <p:spPr>
          <a:xfrm rot="459094">
            <a:off x="4526176" y="4055256"/>
            <a:ext cx="2625707" cy="1962163"/>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I:\Pictures\SchLogo.png" id="96" name="Google Shape;96;p1"/>
          <p:cNvPicPr preferRelativeResize="0"/>
          <p:nvPr/>
        </p:nvPicPr>
        <p:blipFill rotWithShape="1">
          <a:blip r:embed="rId11">
            <a:alphaModFix/>
          </a:blip>
          <a:srcRect b="0" l="0" r="0" t="0"/>
          <a:stretch/>
        </p:blipFill>
        <p:spPr>
          <a:xfrm>
            <a:off x="4955669" y="2408367"/>
            <a:ext cx="1866523" cy="1866523"/>
          </a:xfrm>
          <a:prstGeom prst="rect">
            <a:avLst/>
          </a:prstGeom>
          <a:noFill/>
          <a:ln>
            <a:noFill/>
          </a:ln>
        </p:spPr>
      </p:pic>
      <p:pic>
        <p:nvPicPr>
          <p:cNvPr id="97" name="Google Shape;97;p1"/>
          <p:cNvPicPr preferRelativeResize="0"/>
          <p:nvPr/>
        </p:nvPicPr>
        <p:blipFill rotWithShape="1">
          <a:blip r:embed="rId12">
            <a:alphaModFix/>
          </a:blip>
          <a:srcRect b="0" l="0" r="0" t="0"/>
          <a:stretch/>
        </p:blipFill>
        <p:spPr>
          <a:xfrm rot="-378056">
            <a:off x="1848549" y="4063126"/>
            <a:ext cx="2565907" cy="1914407"/>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t/>
            </a:r>
            <a:endParaRPr/>
          </a:p>
        </p:txBody>
      </p:sp>
      <p:sp>
        <p:nvSpPr>
          <p:cNvPr id="103" name="Google Shape;10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t/>
            </a:r>
            <a:endParaRPr/>
          </a:p>
        </p:txBody>
      </p:sp>
      <p:pic>
        <p:nvPicPr>
          <p:cNvPr descr="http://i4tiran.com/e/2019/07/unique-image-of-professional-powerpoint-templates-blue-yellow-design-background-wallpaper-for-presentations-free-ppt-backgrounds-your.jpg" id="104" name="Google Shape;104;p2"/>
          <p:cNvPicPr preferRelativeResize="0"/>
          <p:nvPr/>
        </p:nvPicPr>
        <p:blipFill rotWithShape="1">
          <a:blip r:embed="rId3">
            <a:alphaModFix/>
          </a:blip>
          <a:srcRect b="0" l="0" r="0" t="0"/>
          <a:stretch/>
        </p:blipFill>
        <p:spPr>
          <a:xfrm>
            <a:off x="0" y="15878"/>
            <a:ext cx="12192000" cy="6897688"/>
          </a:xfrm>
          <a:prstGeom prst="rect">
            <a:avLst/>
          </a:prstGeom>
          <a:noFill/>
          <a:ln>
            <a:noFill/>
          </a:ln>
        </p:spPr>
      </p:pic>
      <p:pic>
        <p:nvPicPr>
          <p:cNvPr descr="I:\Pictures\SchLogo.png" id="105" name="Google Shape;105;p2"/>
          <p:cNvPicPr preferRelativeResize="0"/>
          <p:nvPr/>
        </p:nvPicPr>
        <p:blipFill rotWithShape="1">
          <a:blip r:embed="rId4">
            <a:alphaModFix/>
          </a:blip>
          <a:srcRect b="0" l="0" r="0" t="0"/>
          <a:stretch/>
        </p:blipFill>
        <p:spPr>
          <a:xfrm>
            <a:off x="0" y="6387737"/>
            <a:ext cx="470263" cy="470263"/>
          </a:xfrm>
          <a:prstGeom prst="rect">
            <a:avLst/>
          </a:prstGeom>
          <a:noFill/>
          <a:ln>
            <a:noFill/>
          </a:ln>
        </p:spPr>
      </p:pic>
      <p:sp>
        <p:nvSpPr>
          <p:cNvPr id="106" name="Google Shape;106;p2"/>
          <p:cNvSpPr txBox="1"/>
          <p:nvPr/>
        </p:nvSpPr>
        <p:spPr>
          <a:xfrm>
            <a:off x="-1175657" y="5754689"/>
            <a:ext cx="7806748" cy="1143000"/>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rgbClr val="000099"/>
              </a:buClr>
              <a:buSzPts val="2400"/>
              <a:buFont typeface="Calibri"/>
              <a:buNone/>
            </a:pPr>
            <a:r>
              <a:rPr b="1" i="0" lang="en-GB" sz="2400" u="none" cap="none" strike="noStrike">
                <a:solidFill>
                  <a:srgbClr val="000099"/>
                </a:solidFill>
                <a:latin typeface="Calibri"/>
                <a:ea typeface="Calibri"/>
                <a:cs typeface="Calibri"/>
                <a:sym typeface="Calibri"/>
              </a:rPr>
              <a:t>St Michael’s Catholic Primary School</a:t>
            </a:r>
            <a:endParaRPr b="1" i="0" sz="2400" u="none" cap="none" strike="noStrike">
              <a:solidFill>
                <a:srgbClr val="000099"/>
              </a:solidFill>
              <a:latin typeface="Calibri"/>
              <a:ea typeface="Calibri"/>
              <a:cs typeface="Calibri"/>
              <a:sym typeface="Calibri"/>
            </a:endParaRPr>
          </a:p>
        </p:txBody>
      </p:sp>
      <p:sp>
        <p:nvSpPr>
          <p:cNvPr id="107" name="Google Shape;107;p2"/>
          <p:cNvSpPr txBox="1"/>
          <p:nvPr/>
        </p:nvSpPr>
        <p:spPr>
          <a:xfrm>
            <a:off x="1524000" y="49530"/>
            <a:ext cx="9144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2000" u="none" cap="none" strike="noStrike">
                <a:solidFill>
                  <a:srgbClr val="FEE232"/>
                </a:solidFill>
                <a:latin typeface="Dancing Script"/>
                <a:ea typeface="Dancing Script"/>
                <a:cs typeface="Dancing Script"/>
                <a:sym typeface="Dancing Script"/>
              </a:rPr>
              <a:t>With Jesus we can achieve what we dream and believe</a:t>
            </a:r>
            <a:endParaRPr/>
          </a:p>
        </p:txBody>
      </p:sp>
      <p:sp>
        <p:nvSpPr>
          <p:cNvPr id="108" name="Google Shape;108;p2"/>
          <p:cNvSpPr txBox="1"/>
          <p:nvPr/>
        </p:nvSpPr>
        <p:spPr>
          <a:xfrm>
            <a:off x="655982" y="792669"/>
            <a:ext cx="10659291" cy="304698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GB" sz="9600" u="none" cap="none" strike="noStrike">
                <a:solidFill>
                  <a:srgbClr val="FF0000"/>
                </a:solidFill>
                <a:latin typeface="Arial"/>
                <a:ea typeface="Arial"/>
                <a:cs typeface="Arial"/>
                <a:sym typeface="Arial"/>
              </a:rPr>
              <a:t>Welcome to Year</a:t>
            </a:r>
            <a:endParaRPr/>
          </a:p>
          <a:p>
            <a:pPr indent="0" lvl="0" marL="0" marR="0" rtl="0" algn="ctr">
              <a:spcBef>
                <a:spcPts val="0"/>
              </a:spcBef>
              <a:spcAft>
                <a:spcPts val="0"/>
              </a:spcAft>
              <a:buNone/>
            </a:pPr>
            <a:r>
              <a:rPr b="1" i="0" lang="en-GB" sz="9600" u="none" cap="none" strike="noStrike">
                <a:solidFill>
                  <a:srgbClr val="FF0000"/>
                </a:solidFill>
                <a:latin typeface="Arial"/>
                <a:ea typeface="Arial"/>
                <a:cs typeface="Arial"/>
                <a:sym typeface="Arial"/>
              </a:rPr>
              <a:t>Year 3</a:t>
            </a:r>
            <a:endParaRPr/>
          </a:p>
        </p:txBody>
      </p:sp>
      <p:pic>
        <p:nvPicPr>
          <p:cNvPr id="109" name="Google Shape;109;p2"/>
          <p:cNvPicPr preferRelativeResize="0"/>
          <p:nvPr/>
        </p:nvPicPr>
        <p:blipFill rotWithShape="1">
          <a:blip r:embed="rId5">
            <a:alphaModFix/>
          </a:blip>
          <a:srcRect b="0" l="0" r="0" t="0"/>
          <a:stretch/>
        </p:blipFill>
        <p:spPr>
          <a:xfrm>
            <a:off x="7532917" y="4233224"/>
            <a:ext cx="4562000" cy="262477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t/>
            </a:r>
            <a:endParaRPr/>
          </a:p>
        </p:txBody>
      </p:sp>
      <p:sp>
        <p:nvSpPr>
          <p:cNvPr id="115" name="Google Shape;115;p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t/>
            </a:r>
            <a:endParaRPr/>
          </a:p>
        </p:txBody>
      </p:sp>
      <p:pic>
        <p:nvPicPr>
          <p:cNvPr descr="http://i4tiran.com/e/2019/07/unique-image-of-professional-powerpoint-templates-blue-yellow-design-background-wallpaper-for-presentations-free-ppt-backgrounds-your.jpg" id="116" name="Google Shape;116;p3"/>
          <p:cNvPicPr preferRelativeResize="0"/>
          <p:nvPr/>
        </p:nvPicPr>
        <p:blipFill rotWithShape="1">
          <a:blip r:embed="rId3">
            <a:alphaModFix/>
          </a:blip>
          <a:srcRect b="0" l="0" r="0" t="0"/>
          <a:stretch/>
        </p:blipFill>
        <p:spPr>
          <a:xfrm>
            <a:off x="-256025" y="152401"/>
            <a:ext cx="12191999" cy="6897689"/>
          </a:xfrm>
          <a:prstGeom prst="rect">
            <a:avLst/>
          </a:prstGeom>
          <a:noFill/>
          <a:ln>
            <a:noFill/>
          </a:ln>
        </p:spPr>
      </p:pic>
      <p:pic>
        <p:nvPicPr>
          <p:cNvPr descr="I:\Pictures\SchLogo.png" id="117" name="Google Shape;117;p3"/>
          <p:cNvPicPr preferRelativeResize="0"/>
          <p:nvPr/>
        </p:nvPicPr>
        <p:blipFill rotWithShape="1">
          <a:blip r:embed="rId4">
            <a:alphaModFix/>
          </a:blip>
          <a:srcRect b="0" l="0" r="0" t="0"/>
          <a:stretch/>
        </p:blipFill>
        <p:spPr>
          <a:xfrm>
            <a:off x="0" y="6387737"/>
            <a:ext cx="470263" cy="470263"/>
          </a:xfrm>
          <a:prstGeom prst="rect">
            <a:avLst/>
          </a:prstGeom>
          <a:noFill/>
          <a:ln>
            <a:noFill/>
          </a:ln>
        </p:spPr>
      </p:pic>
      <p:sp>
        <p:nvSpPr>
          <p:cNvPr id="118" name="Google Shape;118;p3"/>
          <p:cNvSpPr txBox="1"/>
          <p:nvPr/>
        </p:nvSpPr>
        <p:spPr>
          <a:xfrm>
            <a:off x="-1175657" y="5754689"/>
            <a:ext cx="7806748" cy="1143000"/>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rgbClr val="000099"/>
              </a:buClr>
              <a:buSzPts val="2400"/>
              <a:buFont typeface="Calibri"/>
              <a:buNone/>
            </a:pPr>
            <a:r>
              <a:rPr b="1" i="0" lang="en-GB" sz="2400" u="none" cap="none" strike="noStrike">
                <a:solidFill>
                  <a:srgbClr val="000099"/>
                </a:solidFill>
                <a:latin typeface="Calibri"/>
                <a:ea typeface="Calibri"/>
                <a:cs typeface="Calibri"/>
                <a:sym typeface="Calibri"/>
              </a:rPr>
              <a:t>St Michael’s Catholic Primary School</a:t>
            </a:r>
            <a:endParaRPr b="1" i="0" sz="2400" u="none" cap="none" strike="noStrike">
              <a:solidFill>
                <a:srgbClr val="000099"/>
              </a:solidFill>
              <a:latin typeface="Calibri"/>
              <a:ea typeface="Calibri"/>
              <a:cs typeface="Calibri"/>
              <a:sym typeface="Calibri"/>
            </a:endParaRPr>
          </a:p>
        </p:txBody>
      </p:sp>
      <p:sp>
        <p:nvSpPr>
          <p:cNvPr id="119" name="Google Shape;119;p3"/>
          <p:cNvSpPr txBox="1"/>
          <p:nvPr/>
        </p:nvSpPr>
        <p:spPr>
          <a:xfrm>
            <a:off x="1524000" y="49530"/>
            <a:ext cx="9144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2000" u="none" cap="none" strike="noStrike">
                <a:solidFill>
                  <a:srgbClr val="FEE232"/>
                </a:solidFill>
                <a:latin typeface="Dancing Script"/>
                <a:ea typeface="Dancing Script"/>
                <a:cs typeface="Dancing Script"/>
                <a:sym typeface="Dancing Script"/>
              </a:rPr>
              <a:t>With Jesus we can achieve what we dream and believe</a:t>
            </a:r>
            <a:endParaRPr/>
          </a:p>
        </p:txBody>
      </p:sp>
      <p:sp>
        <p:nvSpPr>
          <p:cNvPr id="120" name="Google Shape;120;p3"/>
          <p:cNvSpPr txBox="1"/>
          <p:nvPr/>
        </p:nvSpPr>
        <p:spPr>
          <a:xfrm>
            <a:off x="953587" y="442638"/>
            <a:ext cx="10659291" cy="156966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GB" sz="9600" u="none" cap="none" strike="noStrike">
                <a:solidFill>
                  <a:srgbClr val="FF0000"/>
                </a:solidFill>
                <a:latin typeface="Arial"/>
                <a:ea typeface="Arial"/>
                <a:cs typeface="Arial"/>
                <a:sym typeface="Arial"/>
              </a:rPr>
              <a:t>Staff in Year 3</a:t>
            </a:r>
            <a:endParaRPr/>
          </a:p>
        </p:txBody>
      </p:sp>
      <p:sp>
        <p:nvSpPr>
          <p:cNvPr id="121" name="Google Shape;121;p3"/>
          <p:cNvSpPr/>
          <p:nvPr/>
        </p:nvSpPr>
        <p:spPr>
          <a:xfrm>
            <a:off x="61061" y="1813518"/>
            <a:ext cx="2312100" cy="2941500"/>
          </a:xfrm>
          <a:prstGeom prst="rect">
            <a:avLst/>
          </a:prstGeom>
          <a:solidFill>
            <a:schemeClr val="l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2" name="Google Shape;122;p3"/>
          <p:cNvSpPr/>
          <p:nvPr/>
        </p:nvSpPr>
        <p:spPr>
          <a:xfrm>
            <a:off x="4842465" y="1813531"/>
            <a:ext cx="2312100" cy="2941500"/>
          </a:xfrm>
          <a:prstGeom prst="rect">
            <a:avLst/>
          </a:prstGeom>
          <a:solidFill>
            <a:schemeClr val="l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3" name="Google Shape;123;p3"/>
          <p:cNvSpPr txBox="1"/>
          <p:nvPr/>
        </p:nvSpPr>
        <p:spPr>
          <a:xfrm>
            <a:off x="9414136" y="5087545"/>
            <a:ext cx="2615100" cy="1385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800">
                <a:solidFill>
                  <a:srgbClr val="FF0000"/>
                </a:solidFill>
                <a:latin typeface="Calibri"/>
                <a:ea typeface="Calibri"/>
                <a:cs typeface="Calibri"/>
                <a:sym typeface="Calibri"/>
              </a:rPr>
              <a:t>Heroes</a:t>
            </a:r>
            <a:endParaRPr/>
          </a:p>
          <a:p>
            <a:pPr indent="0" lvl="0" marL="0" marR="0" rtl="0" algn="ctr">
              <a:spcBef>
                <a:spcPts val="0"/>
              </a:spcBef>
              <a:spcAft>
                <a:spcPts val="0"/>
              </a:spcAft>
              <a:buNone/>
            </a:pPr>
            <a:r>
              <a:rPr b="1" i="0" lang="en-GB" sz="2800" u="none" cap="none" strike="noStrike">
                <a:solidFill>
                  <a:srgbClr val="FF0000"/>
                </a:solidFill>
                <a:latin typeface="Calibri"/>
                <a:ea typeface="Calibri"/>
                <a:cs typeface="Calibri"/>
                <a:sym typeface="Calibri"/>
              </a:rPr>
              <a:t>Class Teacher</a:t>
            </a:r>
            <a:endParaRPr/>
          </a:p>
          <a:p>
            <a:pPr indent="0" lvl="0" marL="0" marR="0" rtl="0" algn="ctr">
              <a:spcBef>
                <a:spcPts val="0"/>
              </a:spcBef>
              <a:spcAft>
                <a:spcPts val="0"/>
              </a:spcAft>
              <a:buNone/>
            </a:pPr>
            <a:r>
              <a:rPr b="1" i="0" lang="en-GB" sz="2800" u="none" cap="none" strike="noStrike">
                <a:solidFill>
                  <a:schemeClr val="dk1"/>
                </a:solidFill>
                <a:latin typeface="Calibri"/>
                <a:ea typeface="Calibri"/>
                <a:cs typeface="Calibri"/>
                <a:sym typeface="Calibri"/>
              </a:rPr>
              <a:t>Miss</a:t>
            </a:r>
            <a:r>
              <a:rPr b="1" lang="en-GB" sz="2800">
                <a:solidFill>
                  <a:schemeClr val="dk1"/>
                </a:solidFill>
                <a:latin typeface="Calibri"/>
                <a:ea typeface="Calibri"/>
                <a:cs typeface="Calibri"/>
                <a:sym typeface="Calibri"/>
              </a:rPr>
              <a:t> Mc Entee</a:t>
            </a:r>
            <a:endParaRPr/>
          </a:p>
        </p:txBody>
      </p:sp>
      <p:sp>
        <p:nvSpPr>
          <p:cNvPr id="124" name="Google Shape;124;p3"/>
          <p:cNvSpPr txBox="1"/>
          <p:nvPr/>
        </p:nvSpPr>
        <p:spPr>
          <a:xfrm>
            <a:off x="4526076" y="4912704"/>
            <a:ext cx="2312100" cy="954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800">
                <a:solidFill>
                  <a:srgbClr val="FF0000"/>
                </a:solidFill>
                <a:latin typeface="Calibri"/>
                <a:ea typeface="Calibri"/>
                <a:cs typeface="Calibri"/>
                <a:sym typeface="Calibri"/>
              </a:rPr>
              <a:t>1:1</a:t>
            </a:r>
            <a:endParaRPr/>
          </a:p>
          <a:p>
            <a:pPr indent="0" lvl="0" marL="0" marR="0" rtl="0" algn="ctr">
              <a:spcBef>
                <a:spcPts val="0"/>
              </a:spcBef>
              <a:spcAft>
                <a:spcPts val="0"/>
              </a:spcAft>
              <a:buNone/>
            </a:pPr>
            <a:r>
              <a:rPr b="1" i="0" lang="en-GB" sz="2800" u="none" cap="none" strike="noStrike">
                <a:solidFill>
                  <a:schemeClr val="dk1"/>
                </a:solidFill>
                <a:latin typeface="Calibri"/>
                <a:ea typeface="Calibri"/>
                <a:cs typeface="Calibri"/>
                <a:sym typeface="Calibri"/>
              </a:rPr>
              <a:t>M</a:t>
            </a:r>
            <a:r>
              <a:rPr b="1" lang="en-GB" sz="2800">
                <a:solidFill>
                  <a:schemeClr val="dk1"/>
                </a:solidFill>
                <a:latin typeface="Calibri"/>
                <a:ea typeface="Calibri"/>
                <a:cs typeface="Calibri"/>
                <a:sym typeface="Calibri"/>
              </a:rPr>
              <a:t>s</a:t>
            </a:r>
            <a:r>
              <a:rPr b="1" i="0" lang="en-GB" sz="2800" u="none" cap="none" strike="noStrike">
                <a:solidFill>
                  <a:schemeClr val="dk1"/>
                </a:solidFill>
                <a:latin typeface="Calibri"/>
                <a:ea typeface="Calibri"/>
                <a:cs typeface="Calibri"/>
                <a:sym typeface="Calibri"/>
              </a:rPr>
              <a:t> </a:t>
            </a:r>
            <a:r>
              <a:rPr b="1" lang="en-GB" sz="2800">
                <a:solidFill>
                  <a:schemeClr val="dk1"/>
                </a:solidFill>
                <a:latin typeface="Calibri"/>
                <a:ea typeface="Calibri"/>
                <a:cs typeface="Calibri"/>
                <a:sym typeface="Calibri"/>
              </a:rPr>
              <a:t>Lawson</a:t>
            </a:r>
            <a:endParaRPr/>
          </a:p>
        </p:txBody>
      </p:sp>
      <p:pic>
        <p:nvPicPr>
          <p:cNvPr id="125" name="Google Shape;125;p3"/>
          <p:cNvPicPr preferRelativeResize="0"/>
          <p:nvPr/>
        </p:nvPicPr>
        <p:blipFill rotWithShape="1">
          <a:blip r:embed="rId5">
            <a:alphaModFix/>
          </a:blip>
          <a:srcRect b="0" l="0" r="0" t="0"/>
          <a:stretch/>
        </p:blipFill>
        <p:spPr>
          <a:xfrm>
            <a:off x="61050" y="85772"/>
            <a:ext cx="1959537" cy="1259702"/>
          </a:xfrm>
          <a:prstGeom prst="rect">
            <a:avLst/>
          </a:prstGeom>
          <a:noFill/>
          <a:ln>
            <a:noFill/>
          </a:ln>
        </p:spPr>
      </p:pic>
      <p:sp>
        <p:nvSpPr>
          <p:cNvPr id="126" name="Google Shape;126;p3"/>
          <p:cNvSpPr txBox="1"/>
          <p:nvPr/>
        </p:nvSpPr>
        <p:spPr>
          <a:xfrm>
            <a:off x="-3" y="4828991"/>
            <a:ext cx="2615100" cy="1385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800">
                <a:solidFill>
                  <a:srgbClr val="FF0000"/>
                </a:solidFill>
                <a:latin typeface="Calibri"/>
                <a:ea typeface="Calibri"/>
                <a:cs typeface="Calibri"/>
                <a:sym typeface="Calibri"/>
              </a:rPr>
              <a:t>Olympians</a:t>
            </a:r>
            <a:endParaRPr/>
          </a:p>
          <a:p>
            <a:pPr indent="0" lvl="0" marL="0" marR="0" rtl="0" algn="ctr">
              <a:spcBef>
                <a:spcPts val="0"/>
              </a:spcBef>
              <a:spcAft>
                <a:spcPts val="0"/>
              </a:spcAft>
              <a:buNone/>
            </a:pPr>
            <a:r>
              <a:rPr b="1" i="0" lang="en-GB" sz="2800" u="none" cap="none" strike="noStrike">
                <a:solidFill>
                  <a:srgbClr val="FF0000"/>
                </a:solidFill>
                <a:latin typeface="Calibri"/>
                <a:ea typeface="Calibri"/>
                <a:cs typeface="Calibri"/>
                <a:sym typeface="Calibri"/>
              </a:rPr>
              <a:t>Class Teacher</a:t>
            </a:r>
            <a:endParaRPr/>
          </a:p>
          <a:p>
            <a:pPr indent="0" lvl="0" marL="0" marR="0" rtl="0" algn="ctr">
              <a:spcBef>
                <a:spcPts val="0"/>
              </a:spcBef>
              <a:spcAft>
                <a:spcPts val="0"/>
              </a:spcAft>
              <a:buNone/>
            </a:pPr>
            <a:r>
              <a:rPr b="1" i="0" lang="en-GB" sz="2800" u="none" cap="none" strike="noStrike">
                <a:solidFill>
                  <a:schemeClr val="dk1"/>
                </a:solidFill>
                <a:latin typeface="Calibri"/>
                <a:ea typeface="Calibri"/>
                <a:cs typeface="Calibri"/>
                <a:sym typeface="Calibri"/>
              </a:rPr>
              <a:t>M</a:t>
            </a:r>
            <a:r>
              <a:rPr b="1" lang="en-GB" sz="2800">
                <a:solidFill>
                  <a:schemeClr val="dk1"/>
                </a:solidFill>
                <a:latin typeface="Calibri"/>
                <a:ea typeface="Calibri"/>
                <a:cs typeface="Calibri"/>
                <a:sym typeface="Calibri"/>
              </a:rPr>
              <a:t>r Ferry</a:t>
            </a:r>
            <a:endParaRPr/>
          </a:p>
        </p:txBody>
      </p:sp>
      <p:sp>
        <p:nvSpPr>
          <p:cNvPr id="127" name="Google Shape;127;p3"/>
          <p:cNvSpPr/>
          <p:nvPr/>
        </p:nvSpPr>
        <p:spPr>
          <a:xfrm>
            <a:off x="7234402" y="1813518"/>
            <a:ext cx="2312100" cy="2941500"/>
          </a:xfrm>
          <a:prstGeom prst="rect">
            <a:avLst/>
          </a:prstGeom>
          <a:solidFill>
            <a:schemeClr val="l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8" name="Google Shape;128;p3"/>
          <p:cNvSpPr txBox="1"/>
          <p:nvPr/>
        </p:nvSpPr>
        <p:spPr>
          <a:xfrm>
            <a:off x="6781376" y="4969504"/>
            <a:ext cx="2312100" cy="1385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GB" sz="2800" u="none" cap="none" strike="noStrike">
                <a:solidFill>
                  <a:srgbClr val="FF0000"/>
                </a:solidFill>
                <a:latin typeface="Calibri"/>
                <a:ea typeface="Calibri"/>
                <a:cs typeface="Calibri"/>
                <a:sym typeface="Calibri"/>
              </a:rPr>
              <a:t>LSA</a:t>
            </a:r>
            <a:endParaRPr/>
          </a:p>
          <a:p>
            <a:pPr indent="0" lvl="0" marL="0" marR="0" rtl="0" algn="ctr">
              <a:spcBef>
                <a:spcPts val="0"/>
              </a:spcBef>
              <a:spcAft>
                <a:spcPts val="0"/>
              </a:spcAft>
              <a:buNone/>
            </a:pPr>
            <a:r>
              <a:rPr b="1" i="0" lang="en-GB" sz="2800" u="none" cap="none" strike="noStrike">
                <a:solidFill>
                  <a:schemeClr val="dk1"/>
                </a:solidFill>
                <a:latin typeface="Calibri"/>
                <a:ea typeface="Calibri"/>
                <a:cs typeface="Calibri"/>
                <a:sym typeface="Calibri"/>
              </a:rPr>
              <a:t>M</a:t>
            </a:r>
            <a:r>
              <a:rPr b="1" lang="en-GB" sz="2800">
                <a:solidFill>
                  <a:schemeClr val="dk1"/>
                </a:solidFill>
                <a:latin typeface="Calibri"/>
                <a:ea typeface="Calibri"/>
                <a:cs typeface="Calibri"/>
                <a:sym typeface="Calibri"/>
              </a:rPr>
              <a:t>rs Crompton</a:t>
            </a:r>
            <a:endParaRPr/>
          </a:p>
        </p:txBody>
      </p:sp>
      <p:sp>
        <p:nvSpPr>
          <p:cNvPr id="129" name="Google Shape;129;p3"/>
          <p:cNvSpPr/>
          <p:nvPr/>
        </p:nvSpPr>
        <p:spPr>
          <a:xfrm>
            <a:off x="2548928" y="1813531"/>
            <a:ext cx="2312100" cy="2941500"/>
          </a:xfrm>
          <a:prstGeom prst="rect">
            <a:avLst/>
          </a:prstGeom>
          <a:solidFill>
            <a:schemeClr val="l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0" name="Google Shape;130;p3"/>
          <p:cNvSpPr txBox="1"/>
          <p:nvPr/>
        </p:nvSpPr>
        <p:spPr>
          <a:xfrm>
            <a:off x="2312101" y="4829004"/>
            <a:ext cx="2312100" cy="954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800">
                <a:solidFill>
                  <a:srgbClr val="FF0000"/>
                </a:solidFill>
                <a:latin typeface="Calibri"/>
                <a:ea typeface="Calibri"/>
                <a:cs typeface="Calibri"/>
                <a:sym typeface="Calibri"/>
              </a:rPr>
              <a:t>LSA</a:t>
            </a:r>
            <a:endParaRPr b="1" sz="2800">
              <a:solidFill>
                <a:srgbClr val="FF0000"/>
              </a:solidFill>
              <a:latin typeface="Calibri"/>
              <a:ea typeface="Calibri"/>
              <a:cs typeface="Calibri"/>
              <a:sym typeface="Calibri"/>
            </a:endParaRPr>
          </a:p>
          <a:p>
            <a:pPr indent="0" lvl="0" marL="0" marR="0" rtl="0" algn="ctr">
              <a:spcBef>
                <a:spcPts val="0"/>
              </a:spcBef>
              <a:spcAft>
                <a:spcPts val="0"/>
              </a:spcAft>
              <a:buNone/>
            </a:pPr>
            <a:r>
              <a:rPr b="1" lang="en-GB" sz="2800">
                <a:solidFill>
                  <a:schemeClr val="dk1"/>
                </a:solidFill>
                <a:latin typeface="Calibri"/>
                <a:ea typeface="Calibri"/>
                <a:cs typeface="Calibri"/>
                <a:sym typeface="Calibri"/>
              </a:rPr>
              <a:t>Mr Oliver</a:t>
            </a:r>
            <a:endParaRPr b="1" sz="2800">
              <a:solidFill>
                <a:schemeClr val="dk1"/>
              </a:solidFill>
              <a:latin typeface="Calibri"/>
              <a:ea typeface="Calibri"/>
              <a:cs typeface="Calibri"/>
              <a:sym typeface="Calibri"/>
            </a:endParaRPr>
          </a:p>
        </p:txBody>
      </p:sp>
      <p:pic>
        <p:nvPicPr>
          <p:cNvPr descr="IMG_4740" id="131" name="Google Shape;131;p3"/>
          <p:cNvPicPr preferRelativeResize="0"/>
          <p:nvPr/>
        </p:nvPicPr>
        <p:blipFill rotWithShape="1">
          <a:blip r:embed="rId6">
            <a:alphaModFix/>
          </a:blip>
          <a:srcRect b="0" l="3175" r="3166" t="0"/>
          <a:stretch/>
        </p:blipFill>
        <p:spPr>
          <a:xfrm>
            <a:off x="9684925" y="1813525"/>
            <a:ext cx="2251050" cy="2941500"/>
          </a:xfrm>
          <a:prstGeom prst="rect">
            <a:avLst/>
          </a:prstGeom>
          <a:noFill/>
          <a:ln>
            <a:noFill/>
          </a:ln>
        </p:spPr>
      </p:pic>
      <p:pic>
        <p:nvPicPr>
          <p:cNvPr id="132" name="Google Shape;132;p3"/>
          <p:cNvPicPr preferRelativeResize="0"/>
          <p:nvPr/>
        </p:nvPicPr>
        <p:blipFill rotWithShape="1">
          <a:blip r:embed="rId7">
            <a:alphaModFix/>
          </a:blip>
          <a:srcRect b="0" l="19292" r="24166" t="0"/>
          <a:stretch/>
        </p:blipFill>
        <p:spPr>
          <a:xfrm>
            <a:off x="61050" y="1821700"/>
            <a:ext cx="2487877" cy="293332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g37c68515dec_0_0"/>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t/>
            </a:r>
            <a:endParaRPr/>
          </a:p>
        </p:txBody>
      </p:sp>
      <p:sp>
        <p:nvSpPr>
          <p:cNvPr id="138" name="Google Shape;138;g37c68515dec_0_0"/>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t/>
            </a:r>
            <a:endParaRPr/>
          </a:p>
        </p:txBody>
      </p:sp>
      <p:pic>
        <p:nvPicPr>
          <p:cNvPr descr="http://i4tiran.com/e/2019/07/unique-image-of-professional-powerpoint-templates-blue-yellow-design-background-wallpaper-for-presentations-free-ppt-backgrounds-your.jpg" id="139" name="Google Shape;139;g37c68515dec_0_0"/>
          <p:cNvPicPr preferRelativeResize="0"/>
          <p:nvPr/>
        </p:nvPicPr>
        <p:blipFill rotWithShape="1">
          <a:blip r:embed="rId3">
            <a:alphaModFix/>
          </a:blip>
          <a:srcRect b="0" l="0" r="0" t="0"/>
          <a:stretch/>
        </p:blipFill>
        <p:spPr>
          <a:xfrm>
            <a:off x="0" y="1"/>
            <a:ext cx="12191999" cy="6897689"/>
          </a:xfrm>
          <a:prstGeom prst="rect">
            <a:avLst/>
          </a:prstGeom>
          <a:noFill/>
          <a:ln>
            <a:noFill/>
          </a:ln>
        </p:spPr>
      </p:pic>
      <p:pic>
        <p:nvPicPr>
          <p:cNvPr descr="I:\Pictures\SchLogo.png" id="140" name="Google Shape;140;g37c68515dec_0_0"/>
          <p:cNvPicPr preferRelativeResize="0"/>
          <p:nvPr/>
        </p:nvPicPr>
        <p:blipFill rotWithShape="1">
          <a:blip r:embed="rId4">
            <a:alphaModFix/>
          </a:blip>
          <a:srcRect b="0" l="0" r="0" t="0"/>
          <a:stretch/>
        </p:blipFill>
        <p:spPr>
          <a:xfrm>
            <a:off x="0" y="6387737"/>
            <a:ext cx="470263" cy="470263"/>
          </a:xfrm>
          <a:prstGeom prst="rect">
            <a:avLst/>
          </a:prstGeom>
          <a:noFill/>
          <a:ln>
            <a:noFill/>
          </a:ln>
        </p:spPr>
      </p:pic>
      <p:sp>
        <p:nvSpPr>
          <p:cNvPr id="141" name="Google Shape;141;g37c68515dec_0_0"/>
          <p:cNvSpPr txBox="1"/>
          <p:nvPr/>
        </p:nvSpPr>
        <p:spPr>
          <a:xfrm>
            <a:off x="-1175657" y="5754689"/>
            <a:ext cx="7806600" cy="1143000"/>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rgbClr val="000099"/>
              </a:buClr>
              <a:buSzPts val="2400"/>
              <a:buFont typeface="Calibri"/>
              <a:buNone/>
            </a:pPr>
            <a:r>
              <a:rPr b="1" i="0" lang="en-GB" sz="2400" u="none" cap="none" strike="noStrike">
                <a:solidFill>
                  <a:srgbClr val="000099"/>
                </a:solidFill>
                <a:latin typeface="Calibri"/>
                <a:ea typeface="Calibri"/>
                <a:cs typeface="Calibri"/>
                <a:sym typeface="Calibri"/>
              </a:rPr>
              <a:t>St Michael’s Catholic Primary School</a:t>
            </a:r>
            <a:endParaRPr b="1" i="0" sz="2400" u="none" cap="none" strike="noStrike">
              <a:solidFill>
                <a:srgbClr val="000099"/>
              </a:solidFill>
              <a:latin typeface="Calibri"/>
              <a:ea typeface="Calibri"/>
              <a:cs typeface="Calibri"/>
              <a:sym typeface="Calibri"/>
            </a:endParaRPr>
          </a:p>
        </p:txBody>
      </p:sp>
      <p:sp>
        <p:nvSpPr>
          <p:cNvPr id="142" name="Google Shape;142;g37c68515dec_0_0"/>
          <p:cNvSpPr txBox="1"/>
          <p:nvPr/>
        </p:nvSpPr>
        <p:spPr>
          <a:xfrm>
            <a:off x="1524000" y="49530"/>
            <a:ext cx="9144000" cy="400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2000" u="none" cap="none" strike="noStrike">
                <a:solidFill>
                  <a:srgbClr val="FEE232"/>
                </a:solidFill>
                <a:latin typeface="Dancing Script"/>
                <a:ea typeface="Dancing Script"/>
                <a:cs typeface="Dancing Script"/>
                <a:sym typeface="Dancing Script"/>
              </a:rPr>
              <a:t>With Jesus we can achieve what we dream and believe</a:t>
            </a:r>
            <a:endParaRPr/>
          </a:p>
        </p:txBody>
      </p:sp>
      <p:sp>
        <p:nvSpPr>
          <p:cNvPr id="143" name="Google Shape;143;g37c68515dec_0_0"/>
          <p:cNvSpPr txBox="1"/>
          <p:nvPr/>
        </p:nvSpPr>
        <p:spPr>
          <a:xfrm>
            <a:off x="470263" y="357187"/>
            <a:ext cx="10659300" cy="1200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GB" sz="7200" u="none" cap="none" strike="noStrike">
                <a:solidFill>
                  <a:srgbClr val="FF0000"/>
                </a:solidFill>
                <a:latin typeface="Arial"/>
                <a:ea typeface="Arial"/>
                <a:cs typeface="Arial"/>
                <a:sym typeface="Arial"/>
              </a:rPr>
              <a:t>Daily Routines</a:t>
            </a:r>
            <a:endParaRPr/>
          </a:p>
        </p:txBody>
      </p:sp>
      <p:sp>
        <p:nvSpPr>
          <p:cNvPr id="144" name="Google Shape;144;g37c68515dec_0_0"/>
          <p:cNvSpPr txBox="1"/>
          <p:nvPr/>
        </p:nvSpPr>
        <p:spPr>
          <a:xfrm>
            <a:off x="1524000" y="1645434"/>
            <a:ext cx="8965500" cy="4248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GB" sz="3000" u="none" cap="none" strike="noStrike">
                <a:solidFill>
                  <a:schemeClr val="dk1"/>
                </a:solidFill>
                <a:latin typeface="Calibri"/>
                <a:ea typeface="Calibri"/>
                <a:cs typeface="Calibri"/>
                <a:sym typeface="Calibri"/>
              </a:rPr>
              <a:t>8:40 -</a:t>
            </a:r>
            <a:r>
              <a:rPr b="0" i="0" lang="en-GB" sz="3000" u="none" cap="none" strike="noStrike">
                <a:solidFill>
                  <a:schemeClr val="dk1"/>
                </a:solidFill>
                <a:latin typeface="Calibri"/>
                <a:ea typeface="Calibri"/>
                <a:cs typeface="Calibri"/>
                <a:sym typeface="Calibri"/>
              </a:rPr>
              <a:t> School gates open</a:t>
            </a:r>
            <a:endParaRPr/>
          </a:p>
          <a:p>
            <a:pPr indent="0" lvl="0" marL="0" marR="0" rtl="0" algn="ctr">
              <a:spcBef>
                <a:spcPts val="0"/>
              </a:spcBef>
              <a:spcAft>
                <a:spcPts val="0"/>
              </a:spcAft>
              <a:buNone/>
            </a:pPr>
            <a:r>
              <a:t/>
            </a:r>
            <a:endParaRPr b="0" i="0" sz="30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rPr b="1" i="0" lang="en-GB" sz="3000" u="none" cap="none" strike="noStrike">
                <a:solidFill>
                  <a:schemeClr val="dk1"/>
                </a:solidFill>
                <a:latin typeface="Calibri"/>
                <a:ea typeface="Calibri"/>
                <a:cs typeface="Calibri"/>
                <a:sym typeface="Calibri"/>
              </a:rPr>
              <a:t>8:50 -</a:t>
            </a:r>
            <a:r>
              <a:rPr b="0" i="0" lang="en-GB" sz="3000" u="none" cap="none" strike="noStrike">
                <a:solidFill>
                  <a:schemeClr val="dk1"/>
                </a:solidFill>
                <a:latin typeface="Calibri"/>
                <a:ea typeface="Calibri"/>
                <a:cs typeface="Calibri"/>
                <a:sym typeface="Calibri"/>
              </a:rPr>
              <a:t> Pupil registration ends</a:t>
            </a:r>
            <a:endParaRPr/>
          </a:p>
          <a:p>
            <a:pPr indent="0" lvl="0" marL="0" marR="0" rtl="0" algn="ctr">
              <a:spcBef>
                <a:spcPts val="0"/>
              </a:spcBef>
              <a:spcAft>
                <a:spcPts val="0"/>
              </a:spcAft>
              <a:buNone/>
            </a:pPr>
            <a:r>
              <a:t/>
            </a:r>
            <a:endParaRPr b="0" i="0" sz="30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rPr b="1" i="0" lang="en-GB" sz="3000" u="none" cap="none" strike="noStrike">
                <a:solidFill>
                  <a:schemeClr val="dk1"/>
                </a:solidFill>
                <a:latin typeface="Calibri"/>
                <a:ea typeface="Calibri"/>
                <a:cs typeface="Calibri"/>
                <a:sym typeface="Calibri"/>
              </a:rPr>
              <a:t>10:45 - </a:t>
            </a:r>
            <a:r>
              <a:rPr b="0" i="0" lang="en-GB" sz="3000" u="none" cap="none" strike="noStrike">
                <a:solidFill>
                  <a:schemeClr val="dk1"/>
                </a:solidFill>
                <a:latin typeface="Calibri"/>
                <a:ea typeface="Calibri"/>
                <a:cs typeface="Calibri"/>
                <a:sym typeface="Calibri"/>
              </a:rPr>
              <a:t>Playtime</a:t>
            </a:r>
            <a:endParaRPr/>
          </a:p>
          <a:p>
            <a:pPr indent="0" lvl="0" marL="0" marR="0" rtl="0" algn="ctr">
              <a:spcBef>
                <a:spcPts val="0"/>
              </a:spcBef>
              <a:spcAft>
                <a:spcPts val="0"/>
              </a:spcAft>
              <a:buNone/>
            </a:pPr>
            <a:r>
              <a:t/>
            </a:r>
            <a:endParaRPr b="0" i="0" sz="30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rPr b="1" i="0" lang="en-GB" sz="3000" u="none" cap="none" strike="noStrike">
                <a:solidFill>
                  <a:schemeClr val="dk1"/>
                </a:solidFill>
                <a:latin typeface="Calibri"/>
                <a:ea typeface="Calibri"/>
                <a:cs typeface="Calibri"/>
                <a:sym typeface="Calibri"/>
              </a:rPr>
              <a:t>12:30 - </a:t>
            </a:r>
            <a:r>
              <a:rPr b="0" i="0" lang="en-GB" sz="3000" u="none" cap="none" strike="noStrike">
                <a:solidFill>
                  <a:schemeClr val="dk1"/>
                </a:solidFill>
                <a:latin typeface="Calibri"/>
                <a:ea typeface="Calibri"/>
                <a:cs typeface="Calibri"/>
                <a:sym typeface="Calibri"/>
              </a:rPr>
              <a:t>Lunchtime</a:t>
            </a:r>
            <a:endParaRPr/>
          </a:p>
          <a:p>
            <a:pPr indent="0" lvl="0" marL="0" marR="0" rtl="0" algn="ctr">
              <a:spcBef>
                <a:spcPts val="0"/>
              </a:spcBef>
              <a:spcAft>
                <a:spcPts val="0"/>
              </a:spcAft>
              <a:buNone/>
            </a:pPr>
            <a:r>
              <a:t/>
            </a:r>
            <a:endParaRPr b="0" i="0" sz="30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rPr b="1" i="0" lang="en-GB" sz="3000" u="none" cap="none" strike="noStrike">
                <a:solidFill>
                  <a:schemeClr val="dk1"/>
                </a:solidFill>
                <a:latin typeface="Calibri"/>
                <a:ea typeface="Calibri"/>
                <a:cs typeface="Calibri"/>
                <a:sym typeface="Calibri"/>
              </a:rPr>
              <a:t>3:20 - </a:t>
            </a:r>
            <a:r>
              <a:rPr b="0" i="0" lang="en-GB" sz="3000" u="none" cap="none" strike="noStrike">
                <a:solidFill>
                  <a:schemeClr val="dk1"/>
                </a:solidFill>
                <a:latin typeface="Calibri"/>
                <a:ea typeface="Calibri"/>
                <a:cs typeface="Calibri"/>
                <a:sym typeface="Calibri"/>
              </a:rPr>
              <a:t>School ends</a:t>
            </a:r>
            <a:endParaRPr/>
          </a:p>
        </p:txBody>
      </p:sp>
      <p:pic>
        <p:nvPicPr>
          <p:cNvPr id="145" name="Google Shape;145;g37c68515dec_0_0"/>
          <p:cNvPicPr preferRelativeResize="0"/>
          <p:nvPr/>
        </p:nvPicPr>
        <p:blipFill rotWithShape="1">
          <a:blip r:embed="rId5">
            <a:alphaModFix/>
          </a:blip>
          <a:srcRect b="6708" l="1932" r="0" t="0"/>
          <a:stretch/>
        </p:blipFill>
        <p:spPr>
          <a:xfrm>
            <a:off x="9412058" y="4545874"/>
            <a:ext cx="2561547" cy="226944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t/>
            </a:r>
            <a:endParaRPr/>
          </a:p>
        </p:txBody>
      </p:sp>
      <p:sp>
        <p:nvSpPr>
          <p:cNvPr id="151" name="Google Shape;151;p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t/>
            </a:r>
            <a:endParaRPr/>
          </a:p>
        </p:txBody>
      </p:sp>
      <p:pic>
        <p:nvPicPr>
          <p:cNvPr descr="http://i4tiran.com/e/2019/07/unique-image-of-professional-powerpoint-templates-blue-yellow-design-background-wallpaper-for-presentations-free-ppt-backgrounds-your.jpg" id="152" name="Google Shape;152;p5"/>
          <p:cNvPicPr preferRelativeResize="0"/>
          <p:nvPr/>
        </p:nvPicPr>
        <p:blipFill rotWithShape="1">
          <a:blip r:embed="rId3">
            <a:alphaModFix/>
          </a:blip>
          <a:srcRect b="0" l="0" r="0" t="0"/>
          <a:stretch/>
        </p:blipFill>
        <p:spPr>
          <a:xfrm>
            <a:off x="0" y="1"/>
            <a:ext cx="12192000" cy="6897688"/>
          </a:xfrm>
          <a:prstGeom prst="rect">
            <a:avLst/>
          </a:prstGeom>
          <a:noFill/>
          <a:ln>
            <a:noFill/>
          </a:ln>
        </p:spPr>
      </p:pic>
      <p:pic>
        <p:nvPicPr>
          <p:cNvPr descr="I:\Pictures\SchLogo.png" id="153" name="Google Shape;153;p5"/>
          <p:cNvPicPr preferRelativeResize="0"/>
          <p:nvPr/>
        </p:nvPicPr>
        <p:blipFill rotWithShape="1">
          <a:blip r:embed="rId4">
            <a:alphaModFix/>
          </a:blip>
          <a:srcRect b="0" l="0" r="0" t="0"/>
          <a:stretch/>
        </p:blipFill>
        <p:spPr>
          <a:xfrm>
            <a:off x="0" y="6387737"/>
            <a:ext cx="470263" cy="470263"/>
          </a:xfrm>
          <a:prstGeom prst="rect">
            <a:avLst/>
          </a:prstGeom>
          <a:noFill/>
          <a:ln>
            <a:noFill/>
          </a:ln>
        </p:spPr>
      </p:pic>
      <p:sp>
        <p:nvSpPr>
          <p:cNvPr id="154" name="Google Shape;154;p5"/>
          <p:cNvSpPr txBox="1"/>
          <p:nvPr/>
        </p:nvSpPr>
        <p:spPr>
          <a:xfrm>
            <a:off x="-1175657" y="5754689"/>
            <a:ext cx="7806748" cy="1143000"/>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rgbClr val="000099"/>
              </a:buClr>
              <a:buSzPts val="2400"/>
              <a:buFont typeface="Calibri"/>
              <a:buNone/>
            </a:pPr>
            <a:r>
              <a:rPr b="1" lang="en-GB" sz="2400">
                <a:solidFill>
                  <a:srgbClr val="000099"/>
                </a:solidFill>
                <a:latin typeface="Calibri"/>
                <a:ea typeface="Calibri"/>
                <a:cs typeface="Calibri"/>
                <a:sym typeface="Calibri"/>
              </a:rPr>
              <a:t>St Michael’s Catholic Primary School</a:t>
            </a:r>
            <a:endParaRPr b="1" sz="2400">
              <a:solidFill>
                <a:srgbClr val="000099"/>
              </a:solidFill>
              <a:latin typeface="Calibri"/>
              <a:ea typeface="Calibri"/>
              <a:cs typeface="Calibri"/>
              <a:sym typeface="Calibri"/>
            </a:endParaRPr>
          </a:p>
        </p:txBody>
      </p:sp>
      <p:sp>
        <p:nvSpPr>
          <p:cNvPr id="155" name="Google Shape;155;p5"/>
          <p:cNvSpPr txBox="1"/>
          <p:nvPr/>
        </p:nvSpPr>
        <p:spPr>
          <a:xfrm>
            <a:off x="1524000" y="49530"/>
            <a:ext cx="9144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2000">
                <a:solidFill>
                  <a:srgbClr val="FEE232"/>
                </a:solidFill>
                <a:latin typeface="Dancing Script"/>
                <a:ea typeface="Dancing Script"/>
                <a:cs typeface="Dancing Script"/>
                <a:sym typeface="Dancing Script"/>
              </a:rPr>
              <a:t>With Jesus we can achieve what we dream and believe</a:t>
            </a:r>
            <a:endParaRPr/>
          </a:p>
        </p:txBody>
      </p:sp>
      <p:sp>
        <p:nvSpPr>
          <p:cNvPr id="156" name="Google Shape;156;p5"/>
          <p:cNvSpPr txBox="1"/>
          <p:nvPr/>
        </p:nvSpPr>
        <p:spPr>
          <a:xfrm>
            <a:off x="766354" y="249585"/>
            <a:ext cx="10659300" cy="8958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sz="7200">
              <a:solidFill>
                <a:srgbClr val="FF0000"/>
              </a:solidFill>
              <a:latin typeface="Calibri"/>
              <a:ea typeface="Calibri"/>
              <a:cs typeface="Calibri"/>
              <a:sym typeface="Calibri"/>
            </a:endParaRPr>
          </a:p>
          <a:p>
            <a:pPr indent="0" lvl="0" marL="0" marR="0" rtl="0" algn="ctr">
              <a:spcBef>
                <a:spcPts val="0"/>
              </a:spcBef>
              <a:spcAft>
                <a:spcPts val="0"/>
              </a:spcAft>
              <a:buNone/>
            </a:pPr>
            <a:r>
              <a:rPr b="1" lang="en-GB" sz="6000">
                <a:solidFill>
                  <a:srgbClr val="FF0000"/>
                </a:solidFill>
                <a:latin typeface="Arial"/>
                <a:ea typeface="Arial"/>
                <a:cs typeface="Arial"/>
                <a:sym typeface="Arial"/>
              </a:rPr>
              <a:t>    Homework</a:t>
            </a:r>
            <a:r>
              <a:rPr lang="en-GB" sz="6000">
                <a:solidFill>
                  <a:srgbClr val="FF0000"/>
                </a:solidFill>
                <a:latin typeface="Calibri"/>
                <a:ea typeface="Calibri"/>
                <a:cs typeface="Calibri"/>
                <a:sym typeface="Calibri"/>
              </a:rPr>
              <a:t> </a:t>
            </a:r>
            <a:r>
              <a:rPr lang="en-GB" sz="6000">
                <a:solidFill>
                  <a:schemeClr val="dk1"/>
                </a:solidFill>
                <a:latin typeface="Calibri"/>
                <a:ea typeface="Calibri"/>
                <a:cs typeface="Calibri"/>
                <a:sym typeface="Calibri"/>
              </a:rPr>
              <a:t>is set every Friday and needs to be in on Wednesday’s.</a:t>
            </a:r>
            <a:endParaRPr sz="60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6000">
              <a:solidFill>
                <a:schemeClr val="dk1"/>
              </a:solidFill>
              <a:latin typeface="Calibri"/>
              <a:ea typeface="Calibri"/>
              <a:cs typeface="Calibri"/>
              <a:sym typeface="Calibri"/>
            </a:endParaRPr>
          </a:p>
          <a:p>
            <a:pPr indent="0" lvl="0" marL="0" marR="0" rtl="0" algn="l">
              <a:spcBef>
                <a:spcPts val="0"/>
              </a:spcBef>
              <a:spcAft>
                <a:spcPts val="0"/>
              </a:spcAft>
              <a:buNone/>
            </a:pPr>
            <a:r>
              <a:rPr lang="en-GB" sz="6000">
                <a:solidFill>
                  <a:schemeClr val="dk1"/>
                </a:solidFill>
                <a:latin typeface="Calibri"/>
                <a:ea typeface="Calibri"/>
                <a:cs typeface="Calibri"/>
                <a:sym typeface="Calibri"/>
              </a:rPr>
              <a:t>Reading with your child at home is vital.</a:t>
            </a:r>
            <a:endParaRPr sz="60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7200">
              <a:solidFill>
                <a:srgbClr val="FF0000"/>
              </a:solidFill>
              <a:latin typeface="Calibri"/>
              <a:ea typeface="Calibri"/>
              <a:cs typeface="Calibri"/>
              <a:sym typeface="Calibri"/>
            </a:endParaRPr>
          </a:p>
          <a:p>
            <a:pPr indent="0" lvl="0" marL="0" marR="0" rtl="0" algn="ctr">
              <a:spcBef>
                <a:spcPts val="0"/>
              </a:spcBef>
              <a:spcAft>
                <a:spcPts val="0"/>
              </a:spcAft>
              <a:buNone/>
            </a:pPr>
            <a:r>
              <a:t/>
            </a:r>
            <a:endParaRPr sz="7200">
              <a:solidFill>
                <a:srgbClr val="FF0000"/>
              </a:solidFill>
              <a:latin typeface="Calibri"/>
              <a:ea typeface="Calibri"/>
              <a:cs typeface="Calibri"/>
              <a:sym typeface="Calibri"/>
            </a:endParaRPr>
          </a:p>
        </p:txBody>
      </p:sp>
      <p:pic>
        <p:nvPicPr>
          <p:cNvPr id="157" name="Google Shape;157;p5"/>
          <p:cNvPicPr preferRelativeResize="0"/>
          <p:nvPr/>
        </p:nvPicPr>
        <p:blipFill rotWithShape="1">
          <a:blip r:embed="rId5">
            <a:alphaModFix/>
          </a:blip>
          <a:srcRect b="0" l="0" r="0" t="0"/>
          <a:stretch/>
        </p:blipFill>
        <p:spPr>
          <a:xfrm>
            <a:off x="108597" y="2206489"/>
            <a:ext cx="1848100" cy="17913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pic>
        <p:nvPicPr>
          <p:cNvPr descr="http://i4tiran.com/e/2019/07/unique-image-of-professional-powerpoint-templates-blue-yellow-design-background-wallpaper-for-presentations-free-ppt-backgrounds-your.jpg" id="162" name="Google Shape;162;p6"/>
          <p:cNvPicPr preferRelativeResize="0"/>
          <p:nvPr/>
        </p:nvPicPr>
        <p:blipFill rotWithShape="1">
          <a:blip r:embed="rId3">
            <a:alphaModFix/>
          </a:blip>
          <a:srcRect b="0" l="0" r="0" t="0"/>
          <a:stretch/>
        </p:blipFill>
        <p:spPr>
          <a:xfrm>
            <a:off x="0" y="1"/>
            <a:ext cx="12192000" cy="6897688"/>
          </a:xfrm>
          <a:prstGeom prst="rect">
            <a:avLst/>
          </a:prstGeom>
          <a:noFill/>
          <a:ln>
            <a:noFill/>
          </a:ln>
        </p:spPr>
      </p:pic>
      <p:pic>
        <p:nvPicPr>
          <p:cNvPr id="163" name="Google Shape;163;p6"/>
          <p:cNvPicPr preferRelativeResize="0"/>
          <p:nvPr/>
        </p:nvPicPr>
        <p:blipFill rotWithShape="1">
          <a:blip r:embed="rId4">
            <a:alphaModFix/>
          </a:blip>
          <a:srcRect b="0" l="0" r="0" t="0"/>
          <a:stretch/>
        </p:blipFill>
        <p:spPr>
          <a:xfrm>
            <a:off x="579044" y="603088"/>
            <a:ext cx="2506062" cy="2506062"/>
          </a:xfrm>
          <a:prstGeom prst="rect">
            <a:avLst/>
          </a:prstGeom>
          <a:noFill/>
          <a:ln>
            <a:noFill/>
          </a:ln>
        </p:spPr>
      </p:pic>
      <p:sp>
        <p:nvSpPr>
          <p:cNvPr id="164" name="Google Shape;164;p6"/>
          <p:cNvSpPr txBox="1"/>
          <p:nvPr/>
        </p:nvSpPr>
        <p:spPr>
          <a:xfrm>
            <a:off x="1524000" y="49530"/>
            <a:ext cx="9144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2000">
                <a:solidFill>
                  <a:srgbClr val="FEE232"/>
                </a:solidFill>
                <a:latin typeface="Dancing Script"/>
                <a:ea typeface="Dancing Script"/>
                <a:cs typeface="Dancing Script"/>
                <a:sym typeface="Dancing Script"/>
              </a:rPr>
              <a:t>With Jesus we can achieve what we dream and believe</a:t>
            </a:r>
            <a:endParaRPr/>
          </a:p>
        </p:txBody>
      </p:sp>
      <p:sp>
        <p:nvSpPr>
          <p:cNvPr id="165" name="Google Shape;165;p6"/>
          <p:cNvSpPr txBox="1"/>
          <p:nvPr/>
        </p:nvSpPr>
        <p:spPr>
          <a:xfrm>
            <a:off x="367310" y="3499741"/>
            <a:ext cx="11135400" cy="1754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1800">
                <a:solidFill>
                  <a:srgbClr val="FF0000"/>
                </a:solidFill>
                <a:latin typeface="Arial"/>
                <a:ea typeface="Arial"/>
                <a:cs typeface="Arial"/>
                <a:sym typeface="Arial"/>
              </a:rPr>
              <a:t> </a:t>
            </a:r>
            <a:r>
              <a:rPr b="1" lang="en-GB" sz="5400">
                <a:solidFill>
                  <a:srgbClr val="FF0000"/>
                </a:solidFill>
                <a:latin typeface="Arial"/>
                <a:ea typeface="Arial"/>
                <a:cs typeface="Arial"/>
                <a:sym typeface="Arial"/>
              </a:rPr>
              <a:t>PE is every </a:t>
            </a:r>
            <a:r>
              <a:rPr b="1" lang="en-GB" sz="5400">
                <a:solidFill>
                  <a:schemeClr val="dk1"/>
                </a:solidFill>
                <a:latin typeface="Calibri"/>
                <a:ea typeface="Calibri"/>
                <a:cs typeface="Calibri"/>
                <a:sym typeface="Calibri"/>
              </a:rPr>
              <a:t>Friday</a:t>
            </a:r>
            <a:r>
              <a:rPr lang="en-GB" sz="5400">
                <a:solidFill>
                  <a:schemeClr val="dk1"/>
                </a:solidFill>
                <a:latin typeface="Calibri"/>
                <a:ea typeface="Calibri"/>
                <a:cs typeface="Calibri"/>
                <a:sym typeface="Calibri"/>
              </a:rPr>
              <a:t>. A St Michaels PE kit is required.</a:t>
            </a:r>
            <a:endParaRPr sz="1800">
              <a:solidFill>
                <a:schemeClr val="dk1"/>
              </a:solidFill>
              <a:latin typeface="Calibri"/>
              <a:ea typeface="Calibri"/>
              <a:cs typeface="Calibri"/>
              <a:sym typeface="Calibri"/>
            </a:endParaRPr>
          </a:p>
        </p:txBody>
      </p:sp>
      <p:sp>
        <p:nvSpPr>
          <p:cNvPr id="166" name="Google Shape;166;p6"/>
          <p:cNvSpPr txBox="1"/>
          <p:nvPr/>
        </p:nvSpPr>
        <p:spPr>
          <a:xfrm>
            <a:off x="-1175657" y="5754689"/>
            <a:ext cx="7806748" cy="1143000"/>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rgbClr val="000099"/>
              </a:buClr>
              <a:buSzPts val="2400"/>
              <a:buFont typeface="Calibri"/>
              <a:buNone/>
            </a:pPr>
            <a:r>
              <a:rPr b="1" lang="en-GB" sz="2400">
                <a:solidFill>
                  <a:srgbClr val="000099"/>
                </a:solidFill>
                <a:latin typeface="Calibri"/>
                <a:ea typeface="Calibri"/>
                <a:cs typeface="Calibri"/>
                <a:sym typeface="Calibri"/>
              </a:rPr>
              <a:t>St Michael’s Catholic Primary School</a:t>
            </a:r>
            <a:endParaRPr b="1" sz="2400">
              <a:solidFill>
                <a:srgbClr val="000099"/>
              </a:solidFill>
              <a:latin typeface="Calibri"/>
              <a:ea typeface="Calibri"/>
              <a:cs typeface="Calibri"/>
              <a:sym typeface="Calibri"/>
            </a:endParaRPr>
          </a:p>
        </p:txBody>
      </p:sp>
      <p:pic>
        <p:nvPicPr>
          <p:cNvPr descr="I:\Pictures\SchLogo.png" id="167" name="Google Shape;167;p6"/>
          <p:cNvPicPr preferRelativeResize="0"/>
          <p:nvPr/>
        </p:nvPicPr>
        <p:blipFill rotWithShape="1">
          <a:blip r:embed="rId5">
            <a:alphaModFix/>
          </a:blip>
          <a:srcRect b="0" l="0" r="0" t="0"/>
          <a:stretch/>
        </p:blipFill>
        <p:spPr>
          <a:xfrm>
            <a:off x="0" y="6387737"/>
            <a:ext cx="470263" cy="47026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t/>
            </a:r>
            <a:endParaRPr/>
          </a:p>
        </p:txBody>
      </p:sp>
      <p:sp>
        <p:nvSpPr>
          <p:cNvPr id="173" name="Google Shape;173;p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t/>
            </a:r>
            <a:endParaRPr/>
          </a:p>
        </p:txBody>
      </p:sp>
      <p:pic>
        <p:nvPicPr>
          <p:cNvPr descr="http://i4tiran.com/e/2019/07/unique-image-of-professional-powerpoint-templates-blue-yellow-design-background-wallpaper-for-presentations-free-ppt-backgrounds-your.jpg" id="174" name="Google Shape;174;p7"/>
          <p:cNvPicPr preferRelativeResize="0"/>
          <p:nvPr/>
        </p:nvPicPr>
        <p:blipFill rotWithShape="1">
          <a:blip r:embed="rId3">
            <a:alphaModFix/>
          </a:blip>
          <a:srcRect b="0" l="0" r="0" t="0"/>
          <a:stretch/>
        </p:blipFill>
        <p:spPr>
          <a:xfrm>
            <a:off x="0" y="1"/>
            <a:ext cx="12192000" cy="6897688"/>
          </a:xfrm>
          <a:prstGeom prst="rect">
            <a:avLst/>
          </a:prstGeom>
          <a:noFill/>
          <a:ln>
            <a:noFill/>
          </a:ln>
        </p:spPr>
      </p:pic>
      <p:pic>
        <p:nvPicPr>
          <p:cNvPr descr="I:\Pictures\SchLogo.png" id="175" name="Google Shape;175;p7"/>
          <p:cNvPicPr preferRelativeResize="0"/>
          <p:nvPr/>
        </p:nvPicPr>
        <p:blipFill rotWithShape="1">
          <a:blip r:embed="rId4">
            <a:alphaModFix/>
          </a:blip>
          <a:srcRect b="0" l="0" r="0" t="0"/>
          <a:stretch/>
        </p:blipFill>
        <p:spPr>
          <a:xfrm>
            <a:off x="0" y="6387737"/>
            <a:ext cx="470263" cy="470263"/>
          </a:xfrm>
          <a:prstGeom prst="rect">
            <a:avLst/>
          </a:prstGeom>
          <a:noFill/>
          <a:ln>
            <a:noFill/>
          </a:ln>
        </p:spPr>
      </p:pic>
      <p:sp>
        <p:nvSpPr>
          <p:cNvPr id="176" name="Google Shape;176;p7"/>
          <p:cNvSpPr txBox="1"/>
          <p:nvPr/>
        </p:nvSpPr>
        <p:spPr>
          <a:xfrm>
            <a:off x="-1175657" y="5754689"/>
            <a:ext cx="7806748" cy="1143000"/>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rgbClr val="000099"/>
              </a:buClr>
              <a:buSzPts val="2400"/>
              <a:buFont typeface="Calibri"/>
              <a:buNone/>
            </a:pPr>
            <a:r>
              <a:rPr b="1" lang="en-GB" sz="2400">
                <a:solidFill>
                  <a:srgbClr val="000099"/>
                </a:solidFill>
                <a:latin typeface="Calibri"/>
                <a:ea typeface="Calibri"/>
                <a:cs typeface="Calibri"/>
                <a:sym typeface="Calibri"/>
              </a:rPr>
              <a:t>St Michael’s Catholic Primary School</a:t>
            </a:r>
            <a:endParaRPr b="1" sz="2400">
              <a:solidFill>
                <a:srgbClr val="000099"/>
              </a:solidFill>
              <a:latin typeface="Calibri"/>
              <a:ea typeface="Calibri"/>
              <a:cs typeface="Calibri"/>
              <a:sym typeface="Calibri"/>
            </a:endParaRPr>
          </a:p>
        </p:txBody>
      </p:sp>
      <p:sp>
        <p:nvSpPr>
          <p:cNvPr id="177" name="Google Shape;177;p7"/>
          <p:cNvSpPr txBox="1"/>
          <p:nvPr/>
        </p:nvSpPr>
        <p:spPr>
          <a:xfrm>
            <a:off x="1524000" y="49530"/>
            <a:ext cx="9144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2000">
                <a:solidFill>
                  <a:srgbClr val="FEE232"/>
                </a:solidFill>
                <a:latin typeface="Dancing Script"/>
                <a:ea typeface="Dancing Script"/>
                <a:cs typeface="Dancing Script"/>
                <a:sym typeface="Dancing Script"/>
              </a:rPr>
              <a:t>With Jesus we can achieve what we dream and believe</a:t>
            </a:r>
            <a:endParaRPr/>
          </a:p>
        </p:txBody>
      </p:sp>
      <p:sp>
        <p:nvSpPr>
          <p:cNvPr id="178" name="Google Shape;178;p7"/>
          <p:cNvSpPr txBox="1"/>
          <p:nvPr/>
        </p:nvSpPr>
        <p:spPr>
          <a:xfrm>
            <a:off x="766354" y="249585"/>
            <a:ext cx="10659291" cy="286232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7200">
                <a:solidFill>
                  <a:srgbClr val="FF0000"/>
                </a:solidFill>
                <a:latin typeface="Arial"/>
                <a:ea typeface="Arial"/>
                <a:cs typeface="Arial"/>
                <a:sym typeface="Arial"/>
              </a:rPr>
              <a:t>Supporting your child</a:t>
            </a:r>
            <a:endParaRPr/>
          </a:p>
          <a:p>
            <a:pPr indent="0" lvl="0" marL="0" marR="0" rtl="0" algn="ctr">
              <a:spcBef>
                <a:spcPts val="0"/>
              </a:spcBef>
              <a:spcAft>
                <a:spcPts val="0"/>
              </a:spcAft>
              <a:buNone/>
            </a:pPr>
            <a:r>
              <a:rPr lang="en-GB" sz="3600">
                <a:solidFill>
                  <a:schemeClr val="dk1"/>
                </a:solidFill>
                <a:latin typeface="Calibri"/>
                <a:ea typeface="Calibri"/>
                <a:cs typeface="Calibri"/>
                <a:sym typeface="Calibri"/>
              </a:rPr>
              <a:t>What you can do to help?</a:t>
            </a:r>
            <a:endParaRPr/>
          </a:p>
          <a:p>
            <a:pPr indent="0" lvl="0" marL="0" marR="0" rtl="0" algn="ctr">
              <a:spcBef>
                <a:spcPts val="0"/>
              </a:spcBef>
              <a:spcAft>
                <a:spcPts val="0"/>
              </a:spcAft>
              <a:buNone/>
            </a:pPr>
            <a:r>
              <a:t/>
            </a:r>
            <a:endParaRPr sz="7200">
              <a:solidFill>
                <a:srgbClr val="FF0000"/>
              </a:solidFill>
              <a:latin typeface="Calibri"/>
              <a:ea typeface="Calibri"/>
              <a:cs typeface="Calibri"/>
              <a:sym typeface="Calibri"/>
            </a:endParaRPr>
          </a:p>
        </p:txBody>
      </p:sp>
      <p:sp>
        <p:nvSpPr>
          <p:cNvPr id="179" name="Google Shape;179;p7"/>
          <p:cNvSpPr/>
          <p:nvPr/>
        </p:nvSpPr>
        <p:spPr>
          <a:xfrm>
            <a:off x="326571" y="1962149"/>
            <a:ext cx="11207932" cy="480131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a:solidFill>
                  <a:srgbClr val="FF0000"/>
                </a:solidFill>
                <a:latin typeface="Calibri"/>
                <a:ea typeface="Calibri"/>
                <a:cs typeface="Calibri"/>
                <a:sym typeface="Calibri"/>
              </a:rPr>
              <a:t>Attendance and Punctuality –  </a:t>
            </a:r>
            <a:r>
              <a:rPr lang="en-GB" sz="2400">
                <a:solidFill>
                  <a:schemeClr val="dk1"/>
                </a:solidFill>
                <a:latin typeface="Calibri"/>
                <a:ea typeface="Calibri"/>
                <a:cs typeface="Calibri"/>
                <a:sym typeface="Calibri"/>
              </a:rPr>
              <a:t>on time and attend school regularly. Inform school morning of absence to prevent home visit. </a:t>
            </a:r>
            <a:endParaRPr/>
          </a:p>
          <a:p>
            <a:pPr indent="0" lvl="0" marL="0" marR="0" rtl="0" algn="l">
              <a:spcBef>
                <a:spcPts val="0"/>
              </a:spcBef>
              <a:spcAft>
                <a:spcPts val="0"/>
              </a:spcAft>
              <a:buNone/>
            </a:pPr>
            <a:r>
              <a:t/>
            </a:r>
            <a:endParaRPr b="1" sz="2400">
              <a:solidFill>
                <a:srgbClr val="FF0000"/>
              </a:solidFill>
              <a:latin typeface="Calibri"/>
              <a:ea typeface="Calibri"/>
              <a:cs typeface="Calibri"/>
              <a:sym typeface="Calibri"/>
            </a:endParaRPr>
          </a:p>
          <a:p>
            <a:pPr indent="0" lvl="0" marL="0" marR="0" rtl="0" algn="l">
              <a:spcBef>
                <a:spcPts val="0"/>
              </a:spcBef>
              <a:spcAft>
                <a:spcPts val="0"/>
              </a:spcAft>
              <a:buNone/>
            </a:pPr>
            <a:r>
              <a:rPr b="1" lang="en-GB" sz="2400">
                <a:solidFill>
                  <a:srgbClr val="FF0000"/>
                </a:solidFill>
                <a:latin typeface="Calibri"/>
                <a:ea typeface="Calibri"/>
                <a:cs typeface="Calibri"/>
                <a:sym typeface="Calibri"/>
              </a:rPr>
              <a:t>English </a:t>
            </a:r>
            <a:r>
              <a:rPr lang="en-GB" sz="2400">
                <a:solidFill>
                  <a:schemeClr val="dk1"/>
                </a:solidFill>
                <a:latin typeface="Calibri"/>
                <a:ea typeface="Calibri"/>
                <a:cs typeface="Calibri"/>
                <a:sym typeface="Calibri"/>
              </a:rPr>
              <a:t>– Encourage your child to read for pleasure. Good readers become good writers. Model good grammar/vocabulary. Learning weekly spellings.</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b="1" lang="en-GB" sz="2400">
                <a:solidFill>
                  <a:srgbClr val="FF0000"/>
                </a:solidFill>
                <a:latin typeface="Calibri"/>
                <a:ea typeface="Calibri"/>
                <a:cs typeface="Calibri"/>
                <a:sym typeface="Calibri"/>
              </a:rPr>
              <a:t>Maths</a:t>
            </a:r>
            <a:r>
              <a:rPr lang="en-GB" sz="2400">
                <a:solidFill>
                  <a:schemeClr val="dk1"/>
                </a:solidFill>
                <a:latin typeface="Calibri"/>
                <a:ea typeface="Calibri"/>
                <a:cs typeface="Calibri"/>
                <a:sym typeface="Calibri"/>
              </a:rPr>
              <a:t> - Basic skills – Times tables (All). Calculations - (All operations) Teach your child the time.  TTRs/Hit the button</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b="1" lang="en-GB" sz="2400">
                <a:solidFill>
                  <a:srgbClr val="FF0000"/>
                </a:solidFill>
                <a:latin typeface="Calibri"/>
                <a:ea typeface="Calibri"/>
                <a:cs typeface="Calibri"/>
                <a:sym typeface="Calibri"/>
              </a:rPr>
              <a:t>Ensure school has up to date contact details – </a:t>
            </a:r>
            <a:r>
              <a:rPr lang="en-GB" sz="2000">
                <a:solidFill>
                  <a:schemeClr val="dk1"/>
                </a:solidFill>
                <a:latin typeface="Calibri"/>
                <a:ea typeface="Calibri"/>
                <a:cs typeface="Calibri"/>
                <a:sym typeface="Calibri"/>
              </a:rPr>
              <a:t>should be contactable at all times</a:t>
            </a:r>
            <a:endParaRPr/>
          </a:p>
          <a:p>
            <a:pPr indent="0" lvl="0" marL="0" marR="0" rtl="0" algn="l">
              <a:spcBef>
                <a:spcPts val="0"/>
              </a:spcBef>
              <a:spcAft>
                <a:spcPts val="0"/>
              </a:spcAft>
              <a:buNone/>
            </a:pPr>
            <a:r>
              <a:rPr b="1" lang="en-GB" sz="2400">
                <a:solidFill>
                  <a:srgbClr val="FF0000"/>
                </a:solidFill>
                <a:latin typeface="Calibri"/>
                <a:ea typeface="Calibri"/>
                <a:cs typeface="Calibri"/>
                <a:sym typeface="Calibri"/>
              </a:rPr>
              <a:t>Download school app </a:t>
            </a:r>
            <a:r>
              <a:rPr lang="en-GB" sz="2400">
                <a:solidFill>
                  <a:schemeClr val="dk1"/>
                </a:solidFill>
                <a:latin typeface="Calibri"/>
                <a:ea typeface="Calibri"/>
                <a:cs typeface="Calibri"/>
                <a:sym typeface="Calibri"/>
              </a:rPr>
              <a:t>- </a:t>
            </a:r>
            <a:r>
              <a:rPr lang="en-GB" sz="2000">
                <a:solidFill>
                  <a:schemeClr val="dk1"/>
                </a:solidFill>
                <a:latin typeface="Calibri"/>
                <a:ea typeface="Calibri"/>
                <a:cs typeface="Calibri"/>
                <a:sym typeface="Calibri"/>
              </a:rPr>
              <a:t>search for @St Michael’s Catholic Primary on the app store.</a:t>
            </a:r>
            <a:endParaRPr/>
          </a:p>
          <a:p>
            <a:pPr indent="0" lvl="0" marL="0" marR="0" rtl="0" algn="l">
              <a:spcBef>
                <a:spcPts val="0"/>
              </a:spcBef>
              <a:spcAft>
                <a:spcPts val="0"/>
              </a:spcAft>
              <a:buNone/>
            </a:pPr>
            <a:r>
              <a:rPr lang="en-GB" sz="1800">
                <a:solidFill>
                  <a:schemeClr val="dk1"/>
                </a:solidFill>
                <a:latin typeface="Calibri"/>
                <a:ea typeface="Calibri"/>
                <a:cs typeface="Calibri"/>
                <a:sym typeface="Calibri"/>
              </a:rPr>
              <a:t> </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pic>
        <p:nvPicPr>
          <p:cNvPr id="180" name="Google Shape;180;p7"/>
          <p:cNvPicPr preferRelativeResize="0"/>
          <p:nvPr/>
        </p:nvPicPr>
        <p:blipFill rotWithShape="1">
          <a:blip r:embed="rId5">
            <a:alphaModFix/>
          </a:blip>
          <a:srcRect b="0" l="0" r="0" t="0"/>
          <a:stretch/>
        </p:blipFill>
        <p:spPr>
          <a:xfrm>
            <a:off x="10746973" y="5074055"/>
            <a:ext cx="1252186" cy="175806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pic>
        <p:nvPicPr>
          <p:cNvPr descr="http://i4tiran.com/e/2019/07/unique-image-of-professional-powerpoint-templates-blue-yellow-design-background-wallpaper-for-presentations-free-ppt-backgrounds-your.jpg" id="185" name="Google Shape;185;g301130ad14d_0_0"/>
          <p:cNvPicPr preferRelativeResize="0"/>
          <p:nvPr/>
        </p:nvPicPr>
        <p:blipFill rotWithShape="1">
          <a:blip r:embed="rId3">
            <a:alphaModFix/>
          </a:blip>
          <a:srcRect b="0" l="0" r="0" t="0"/>
          <a:stretch/>
        </p:blipFill>
        <p:spPr>
          <a:xfrm>
            <a:off x="0" y="0"/>
            <a:ext cx="12191999" cy="6897689"/>
          </a:xfrm>
          <a:prstGeom prst="rect">
            <a:avLst/>
          </a:prstGeom>
          <a:noFill/>
          <a:ln>
            <a:noFill/>
          </a:ln>
        </p:spPr>
      </p:pic>
      <p:sp>
        <p:nvSpPr>
          <p:cNvPr id="186" name="Google Shape;186;g301130ad14d_0_0"/>
          <p:cNvSpPr txBox="1"/>
          <p:nvPr>
            <p:ph type="title"/>
          </p:nvPr>
        </p:nvSpPr>
        <p:spPr>
          <a:xfrm>
            <a:off x="838200" y="365125"/>
            <a:ext cx="109959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GB"/>
              <a:t>Special Educational Needs</a:t>
            </a:r>
            <a:br>
              <a:rPr b="1" lang="en-GB"/>
            </a:br>
            <a:r>
              <a:rPr b="1" lang="en-GB"/>
              <a:t>and Disability- SEND/SEN</a:t>
            </a:r>
            <a:endParaRPr b="1"/>
          </a:p>
        </p:txBody>
      </p:sp>
      <p:pic>
        <p:nvPicPr>
          <p:cNvPr id="187" name="Google Shape;187;g301130ad14d_0_0"/>
          <p:cNvPicPr preferRelativeResize="0"/>
          <p:nvPr>
            <p:ph idx="1" type="body"/>
          </p:nvPr>
        </p:nvPicPr>
        <p:blipFill rotWithShape="1">
          <a:blip r:embed="rId4">
            <a:alphaModFix/>
          </a:blip>
          <a:srcRect b="9404" l="0" r="0" t="0"/>
          <a:stretch/>
        </p:blipFill>
        <p:spPr>
          <a:xfrm>
            <a:off x="324945" y="195826"/>
            <a:ext cx="1675200" cy="1732200"/>
          </a:xfrm>
          <a:prstGeom prst="rect">
            <a:avLst/>
          </a:prstGeom>
          <a:noFill/>
          <a:ln>
            <a:noFill/>
          </a:ln>
        </p:spPr>
      </p:pic>
      <p:sp>
        <p:nvSpPr>
          <p:cNvPr id="188" name="Google Shape;188;g301130ad14d_0_0"/>
          <p:cNvSpPr txBox="1"/>
          <p:nvPr/>
        </p:nvSpPr>
        <p:spPr>
          <a:xfrm>
            <a:off x="266698" y="1967134"/>
            <a:ext cx="19722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Calibri"/>
                <a:ea typeface="Calibri"/>
                <a:cs typeface="Calibri"/>
                <a:sym typeface="Calibri"/>
              </a:rPr>
              <a:t>Mrs Reilly: SENCo</a:t>
            </a:r>
            <a:endParaRPr sz="1800">
              <a:solidFill>
                <a:schemeClr val="dk1"/>
              </a:solidFill>
              <a:latin typeface="Calibri"/>
              <a:ea typeface="Calibri"/>
              <a:cs typeface="Calibri"/>
              <a:sym typeface="Calibri"/>
            </a:endParaRPr>
          </a:p>
        </p:txBody>
      </p:sp>
      <p:grpSp>
        <p:nvGrpSpPr>
          <p:cNvPr id="189" name="Google Shape;189;g301130ad14d_0_0"/>
          <p:cNvGrpSpPr/>
          <p:nvPr/>
        </p:nvGrpSpPr>
        <p:grpSpPr>
          <a:xfrm>
            <a:off x="8314754" y="2147814"/>
            <a:ext cx="3614508" cy="4370065"/>
            <a:chOff x="2698547" y="1690688"/>
            <a:chExt cx="3308172" cy="3923916"/>
          </a:xfrm>
        </p:grpSpPr>
        <p:pic>
          <p:nvPicPr>
            <p:cNvPr id="190" name="Google Shape;190;g301130ad14d_0_0"/>
            <p:cNvPicPr preferRelativeResize="0"/>
            <p:nvPr/>
          </p:nvPicPr>
          <p:blipFill rotWithShape="1">
            <a:blip r:embed="rId5">
              <a:alphaModFix/>
            </a:blip>
            <a:srcRect b="0" l="0" r="0" t="0"/>
            <a:stretch/>
          </p:blipFill>
          <p:spPr>
            <a:xfrm>
              <a:off x="2698547" y="1690688"/>
              <a:ext cx="3234421" cy="2529715"/>
            </a:xfrm>
            <a:prstGeom prst="rect">
              <a:avLst/>
            </a:prstGeom>
            <a:noFill/>
            <a:ln>
              <a:noFill/>
            </a:ln>
          </p:spPr>
        </p:pic>
        <p:pic>
          <p:nvPicPr>
            <p:cNvPr id="191" name="Google Shape;191;g301130ad14d_0_0"/>
            <p:cNvPicPr preferRelativeResize="0"/>
            <p:nvPr/>
          </p:nvPicPr>
          <p:blipFill rotWithShape="1">
            <a:blip r:embed="rId6">
              <a:alphaModFix/>
            </a:blip>
            <a:srcRect b="0" l="0" r="0" t="0"/>
            <a:stretch/>
          </p:blipFill>
          <p:spPr>
            <a:xfrm>
              <a:off x="2698547" y="4220402"/>
              <a:ext cx="3308172" cy="1394202"/>
            </a:xfrm>
            <a:prstGeom prst="rect">
              <a:avLst/>
            </a:prstGeom>
            <a:noFill/>
            <a:ln>
              <a:noFill/>
            </a:ln>
          </p:spPr>
        </p:pic>
      </p:grpSp>
      <p:sp>
        <p:nvSpPr>
          <p:cNvPr id="192" name="Google Shape;192;g301130ad14d_0_0"/>
          <p:cNvSpPr txBox="1"/>
          <p:nvPr/>
        </p:nvSpPr>
        <p:spPr>
          <a:xfrm>
            <a:off x="91261" y="2465240"/>
            <a:ext cx="7511100" cy="3971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Calibri"/>
                <a:ea typeface="Calibri"/>
                <a:cs typeface="Calibri"/>
                <a:sym typeface="Calibri"/>
              </a:rPr>
              <a:t>Sometimes our children require additional or different support to that of their peers.  When this happens school will use a graduated approach to implement support, which is overseen by Mrs Reilly. </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GB" sz="1800">
                <a:solidFill>
                  <a:schemeClr val="dk1"/>
                </a:solidFill>
                <a:latin typeface="Calibri"/>
                <a:ea typeface="Calibri"/>
                <a:cs typeface="Calibri"/>
                <a:sym typeface="Calibri"/>
              </a:rPr>
              <a:t>Most of the time we can use high quality teaching approaches to help your child, but on other occasions it may require something more than this for example an intervention, additional or specialised resources or even specialist support from an outreach service like seedlings, speech and language or an educational psychologist.  </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GB" sz="1800">
                <a:solidFill>
                  <a:schemeClr val="dk1"/>
                </a:solidFill>
                <a:latin typeface="Calibri"/>
                <a:ea typeface="Calibri"/>
                <a:cs typeface="Calibri"/>
                <a:sym typeface="Calibri"/>
              </a:rPr>
              <a:t>When a child is receiving additional or different support from school, they will be added to the SEND register and you will receive learning plans before parents evening, showing the child’s targets they are working towards and what extra provisions they are receiving from school to support them.</a:t>
            </a:r>
            <a:endParaRPr sz="1800">
              <a:solidFill>
                <a:schemeClr val="dk1"/>
              </a:solidFill>
              <a:latin typeface="Calibri"/>
              <a:ea typeface="Calibri"/>
              <a:cs typeface="Calibri"/>
              <a:sym typeface="Calibri"/>
            </a:endParaRPr>
          </a:p>
        </p:txBody>
      </p:sp>
      <p:sp>
        <p:nvSpPr>
          <p:cNvPr id="193" name="Google Shape;193;g301130ad14d_0_0"/>
          <p:cNvSpPr/>
          <p:nvPr/>
        </p:nvSpPr>
        <p:spPr>
          <a:xfrm>
            <a:off x="7230139" y="5709318"/>
            <a:ext cx="866700" cy="261000"/>
          </a:xfrm>
          <a:prstGeom prst="rightArrow">
            <a:avLst>
              <a:gd fmla="val 50000" name="adj1"/>
              <a:gd fmla="val 50000" name="adj2"/>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4" name="Google Shape;194;g301130ad14d_0_0"/>
          <p:cNvSpPr txBox="1"/>
          <p:nvPr/>
        </p:nvSpPr>
        <p:spPr>
          <a:xfrm>
            <a:off x="9135686" y="1778445"/>
            <a:ext cx="19722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1800">
                <a:solidFill>
                  <a:schemeClr val="accent1"/>
                </a:solidFill>
                <a:latin typeface="Calibri"/>
                <a:ea typeface="Calibri"/>
                <a:cs typeface="Calibri"/>
                <a:sym typeface="Calibri"/>
              </a:rPr>
              <a:t>Learning Plan</a:t>
            </a:r>
            <a:endParaRPr b="1" sz="1800">
              <a:solidFill>
                <a:schemeClr val="accen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pic>
        <p:nvPicPr>
          <p:cNvPr descr="http://i4tiran.com/e/2019/07/unique-image-of-professional-powerpoint-templates-blue-yellow-design-background-wallpaper-for-presentations-free-ppt-backgrounds-your.jpg" id="199" name="Google Shape;199;g301130ad14d_0_88"/>
          <p:cNvPicPr preferRelativeResize="0"/>
          <p:nvPr/>
        </p:nvPicPr>
        <p:blipFill rotWithShape="1">
          <a:blip r:embed="rId3">
            <a:alphaModFix/>
          </a:blip>
          <a:srcRect b="0" l="0" r="0" t="0"/>
          <a:stretch/>
        </p:blipFill>
        <p:spPr>
          <a:xfrm>
            <a:off x="0" y="0"/>
            <a:ext cx="12191999" cy="6897689"/>
          </a:xfrm>
          <a:prstGeom prst="rect">
            <a:avLst/>
          </a:prstGeom>
          <a:noFill/>
          <a:ln>
            <a:noFill/>
          </a:ln>
        </p:spPr>
      </p:pic>
      <p:sp>
        <p:nvSpPr>
          <p:cNvPr id="200" name="Google Shape;200;g301130ad14d_0_8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GB"/>
              <a:t>I think my child may require a diagnosis</a:t>
            </a:r>
            <a:endParaRPr b="1"/>
          </a:p>
        </p:txBody>
      </p:sp>
      <p:sp>
        <p:nvSpPr>
          <p:cNvPr id="201" name="Google Shape;201;g301130ad14d_0_88"/>
          <p:cNvSpPr txBox="1"/>
          <p:nvPr/>
        </p:nvSpPr>
        <p:spPr>
          <a:xfrm>
            <a:off x="606940" y="1651849"/>
            <a:ext cx="112323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Calibri"/>
                <a:ea typeface="Calibri"/>
                <a:cs typeface="Calibri"/>
                <a:sym typeface="Calibri"/>
              </a:rPr>
              <a:t>While not all children on the SEND register will require a diagnosis, some may and Mrs Reilly will support you to get the necessary assessments to get you the help you require for your child.</a:t>
            </a:r>
            <a:endParaRPr sz="1800">
              <a:solidFill>
                <a:schemeClr val="dk1"/>
              </a:solidFill>
              <a:latin typeface="Calibri"/>
              <a:ea typeface="Calibri"/>
              <a:cs typeface="Calibri"/>
              <a:sym typeface="Calibri"/>
            </a:endParaRPr>
          </a:p>
        </p:txBody>
      </p:sp>
      <p:sp>
        <p:nvSpPr>
          <p:cNvPr id="202" name="Google Shape;202;g301130ad14d_0_88"/>
          <p:cNvSpPr txBox="1"/>
          <p:nvPr/>
        </p:nvSpPr>
        <p:spPr>
          <a:xfrm>
            <a:off x="690998" y="2657275"/>
            <a:ext cx="11953800" cy="4525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Calibri"/>
                <a:ea typeface="Calibri"/>
                <a:cs typeface="Calibri"/>
                <a:sym typeface="Calibri"/>
              </a:rPr>
              <a:t>If you are worried or need a little extra help:</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285750" lvl="1" marL="742950" marR="0" rtl="0" algn="l">
              <a:spcBef>
                <a:spcPts val="0"/>
              </a:spcBef>
              <a:spcAft>
                <a:spcPts val="0"/>
              </a:spcAft>
              <a:buClr>
                <a:schemeClr val="dk1"/>
              </a:buClr>
              <a:buSzPts val="1800"/>
              <a:buFont typeface="Arial"/>
              <a:buChar char="•"/>
            </a:pPr>
            <a:r>
              <a:rPr b="0" i="0" lang="en-GB" sz="1800" u="none" cap="none" strike="noStrike">
                <a:solidFill>
                  <a:schemeClr val="dk1"/>
                </a:solidFill>
                <a:latin typeface="Calibri"/>
                <a:ea typeface="Calibri"/>
                <a:cs typeface="Calibri"/>
                <a:sym typeface="Calibri"/>
              </a:rPr>
              <a:t>Speak to the class teacher and share your concerns:</a:t>
            </a:r>
            <a:endParaRPr/>
          </a:p>
          <a:p>
            <a:pPr indent="-285750" lvl="2" marL="1200150" marR="0" rtl="0" algn="l">
              <a:spcBef>
                <a:spcPts val="0"/>
              </a:spcBef>
              <a:spcAft>
                <a:spcPts val="0"/>
              </a:spcAft>
              <a:buClr>
                <a:schemeClr val="dk1"/>
              </a:buClr>
              <a:buSzPts val="1800"/>
              <a:buFont typeface="Courier New"/>
              <a:buChar char="o"/>
            </a:pPr>
            <a:r>
              <a:rPr b="0" i="0" lang="en-GB" sz="1800" u="none" cap="none" strike="noStrike">
                <a:solidFill>
                  <a:schemeClr val="dk1"/>
                </a:solidFill>
                <a:latin typeface="Calibri"/>
                <a:ea typeface="Calibri"/>
                <a:cs typeface="Calibri"/>
                <a:sym typeface="Calibri"/>
              </a:rPr>
              <a:t>They will share what they see in class </a:t>
            </a:r>
            <a:endParaRPr b="0" i="0" sz="1800" u="none" cap="none" strike="noStrike">
              <a:solidFill>
                <a:schemeClr val="dk1"/>
              </a:solidFill>
              <a:latin typeface="Calibri"/>
              <a:ea typeface="Calibri"/>
              <a:cs typeface="Calibri"/>
              <a:sym typeface="Calibri"/>
            </a:endParaRPr>
          </a:p>
          <a:p>
            <a:pPr indent="-285750" lvl="2" marL="1200150" marR="0" rtl="0" algn="l">
              <a:spcBef>
                <a:spcPts val="0"/>
              </a:spcBef>
              <a:spcAft>
                <a:spcPts val="0"/>
              </a:spcAft>
              <a:buClr>
                <a:schemeClr val="dk1"/>
              </a:buClr>
              <a:buSzPts val="1800"/>
              <a:buFont typeface="Courier New"/>
              <a:buChar char="o"/>
            </a:pPr>
            <a:r>
              <a:rPr b="0" i="0" lang="en-GB" sz="1800" u="none" cap="none" strike="noStrike">
                <a:solidFill>
                  <a:schemeClr val="dk1"/>
                </a:solidFill>
                <a:latin typeface="Calibri"/>
                <a:ea typeface="Calibri"/>
                <a:cs typeface="Calibri"/>
                <a:sym typeface="Calibri"/>
              </a:rPr>
              <a:t>Take some additional information from you around your concerns</a:t>
            </a:r>
            <a:endParaRPr/>
          </a:p>
          <a:p>
            <a:pPr indent="0" lvl="2" marL="914400" marR="0" rtl="0" algn="l">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285750" lvl="1" marL="742950" marR="0" rtl="0" algn="l">
              <a:spcBef>
                <a:spcPts val="0"/>
              </a:spcBef>
              <a:spcAft>
                <a:spcPts val="0"/>
              </a:spcAft>
              <a:buClr>
                <a:schemeClr val="dk1"/>
              </a:buClr>
              <a:buSzPts val="1800"/>
              <a:buFont typeface="Arial"/>
              <a:buChar char="•"/>
            </a:pPr>
            <a:r>
              <a:rPr b="0" i="0" lang="en-GB" sz="1800" u="none" cap="none" strike="noStrike">
                <a:solidFill>
                  <a:schemeClr val="dk1"/>
                </a:solidFill>
                <a:latin typeface="Calibri"/>
                <a:ea typeface="Calibri"/>
                <a:cs typeface="Calibri"/>
                <a:sym typeface="Calibri"/>
              </a:rPr>
              <a:t>You may be directed to meet with Mrs Reilly who can support with:</a:t>
            </a:r>
            <a:endParaRPr/>
          </a:p>
          <a:p>
            <a:pPr indent="-285750" lvl="2" marL="1200150" marR="0" rtl="0" algn="l">
              <a:spcBef>
                <a:spcPts val="0"/>
              </a:spcBef>
              <a:spcAft>
                <a:spcPts val="0"/>
              </a:spcAft>
              <a:buClr>
                <a:schemeClr val="dk1"/>
              </a:buClr>
              <a:buSzPts val="1800"/>
              <a:buFont typeface="Courier New"/>
              <a:buChar char="o"/>
            </a:pPr>
            <a:r>
              <a:rPr b="0" i="0" lang="en-GB" sz="1800" u="none" cap="none" strike="noStrike">
                <a:solidFill>
                  <a:schemeClr val="dk1"/>
                </a:solidFill>
                <a:latin typeface="Calibri"/>
                <a:ea typeface="Calibri"/>
                <a:cs typeface="Calibri"/>
                <a:sym typeface="Calibri"/>
              </a:rPr>
              <a:t>Specialist support, advice </a:t>
            </a:r>
            <a:endParaRPr/>
          </a:p>
          <a:p>
            <a:pPr indent="-285750" lvl="2" marL="1200150" marR="0" rtl="0" algn="l">
              <a:spcBef>
                <a:spcPts val="0"/>
              </a:spcBef>
              <a:spcAft>
                <a:spcPts val="0"/>
              </a:spcAft>
              <a:buClr>
                <a:schemeClr val="dk1"/>
              </a:buClr>
              <a:buSzPts val="1800"/>
              <a:buFont typeface="Courier New"/>
              <a:buChar char="o"/>
            </a:pPr>
            <a:r>
              <a:rPr b="0" i="0" lang="en-GB" sz="1800" u="none" cap="none" strike="noStrike">
                <a:solidFill>
                  <a:schemeClr val="dk1"/>
                </a:solidFill>
                <a:latin typeface="Calibri"/>
                <a:ea typeface="Calibri"/>
                <a:cs typeface="Calibri"/>
                <a:sym typeface="Calibri"/>
              </a:rPr>
              <a:t>Request assessments for external services: OT, Speech and Language, School Nurse etc.</a:t>
            </a:r>
            <a:endParaRPr/>
          </a:p>
          <a:p>
            <a:pPr indent="-285750" lvl="2" marL="1200150" marR="0" rtl="0" algn="l">
              <a:spcBef>
                <a:spcPts val="0"/>
              </a:spcBef>
              <a:spcAft>
                <a:spcPts val="0"/>
              </a:spcAft>
              <a:buClr>
                <a:schemeClr val="dk1"/>
              </a:buClr>
              <a:buSzPts val="1800"/>
              <a:buFont typeface="Courier New"/>
              <a:buChar char="o"/>
            </a:pPr>
            <a:r>
              <a:rPr b="0" i="0" lang="en-GB" sz="1800" u="none" cap="none" strike="noStrike">
                <a:solidFill>
                  <a:schemeClr val="dk1"/>
                </a:solidFill>
                <a:latin typeface="Calibri"/>
                <a:ea typeface="Calibri"/>
                <a:cs typeface="Calibri"/>
                <a:sym typeface="Calibri"/>
              </a:rPr>
              <a:t>Signposting to other external providers</a:t>
            </a:r>
            <a:endParaRPr/>
          </a:p>
          <a:p>
            <a:pPr indent="-285750" lvl="2" marL="1200150" marR="0" rtl="0" algn="l">
              <a:spcBef>
                <a:spcPts val="0"/>
              </a:spcBef>
              <a:spcAft>
                <a:spcPts val="0"/>
              </a:spcAft>
              <a:buClr>
                <a:schemeClr val="dk1"/>
              </a:buClr>
              <a:buSzPts val="1800"/>
              <a:buFont typeface="Courier New"/>
              <a:buChar char="o"/>
            </a:pPr>
            <a:r>
              <a:rPr b="0" i="0" lang="en-GB" sz="1800" u="none" cap="none" strike="noStrike">
                <a:solidFill>
                  <a:schemeClr val="dk1"/>
                </a:solidFill>
                <a:latin typeface="Calibri"/>
                <a:ea typeface="Calibri"/>
                <a:cs typeface="Calibri"/>
                <a:sym typeface="Calibri"/>
              </a:rPr>
              <a:t>Seek parental support for you</a:t>
            </a:r>
            <a:endParaRPr/>
          </a:p>
          <a:p>
            <a:pPr indent="-285750" lvl="2" marL="1200150" marR="0" rtl="0" algn="l">
              <a:spcBef>
                <a:spcPts val="0"/>
              </a:spcBef>
              <a:spcAft>
                <a:spcPts val="0"/>
              </a:spcAft>
              <a:buClr>
                <a:schemeClr val="dk1"/>
              </a:buClr>
              <a:buSzPts val="1800"/>
              <a:buFont typeface="Courier New"/>
              <a:buChar char="o"/>
            </a:pPr>
            <a:r>
              <a:rPr b="0" i="0" lang="en-GB" sz="1800" u="none" cap="none" strike="noStrike">
                <a:solidFill>
                  <a:schemeClr val="dk1"/>
                </a:solidFill>
                <a:latin typeface="Calibri"/>
                <a:ea typeface="Calibri"/>
                <a:cs typeface="Calibri"/>
                <a:sym typeface="Calibri"/>
              </a:rPr>
              <a:t>Help with issues such as toileting, independence, diet, behaviour, communication, social interactions etc.</a:t>
            </a:r>
            <a:endParaRPr/>
          </a:p>
          <a:p>
            <a:pPr indent="-171450" lvl="2" marL="1200150" marR="0" rtl="0" algn="l">
              <a:spcBef>
                <a:spcPts val="0"/>
              </a:spcBef>
              <a:spcAft>
                <a:spcPts val="0"/>
              </a:spcAft>
              <a:buClr>
                <a:schemeClr val="dk1"/>
              </a:buClr>
              <a:buSzPts val="1800"/>
              <a:buFont typeface="Courier New"/>
              <a:buNone/>
            </a:pPr>
            <a:r>
              <a:t/>
            </a:r>
            <a:endParaRPr b="0" i="0" sz="1800" u="none" cap="none" strike="noStrike">
              <a:solidFill>
                <a:schemeClr val="dk1"/>
              </a:solidFill>
              <a:latin typeface="Calibri"/>
              <a:ea typeface="Calibri"/>
              <a:cs typeface="Calibri"/>
              <a:sym typeface="Calibri"/>
            </a:endParaRPr>
          </a:p>
          <a:p>
            <a:pPr indent="-171450" lvl="2" marL="1200150" marR="0" rtl="0" algn="l">
              <a:spcBef>
                <a:spcPts val="0"/>
              </a:spcBef>
              <a:spcAft>
                <a:spcPts val="0"/>
              </a:spcAft>
              <a:buClr>
                <a:schemeClr val="dk1"/>
              </a:buClr>
              <a:buSzPts val="1800"/>
              <a:buFont typeface="Courier New"/>
              <a:buNone/>
            </a:pPr>
            <a:r>
              <a:t/>
            </a:r>
            <a:endParaRPr b="0" i="0" sz="1800" u="none" cap="none" strike="noStrike">
              <a:solidFill>
                <a:schemeClr val="dk1"/>
              </a:solidFill>
              <a:latin typeface="Calibri"/>
              <a:ea typeface="Calibri"/>
              <a:cs typeface="Calibri"/>
              <a:sym typeface="Calibri"/>
            </a:endParaRPr>
          </a:p>
          <a:p>
            <a:pPr indent="-171450" lvl="2" marL="1200150" marR="0" rtl="0" algn="l">
              <a:spcBef>
                <a:spcPts val="0"/>
              </a:spcBef>
              <a:spcAft>
                <a:spcPts val="0"/>
              </a:spcAft>
              <a:buClr>
                <a:schemeClr val="dk1"/>
              </a:buClr>
              <a:buSzPts val="1800"/>
              <a:buFont typeface="Courier New"/>
              <a:buNone/>
            </a:pPr>
            <a:r>
              <a:t/>
            </a:r>
            <a:endParaRPr b="0" i="0" sz="1800" u="none" cap="none" strike="noStrike">
              <a:solidFill>
                <a:schemeClr val="dk1"/>
              </a:solidFill>
              <a:latin typeface="Calibri"/>
              <a:ea typeface="Calibri"/>
              <a:cs typeface="Calibri"/>
              <a:sym typeface="Calibri"/>
            </a:endParaRPr>
          </a:p>
          <a:p>
            <a:pPr indent="-171450" lvl="1" marL="742950" marR="0" rtl="0" algn="l">
              <a:spcBef>
                <a:spcPts val="0"/>
              </a:spcBef>
              <a:spcAft>
                <a:spcPts val="0"/>
              </a:spcAft>
              <a:buClr>
                <a:schemeClr val="dk1"/>
              </a:buClr>
              <a:buSzPts val="1800"/>
              <a:buFont typeface="Courier New"/>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pic>
        <p:nvPicPr>
          <p:cNvPr descr="http://i4tiran.com/e/2019/07/unique-image-of-professional-powerpoint-templates-blue-yellow-design-background-wallpaper-for-presentations-free-ppt-backgrounds-your.jpg" id="207" name="Google Shape;207;g37c68515dec_0_87"/>
          <p:cNvPicPr preferRelativeResize="0"/>
          <p:nvPr/>
        </p:nvPicPr>
        <p:blipFill rotWithShape="1">
          <a:blip r:embed="rId3">
            <a:alphaModFix/>
          </a:blip>
          <a:srcRect b="0" l="0" r="0" t="0"/>
          <a:stretch/>
        </p:blipFill>
        <p:spPr>
          <a:xfrm>
            <a:off x="0" y="0"/>
            <a:ext cx="12191999" cy="6897689"/>
          </a:xfrm>
          <a:prstGeom prst="rect">
            <a:avLst/>
          </a:prstGeom>
          <a:noFill/>
          <a:ln>
            <a:noFill/>
          </a:ln>
        </p:spPr>
      </p:pic>
      <p:sp>
        <p:nvSpPr>
          <p:cNvPr id="208" name="Google Shape;208;g37c68515dec_0_8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GB"/>
              <a:t>Pastoral Team</a:t>
            </a:r>
            <a:endParaRPr b="1"/>
          </a:p>
        </p:txBody>
      </p:sp>
      <p:sp>
        <p:nvSpPr>
          <p:cNvPr id="209" name="Google Shape;209;g37c68515dec_0_87"/>
          <p:cNvSpPr txBox="1"/>
          <p:nvPr/>
        </p:nvSpPr>
        <p:spPr>
          <a:xfrm>
            <a:off x="606940" y="1651849"/>
            <a:ext cx="112323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Calibri"/>
                <a:ea typeface="Calibri"/>
                <a:cs typeface="Calibri"/>
                <a:sym typeface="Calibri"/>
              </a:rPr>
              <a:t>We help support the children with SEND interventions, emotional and social well-being, as well as wider family support.  Please feel free to speak to us about any concerns or help you may need.</a:t>
            </a:r>
            <a:endParaRPr sz="1800">
              <a:solidFill>
                <a:schemeClr val="dk1"/>
              </a:solidFill>
              <a:latin typeface="Calibri"/>
              <a:ea typeface="Calibri"/>
              <a:cs typeface="Calibri"/>
              <a:sym typeface="Calibri"/>
            </a:endParaRPr>
          </a:p>
        </p:txBody>
      </p:sp>
      <p:sp>
        <p:nvSpPr>
          <p:cNvPr id="210" name="Google Shape;210;g37c68515dec_0_87"/>
          <p:cNvSpPr txBox="1"/>
          <p:nvPr/>
        </p:nvSpPr>
        <p:spPr>
          <a:xfrm>
            <a:off x="691000" y="2657275"/>
            <a:ext cx="11953800" cy="369300"/>
          </a:xfrm>
          <a:prstGeom prst="rect">
            <a:avLst/>
          </a:prstGeom>
          <a:noFill/>
          <a:ln>
            <a:noFill/>
          </a:ln>
        </p:spPr>
        <p:txBody>
          <a:bodyPr anchorCtr="0" anchor="t" bIns="45700" lIns="91425" spcFirstLastPara="1" rIns="91425" wrap="square" tIns="45700">
            <a:spAutoFit/>
          </a:bodyPr>
          <a:lstStyle/>
          <a:p>
            <a:pPr indent="-171450" lvl="1" marL="742950" marR="0" rtl="0" algn="l">
              <a:spcBef>
                <a:spcPts val="0"/>
              </a:spcBef>
              <a:spcAft>
                <a:spcPts val="0"/>
              </a:spcAft>
              <a:buClr>
                <a:schemeClr val="dk1"/>
              </a:buClr>
              <a:buSzPts val="1800"/>
              <a:buFont typeface="Courier New"/>
              <a:buNone/>
            </a:pPr>
            <a:r>
              <a:t/>
            </a:r>
            <a:endParaRPr b="0" i="0" sz="1800" u="none" cap="none" strike="noStrike">
              <a:solidFill>
                <a:schemeClr val="dk1"/>
              </a:solidFill>
              <a:latin typeface="Calibri"/>
              <a:ea typeface="Calibri"/>
              <a:cs typeface="Calibri"/>
              <a:sym typeface="Calibri"/>
            </a:endParaRPr>
          </a:p>
        </p:txBody>
      </p:sp>
      <p:pic>
        <p:nvPicPr>
          <p:cNvPr id="211" name="Google Shape;211;g37c68515dec_0_87"/>
          <p:cNvPicPr preferRelativeResize="0"/>
          <p:nvPr/>
        </p:nvPicPr>
        <p:blipFill>
          <a:blip r:embed="rId4">
            <a:alphaModFix/>
          </a:blip>
          <a:stretch>
            <a:fillRect/>
          </a:stretch>
        </p:blipFill>
        <p:spPr>
          <a:xfrm>
            <a:off x="1015300" y="3026575"/>
            <a:ext cx="1758725" cy="2285050"/>
          </a:xfrm>
          <a:prstGeom prst="rect">
            <a:avLst/>
          </a:prstGeom>
          <a:noFill/>
          <a:ln>
            <a:noFill/>
          </a:ln>
        </p:spPr>
      </p:pic>
      <p:pic>
        <p:nvPicPr>
          <p:cNvPr id="212" name="Google Shape;212;g37c68515dec_0_87"/>
          <p:cNvPicPr preferRelativeResize="0"/>
          <p:nvPr/>
        </p:nvPicPr>
        <p:blipFill>
          <a:blip r:embed="rId5">
            <a:alphaModFix/>
          </a:blip>
          <a:stretch>
            <a:fillRect/>
          </a:stretch>
        </p:blipFill>
        <p:spPr>
          <a:xfrm>
            <a:off x="3139400" y="3051050"/>
            <a:ext cx="1758725" cy="223609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t/>
            </a:r>
            <a:endParaRPr/>
          </a:p>
        </p:txBody>
      </p:sp>
      <p:sp>
        <p:nvSpPr>
          <p:cNvPr id="218" name="Google Shape;218;p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t/>
            </a:r>
            <a:endParaRPr/>
          </a:p>
        </p:txBody>
      </p:sp>
      <p:pic>
        <p:nvPicPr>
          <p:cNvPr descr="http://i4tiran.com/e/2019/07/unique-image-of-professional-powerpoint-templates-blue-yellow-design-background-wallpaper-for-presentations-free-ppt-backgrounds-your.jpg" id="219" name="Google Shape;219;p8"/>
          <p:cNvPicPr preferRelativeResize="0"/>
          <p:nvPr/>
        </p:nvPicPr>
        <p:blipFill rotWithShape="1">
          <a:blip r:embed="rId3">
            <a:alphaModFix/>
          </a:blip>
          <a:srcRect b="0" l="0" r="0" t="0"/>
          <a:stretch/>
        </p:blipFill>
        <p:spPr>
          <a:xfrm>
            <a:off x="0" y="1"/>
            <a:ext cx="12192000" cy="6897688"/>
          </a:xfrm>
          <a:prstGeom prst="rect">
            <a:avLst/>
          </a:prstGeom>
          <a:noFill/>
          <a:ln>
            <a:noFill/>
          </a:ln>
        </p:spPr>
      </p:pic>
      <p:pic>
        <p:nvPicPr>
          <p:cNvPr descr="I:\Pictures\SchLogo.png" id="220" name="Google Shape;220;p8"/>
          <p:cNvPicPr preferRelativeResize="0"/>
          <p:nvPr/>
        </p:nvPicPr>
        <p:blipFill rotWithShape="1">
          <a:blip r:embed="rId4">
            <a:alphaModFix/>
          </a:blip>
          <a:srcRect b="0" l="0" r="0" t="0"/>
          <a:stretch/>
        </p:blipFill>
        <p:spPr>
          <a:xfrm>
            <a:off x="0" y="6387737"/>
            <a:ext cx="470263" cy="470263"/>
          </a:xfrm>
          <a:prstGeom prst="rect">
            <a:avLst/>
          </a:prstGeom>
          <a:noFill/>
          <a:ln>
            <a:noFill/>
          </a:ln>
        </p:spPr>
      </p:pic>
      <p:sp>
        <p:nvSpPr>
          <p:cNvPr id="221" name="Google Shape;221;p8"/>
          <p:cNvSpPr txBox="1"/>
          <p:nvPr/>
        </p:nvSpPr>
        <p:spPr>
          <a:xfrm>
            <a:off x="-1175657" y="5754689"/>
            <a:ext cx="7806748" cy="1143000"/>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rgbClr val="000099"/>
              </a:buClr>
              <a:buSzPts val="2400"/>
              <a:buFont typeface="Calibri"/>
              <a:buNone/>
            </a:pPr>
            <a:r>
              <a:rPr b="1" lang="en-GB" sz="2400">
                <a:solidFill>
                  <a:srgbClr val="000099"/>
                </a:solidFill>
                <a:latin typeface="Calibri"/>
                <a:ea typeface="Calibri"/>
                <a:cs typeface="Calibri"/>
                <a:sym typeface="Calibri"/>
              </a:rPr>
              <a:t>St Michael’s Catholic Primary School</a:t>
            </a:r>
            <a:endParaRPr b="1" sz="2400">
              <a:solidFill>
                <a:srgbClr val="000099"/>
              </a:solidFill>
              <a:latin typeface="Calibri"/>
              <a:ea typeface="Calibri"/>
              <a:cs typeface="Calibri"/>
              <a:sym typeface="Calibri"/>
            </a:endParaRPr>
          </a:p>
        </p:txBody>
      </p:sp>
      <p:sp>
        <p:nvSpPr>
          <p:cNvPr id="222" name="Google Shape;222;p8"/>
          <p:cNvSpPr txBox="1"/>
          <p:nvPr/>
        </p:nvSpPr>
        <p:spPr>
          <a:xfrm>
            <a:off x="1524000" y="49530"/>
            <a:ext cx="9144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2000">
                <a:solidFill>
                  <a:srgbClr val="FEE232"/>
                </a:solidFill>
                <a:latin typeface="Dancing Script"/>
                <a:ea typeface="Dancing Script"/>
                <a:cs typeface="Dancing Script"/>
                <a:sym typeface="Dancing Script"/>
              </a:rPr>
              <a:t>With Jesus we can achieve what we dream and believe</a:t>
            </a:r>
            <a:endParaRPr/>
          </a:p>
        </p:txBody>
      </p:sp>
      <p:sp>
        <p:nvSpPr>
          <p:cNvPr id="223" name="Google Shape;223;p8"/>
          <p:cNvSpPr txBox="1"/>
          <p:nvPr/>
        </p:nvSpPr>
        <p:spPr>
          <a:xfrm>
            <a:off x="766354" y="249585"/>
            <a:ext cx="10659291" cy="34163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7200">
                <a:solidFill>
                  <a:srgbClr val="FF0000"/>
                </a:solidFill>
                <a:latin typeface="Calibri"/>
                <a:ea typeface="Calibri"/>
                <a:cs typeface="Calibri"/>
                <a:sym typeface="Calibri"/>
              </a:rPr>
              <a:t>Communication</a:t>
            </a:r>
            <a:endParaRPr/>
          </a:p>
          <a:p>
            <a:pPr indent="0" lvl="0" marL="0" marR="0" rtl="0" algn="l">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40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7200">
              <a:solidFill>
                <a:srgbClr val="FF0000"/>
              </a:solidFill>
              <a:latin typeface="Calibri"/>
              <a:ea typeface="Calibri"/>
              <a:cs typeface="Calibri"/>
              <a:sym typeface="Calibri"/>
            </a:endParaRPr>
          </a:p>
        </p:txBody>
      </p:sp>
      <p:pic>
        <p:nvPicPr>
          <p:cNvPr descr="H:\Pictures\New Pupils Presentation\phones.png" id="224" name="Google Shape;224;p8"/>
          <p:cNvPicPr preferRelativeResize="0"/>
          <p:nvPr/>
        </p:nvPicPr>
        <p:blipFill rotWithShape="1">
          <a:blip r:embed="rId5">
            <a:alphaModFix/>
          </a:blip>
          <a:srcRect b="0" l="0" r="0" t="0"/>
          <a:stretch/>
        </p:blipFill>
        <p:spPr>
          <a:xfrm>
            <a:off x="8616727" y="4946458"/>
            <a:ext cx="3226930" cy="2151286"/>
          </a:xfrm>
          <a:prstGeom prst="rect">
            <a:avLst/>
          </a:prstGeom>
          <a:noFill/>
          <a:ln>
            <a:noFill/>
          </a:ln>
        </p:spPr>
      </p:pic>
      <p:sp>
        <p:nvSpPr>
          <p:cNvPr id="225" name="Google Shape;225;p8"/>
          <p:cNvSpPr txBox="1"/>
          <p:nvPr/>
        </p:nvSpPr>
        <p:spPr>
          <a:xfrm>
            <a:off x="8454535" y="4034388"/>
            <a:ext cx="3511042"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3200">
                <a:solidFill>
                  <a:srgbClr val="FF0000"/>
                </a:solidFill>
                <a:latin typeface="Calibri"/>
                <a:ea typeface="Calibri"/>
                <a:cs typeface="Calibri"/>
                <a:sym typeface="Calibri"/>
              </a:rPr>
              <a:t>Phone Calls </a:t>
            </a:r>
            <a:endParaRPr/>
          </a:p>
          <a:p>
            <a:pPr indent="0" lvl="0" marL="0" marR="0" rtl="0" algn="l">
              <a:spcBef>
                <a:spcPts val="0"/>
              </a:spcBef>
              <a:spcAft>
                <a:spcPts val="0"/>
              </a:spcAft>
              <a:buNone/>
            </a:pPr>
            <a:r>
              <a:rPr lang="en-GB" sz="2000">
                <a:solidFill>
                  <a:schemeClr val="dk1"/>
                </a:solidFill>
                <a:latin typeface="Calibri"/>
                <a:ea typeface="Calibri"/>
                <a:cs typeface="Calibri"/>
                <a:sym typeface="Calibri"/>
              </a:rPr>
              <a:t>School require at least 2 up to date contactable numbers </a:t>
            </a:r>
            <a:endParaRPr/>
          </a:p>
        </p:txBody>
      </p:sp>
      <p:sp>
        <p:nvSpPr>
          <p:cNvPr id="226" name="Google Shape;226;p8"/>
          <p:cNvSpPr txBox="1"/>
          <p:nvPr/>
        </p:nvSpPr>
        <p:spPr>
          <a:xfrm>
            <a:off x="8912479" y="1141271"/>
            <a:ext cx="3511042"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3200">
                <a:solidFill>
                  <a:srgbClr val="FF0000"/>
                </a:solidFill>
                <a:latin typeface="Calibri"/>
                <a:ea typeface="Calibri"/>
                <a:cs typeface="Calibri"/>
                <a:sym typeface="Calibri"/>
              </a:rPr>
              <a:t>Newsletter</a:t>
            </a:r>
            <a:endParaRPr/>
          </a:p>
          <a:p>
            <a:pPr indent="0" lvl="0" marL="0" marR="0" rtl="0" algn="l">
              <a:spcBef>
                <a:spcPts val="0"/>
              </a:spcBef>
              <a:spcAft>
                <a:spcPts val="0"/>
              </a:spcAft>
              <a:buNone/>
            </a:pPr>
            <a:r>
              <a:rPr lang="en-GB" sz="2000">
                <a:solidFill>
                  <a:schemeClr val="dk1"/>
                </a:solidFill>
                <a:latin typeface="Calibri"/>
                <a:ea typeface="Calibri"/>
                <a:cs typeface="Calibri"/>
                <a:sym typeface="Calibri"/>
              </a:rPr>
              <a:t>Sent out on app and available on school website</a:t>
            </a:r>
            <a:endParaRPr/>
          </a:p>
        </p:txBody>
      </p:sp>
      <p:pic>
        <p:nvPicPr>
          <p:cNvPr id="227" name="Google Shape;227;p8"/>
          <p:cNvPicPr preferRelativeResize="0"/>
          <p:nvPr/>
        </p:nvPicPr>
        <p:blipFill rotWithShape="1">
          <a:blip r:embed="rId6">
            <a:alphaModFix/>
          </a:blip>
          <a:srcRect b="0" l="3656" r="5829" t="0"/>
          <a:stretch/>
        </p:blipFill>
        <p:spPr>
          <a:xfrm>
            <a:off x="4204548" y="2546195"/>
            <a:ext cx="3804074" cy="1389589"/>
          </a:xfrm>
          <a:prstGeom prst="rect">
            <a:avLst/>
          </a:prstGeom>
          <a:noFill/>
          <a:ln>
            <a:noFill/>
          </a:ln>
        </p:spPr>
      </p:pic>
      <p:sp>
        <p:nvSpPr>
          <p:cNvPr id="228" name="Google Shape;228;p8"/>
          <p:cNvSpPr txBox="1"/>
          <p:nvPr/>
        </p:nvSpPr>
        <p:spPr>
          <a:xfrm>
            <a:off x="3826211" y="1289289"/>
            <a:ext cx="3960700"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3200">
                <a:solidFill>
                  <a:srgbClr val="FF0000"/>
                </a:solidFill>
                <a:latin typeface="Calibri"/>
                <a:ea typeface="Calibri"/>
                <a:cs typeface="Calibri"/>
                <a:sym typeface="Calibri"/>
              </a:rPr>
              <a:t>Website/Twitter</a:t>
            </a:r>
            <a:endParaRPr/>
          </a:p>
          <a:p>
            <a:pPr indent="0" lvl="0" marL="0" marR="0" rtl="0" algn="l">
              <a:spcBef>
                <a:spcPts val="0"/>
              </a:spcBef>
              <a:spcAft>
                <a:spcPts val="0"/>
              </a:spcAft>
              <a:buNone/>
            </a:pPr>
            <a:r>
              <a:rPr lang="en-GB" sz="2000">
                <a:solidFill>
                  <a:schemeClr val="dk1"/>
                </a:solidFill>
                <a:latin typeface="Calibri"/>
                <a:ea typeface="Calibri"/>
                <a:cs typeface="Calibri"/>
                <a:sym typeface="Calibri"/>
              </a:rPr>
              <a:t>General information and daily class page updates </a:t>
            </a:r>
            <a:endParaRPr/>
          </a:p>
        </p:txBody>
      </p:sp>
      <p:pic>
        <p:nvPicPr>
          <p:cNvPr descr="300x0w" id="229" name="Google Shape;229;p8"/>
          <p:cNvPicPr preferRelativeResize="0"/>
          <p:nvPr/>
        </p:nvPicPr>
        <p:blipFill rotWithShape="1">
          <a:blip r:embed="rId7">
            <a:alphaModFix/>
          </a:blip>
          <a:srcRect b="0" l="0" r="0" t="0"/>
          <a:stretch/>
        </p:blipFill>
        <p:spPr>
          <a:xfrm>
            <a:off x="1237977" y="2107280"/>
            <a:ext cx="1380267" cy="2383671"/>
          </a:xfrm>
          <a:prstGeom prst="rect">
            <a:avLst/>
          </a:prstGeom>
          <a:noFill/>
          <a:ln>
            <a:noFill/>
          </a:ln>
        </p:spPr>
      </p:pic>
      <p:sp>
        <p:nvSpPr>
          <p:cNvPr id="230" name="Google Shape;230;p8"/>
          <p:cNvSpPr txBox="1"/>
          <p:nvPr/>
        </p:nvSpPr>
        <p:spPr>
          <a:xfrm>
            <a:off x="-1" y="946529"/>
            <a:ext cx="3826212" cy="181588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3200">
                <a:solidFill>
                  <a:srgbClr val="FF0000"/>
                </a:solidFill>
                <a:latin typeface="Calibri"/>
                <a:ea typeface="Calibri"/>
                <a:cs typeface="Calibri"/>
                <a:sym typeface="Calibri"/>
              </a:rPr>
              <a:t>School App</a:t>
            </a:r>
            <a:endParaRPr/>
          </a:p>
          <a:p>
            <a:pPr indent="0" lvl="0" marL="0" marR="0" rtl="0" algn="l">
              <a:spcBef>
                <a:spcPts val="0"/>
              </a:spcBef>
              <a:spcAft>
                <a:spcPts val="0"/>
              </a:spcAft>
              <a:buNone/>
            </a:pPr>
            <a:r>
              <a:rPr lang="en-GB" sz="2000">
                <a:solidFill>
                  <a:schemeClr val="dk1"/>
                </a:solidFill>
                <a:latin typeface="Calibri"/>
                <a:ea typeface="Calibri"/>
                <a:cs typeface="Calibri"/>
                <a:sym typeface="Calibri"/>
              </a:rPr>
              <a:t>Used regularly – search for @St Michael’s Catholic Primary on the app store</a:t>
            </a:r>
            <a:endParaRPr/>
          </a:p>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231" name="Google Shape;231;p8"/>
          <p:cNvSpPr txBox="1"/>
          <p:nvPr/>
        </p:nvSpPr>
        <p:spPr>
          <a:xfrm>
            <a:off x="4875570" y="4318118"/>
            <a:ext cx="3511042"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3200">
                <a:solidFill>
                  <a:srgbClr val="FF0000"/>
                </a:solidFill>
                <a:latin typeface="Calibri"/>
                <a:ea typeface="Calibri"/>
                <a:cs typeface="Calibri"/>
                <a:sym typeface="Calibri"/>
              </a:rPr>
              <a:t>Face to Face</a:t>
            </a:r>
            <a:endParaRPr/>
          </a:p>
          <a:p>
            <a:pPr indent="0" lvl="0" marL="0" marR="0" rtl="0" algn="l">
              <a:spcBef>
                <a:spcPts val="0"/>
              </a:spcBef>
              <a:spcAft>
                <a:spcPts val="0"/>
              </a:spcAft>
              <a:buNone/>
            </a:pPr>
            <a:r>
              <a:rPr lang="en-GB" sz="2000">
                <a:solidFill>
                  <a:schemeClr val="dk1"/>
                </a:solidFill>
                <a:latin typeface="Calibri"/>
                <a:ea typeface="Calibri"/>
                <a:cs typeface="Calibri"/>
                <a:sym typeface="Calibri"/>
              </a:rPr>
              <a:t>Staff can make arrangements to meet.</a:t>
            </a:r>
            <a:endParaRPr/>
          </a:p>
        </p:txBody>
      </p:sp>
      <p:sp>
        <p:nvSpPr>
          <p:cNvPr id="232" name="Google Shape;232;p8"/>
          <p:cNvSpPr txBox="1"/>
          <p:nvPr/>
        </p:nvSpPr>
        <p:spPr>
          <a:xfrm>
            <a:off x="154081" y="4788441"/>
            <a:ext cx="3511042"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3200">
                <a:solidFill>
                  <a:srgbClr val="FF0000"/>
                </a:solidFill>
                <a:latin typeface="Calibri"/>
                <a:ea typeface="Calibri"/>
                <a:cs typeface="Calibri"/>
                <a:sym typeface="Calibri"/>
              </a:rPr>
              <a:t>Letters Home</a:t>
            </a:r>
            <a:endParaRPr/>
          </a:p>
          <a:p>
            <a:pPr indent="0" lvl="0" marL="0" marR="0" rtl="0" algn="l">
              <a:spcBef>
                <a:spcPts val="0"/>
              </a:spcBef>
              <a:spcAft>
                <a:spcPts val="0"/>
              </a:spcAft>
              <a:buNone/>
            </a:pPr>
            <a:r>
              <a:rPr lang="en-GB" sz="2000">
                <a:solidFill>
                  <a:schemeClr val="dk1"/>
                </a:solidFill>
                <a:latin typeface="Calibri"/>
                <a:ea typeface="Calibri"/>
                <a:cs typeface="Calibri"/>
                <a:sym typeface="Calibri"/>
              </a:rPr>
              <a:t>Usually for trips, main </a:t>
            </a:r>
            <a:endParaRPr/>
          </a:p>
          <a:p>
            <a:pPr indent="0" lvl="0" marL="0" marR="0" rtl="0" algn="l">
              <a:spcBef>
                <a:spcPts val="0"/>
              </a:spcBef>
              <a:spcAft>
                <a:spcPts val="0"/>
              </a:spcAft>
              <a:buNone/>
            </a:pPr>
            <a:r>
              <a:rPr lang="en-GB" sz="2000">
                <a:solidFill>
                  <a:schemeClr val="dk1"/>
                </a:solidFill>
                <a:latin typeface="Calibri"/>
                <a:ea typeface="Calibri"/>
                <a:cs typeface="Calibri"/>
                <a:sym typeface="Calibri"/>
              </a:rPr>
              <a:t>contact through app.</a:t>
            </a:r>
            <a:endParaRPr/>
          </a:p>
        </p:txBody>
      </p:sp>
      <p:pic>
        <p:nvPicPr>
          <p:cNvPr id="233" name="Google Shape;233;p8"/>
          <p:cNvPicPr preferRelativeResize="0"/>
          <p:nvPr/>
        </p:nvPicPr>
        <p:blipFill rotWithShape="1">
          <a:blip r:embed="rId8">
            <a:alphaModFix/>
          </a:blip>
          <a:srcRect b="0" l="0" r="0" t="0"/>
          <a:stretch/>
        </p:blipFill>
        <p:spPr>
          <a:xfrm rot="-830796">
            <a:off x="3210234" y="5066104"/>
            <a:ext cx="1070918" cy="1349896"/>
          </a:xfrm>
          <a:prstGeom prst="rect">
            <a:avLst/>
          </a:prstGeom>
          <a:noFill/>
          <a:ln>
            <a:noFill/>
          </a:ln>
        </p:spPr>
      </p:pic>
      <p:pic>
        <p:nvPicPr>
          <p:cNvPr descr="H:\Pictures\New Pupils Presentation\face2face.png" id="234" name="Google Shape;234;p8"/>
          <p:cNvPicPr preferRelativeResize="0"/>
          <p:nvPr/>
        </p:nvPicPr>
        <p:blipFill rotWithShape="1">
          <a:blip r:embed="rId9">
            <a:alphaModFix/>
          </a:blip>
          <a:srcRect b="0" l="0" r="0" t="0"/>
          <a:stretch/>
        </p:blipFill>
        <p:spPr>
          <a:xfrm>
            <a:off x="5691562" y="5284394"/>
            <a:ext cx="2316669" cy="1545652"/>
          </a:xfrm>
          <a:prstGeom prst="rect">
            <a:avLst/>
          </a:prstGeom>
          <a:noFill/>
          <a:ln>
            <a:noFill/>
          </a:ln>
        </p:spPr>
      </p:pic>
      <p:pic>
        <p:nvPicPr>
          <p:cNvPr id="235" name="Google Shape;235;p8"/>
          <p:cNvPicPr preferRelativeResize="0"/>
          <p:nvPr/>
        </p:nvPicPr>
        <p:blipFill rotWithShape="1">
          <a:blip r:embed="rId10">
            <a:alphaModFix/>
          </a:blip>
          <a:srcRect b="0" l="0" r="0" t="0"/>
          <a:stretch/>
        </p:blipFill>
        <p:spPr>
          <a:xfrm>
            <a:off x="9621121" y="2357111"/>
            <a:ext cx="1982255" cy="151584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g3006d629389_0_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sp>
        <p:nvSpPr>
          <p:cNvPr id="241" name="Google Shape;241;g3006d629389_0_7"/>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descr="http://i4tiran.com/e/2019/07/unique-image-of-professional-powerpoint-templates-blue-yellow-design-background-wallpaper-for-presentations-free-ppt-backgrounds-your.jpg" id="242" name="Google Shape;242;g3006d629389_0_7"/>
          <p:cNvPicPr preferRelativeResize="0"/>
          <p:nvPr/>
        </p:nvPicPr>
        <p:blipFill rotWithShape="1">
          <a:blip r:embed="rId3">
            <a:alphaModFix/>
          </a:blip>
          <a:srcRect b="0" l="0" r="0" t="0"/>
          <a:stretch/>
        </p:blipFill>
        <p:spPr>
          <a:xfrm>
            <a:off x="0" y="1"/>
            <a:ext cx="12191999" cy="6897689"/>
          </a:xfrm>
          <a:prstGeom prst="rect">
            <a:avLst/>
          </a:prstGeom>
          <a:noFill/>
          <a:ln>
            <a:noFill/>
          </a:ln>
        </p:spPr>
      </p:pic>
      <p:sp>
        <p:nvSpPr>
          <p:cNvPr id="243" name="Google Shape;243;g3006d629389_0_7"/>
          <p:cNvSpPr txBox="1"/>
          <p:nvPr/>
        </p:nvSpPr>
        <p:spPr>
          <a:xfrm>
            <a:off x="2567608" y="125760"/>
            <a:ext cx="7848900" cy="11430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FEE232"/>
              </a:buClr>
              <a:buSzPts val="4000"/>
              <a:buFont typeface="Calibri"/>
              <a:buNone/>
            </a:pPr>
            <a:r>
              <a:rPr b="1" lang="en-GB" sz="4000">
                <a:solidFill>
                  <a:srgbClr val="FEE232"/>
                </a:solidFill>
                <a:latin typeface="Calibri"/>
                <a:ea typeface="Calibri"/>
                <a:cs typeface="Calibri"/>
                <a:sym typeface="Calibri"/>
              </a:rPr>
              <a:t>St Michael’s Catholic Primary School</a:t>
            </a:r>
            <a:endParaRPr b="1" sz="4000">
              <a:solidFill>
                <a:srgbClr val="FEE232"/>
              </a:solidFill>
              <a:latin typeface="Calibri"/>
              <a:ea typeface="Calibri"/>
              <a:cs typeface="Calibri"/>
              <a:sym typeface="Calibri"/>
            </a:endParaRPr>
          </a:p>
        </p:txBody>
      </p:sp>
      <p:pic>
        <p:nvPicPr>
          <p:cNvPr descr="I:\Pictures\SchLogo.png" id="244" name="Google Shape;244;g3006d629389_0_7"/>
          <p:cNvPicPr preferRelativeResize="0"/>
          <p:nvPr/>
        </p:nvPicPr>
        <p:blipFill rotWithShape="1">
          <a:blip r:embed="rId4">
            <a:alphaModFix/>
          </a:blip>
          <a:srcRect b="0" l="0" r="0" t="0"/>
          <a:stretch/>
        </p:blipFill>
        <p:spPr>
          <a:xfrm>
            <a:off x="1703512" y="188641"/>
            <a:ext cx="936104" cy="936104"/>
          </a:xfrm>
          <a:prstGeom prst="rect">
            <a:avLst/>
          </a:prstGeom>
          <a:noFill/>
          <a:ln>
            <a:noFill/>
          </a:ln>
        </p:spPr>
      </p:pic>
      <p:sp>
        <p:nvSpPr>
          <p:cNvPr id="245" name="Google Shape;245;g3006d629389_0_7"/>
          <p:cNvSpPr txBox="1"/>
          <p:nvPr/>
        </p:nvSpPr>
        <p:spPr>
          <a:xfrm>
            <a:off x="1524000" y="713307"/>
            <a:ext cx="9144000" cy="1200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7200">
                <a:solidFill>
                  <a:schemeClr val="lt1"/>
                </a:solidFill>
                <a:latin typeface="Calibri"/>
                <a:ea typeface="Calibri"/>
                <a:cs typeface="Calibri"/>
                <a:sym typeface="Calibri"/>
              </a:rPr>
              <a:t>Uniform</a:t>
            </a:r>
            <a:endParaRPr b="1" sz="7200">
              <a:solidFill>
                <a:schemeClr val="lt1"/>
              </a:solidFill>
              <a:latin typeface="Calibri"/>
              <a:ea typeface="Calibri"/>
              <a:cs typeface="Calibri"/>
              <a:sym typeface="Calibri"/>
            </a:endParaRPr>
          </a:p>
        </p:txBody>
      </p:sp>
      <p:pic>
        <p:nvPicPr>
          <p:cNvPr descr="http://i4tiran.com/e/2019/07/unique-image-of-professional-powerpoint-templates-blue-yellow-design-background-wallpaper-for-presentations-free-ppt-backgrounds-your.jpg" id="246" name="Google Shape;246;g3006d629389_0_7"/>
          <p:cNvPicPr preferRelativeResize="0"/>
          <p:nvPr/>
        </p:nvPicPr>
        <p:blipFill rotWithShape="1">
          <a:blip r:embed="rId3">
            <a:alphaModFix/>
          </a:blip>
          <a:srcRect b="0" l="0" r="0" t="0"/>
          <a:stretch/>
        </p:blipFill>
        <p:spPr>
          <a:xfrm>
            <a:off x="18926" y="0"/>
            <a:ext cx="12191999" cy="6897689"/>
          </a:xfrm>
          <a:prstGeom prst="rect">
            <a:avLst/>
          </a:prstGeom>
          <a:noFill/>
          <a:ln>
            <a:noFill/>
          </a:ln>
        </p:spPr>
      </p:pic>
      <p:pic>
        <p:nvPicPr>
          <p:cNvPr id="247" name="Google Shape;247;g3006d629389_0_7"/>
          <p:cNvPicPr preferRelativeResize="0"/>
          <p:nvPr/>
        </p:nvPicPr>
        <p:blipFill rotWithShape="1">
          <a:blip r:embed="rId5">
            <a:alphaModFix/>
          </a:blip>
          <a:srcRect b="20" l="0" r="0" t="2162"/>
          <a:stretch/>
        </p:blipFill>
        <p:spPr>
          <a:xfrm>
            <a:off x="3380081" y="936784"/>
            <a:ext cx="8761614" cy="5895743"/>
          </a:xfrm>
          <a:prstGeom prst="rect">
            <a:avLst/>
          </a:prstGeom>
          <a:noFill/>
          <a:ln>
            <a:noFill/>
          </a:ln>
        </p:spPr>
      </p:pic>
      <p:sp>
        <p:nvSpPr>
          <p:cNvPr id="248" name="Google Shape;248;g3006d629389_0_7"/>
          <p:cNvSpPr txBox="1"/>
          <p:nvPr/>
        </p:nvSpPr>
        <p:spPr>
          <a:xfrm>
            <a:off x="2666728" y="-115094"/>
            <a:ext cx="7848900" cy="11430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FEE232"/>
              </a:buClr>
              <a:buSzPts val="4000"/>
              <a:buFont typeface="Calibri"/>
              <a:buNone/>
            </a:pPr>
            <a:r>
              <a:rPr b="1" lang="en-GB" sz="4000">
                <a:solidFill>
                  <a:srgbClr val="FEE232"/>
                </a:solidFill>
                <a:latin typeface="Calibri"/>
                <a:ea typeface="Calibri"/>
                <a:cs typeface="Calibri"/>
                <a:sym typeface="Calibri"/>
              </a:rPr>
              <a:t>St Michael’s Catholic Primary School</a:t>
            </a:r>
            <a:endParaRPr b="1" sz="4000">
              <a:solidFill>
                <a:srgbClr val="FEE232"/>
              </a:solidFill>
              <a:latin typeface="Calibri"/>
              <a:ea typeface="Calibri"/>
              <a:cs typeface="Calibri"/>
              <a:sym typeface="Calibri"/>
            </a:endParaRPr>
          </a:p>
        </p:txBody>
      </p:sp>
      <p:pic>
        <p:nvPicPr>
          <p:cNvPr descr="I:\Pictures\SchLogo.png" id="249" name="Google Shape;249;g3006d629389_0_7"/>
          <p:cNvPicPr preferRelativeResize="0"/>
          <p:nvPr/>
        </p:nvPicPr>
        <p:blipFill rotWithShape="1">
          <a:blip r:embed="rId4">
            <a:alphaModFix/>
          </a:blip>
          <a:srcRect b="0" l="0" r="0" t="0"/>
          <a:stretch/>
        </p:blipFill>
        <p:spPr>
          <a:xfrm>
            <a:off x="1779712" y="36241"/>
            <a:ext cx="936104" cy="936104"/>
          </a:xfrm>
          <a:prstGeom prst="rect">
            <a:avLst/>
          </a:prstGeom>
          <a:noFill/>
          <a:ln>
            <a:noFill/>
          </a:ln>
        </p:spPr>
      </p:pic>
      <p:sp>
        <p:nvSpPr>
          <p:cNvPr id="250" name="Google Shape;250;g3006d629389_0_7"/>
          <p:cNvSpPr txBox="1"/>
          <p:nvPr/>
        </p:nvSpPr>
        <p:spPr>
          <a:xfrm>
            <a:off x="-2842592" y="604225"/>
            <a:ext cx="9144000" cy="1200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7200">
                <a:solidFill>
                  <a:schemeClr val="lt1"/>
                </a:solidFill>
                <a:latin typeface="Calibri"/>
                <a:ea typeface="Calibri"/>
                <a:cs typeface="Calibri"/>
                <a:sym typeface="Calibri"/>
              </a:rPr>
              <a:t>Uniform</a:t>
            </a:r>
            <a:endParaRPr b="1" sz="7200">
              <a:solidFill>
                <a:schemeClr val="lt1"/>
              </a:solidFill>
              <a:latin typeface="Calibri"/>
              <a:ea typeface="Calibri"/>
              <a:cs typeface="Calibri"/>
              <a:sym typeface="Calibri"/>
            </a:endParaRPr>
          </a:p>
        </p:txBody>
      </p:sp>
      <p:pic>
        <p:nvPicPr>
          <p:cNvPr id="251" name="Google Shape;251;g3006d629389_0_7"/>
          <p:cNvPicPr preferRelativeResize="0"/>
          <p:nvPr/>
        </p:nvPicPr>
        <p:blipFill rotWithShape="1">
          <a:blip r:embed="rId6">
            <a:alphaModFix/>
          </a:blip>
          <a:srcRect b="0" l="0" r="0" t="0"/>
          <a:stretch/>
        </p:blipFill>
        <p:spPr>
          <a:xfrm>
            <a:off x="718773" y="1650975"/>
            <a:ext cx="1969478" cy="1070289"/>
          </a:xfrm>
          <a:prstGeom prst="rect">
            <a:avLst/>
          </a:prstGeom>
          <a:noFill/>
          <a:ln>
            <a:noFill/>
          </a:ln>
        </p:spPr>
      </p:pic>
      <p:pic>
        <p:nvPicPr>
          <p:cNvPr id="252" name="Google Shape;252;g3006d629389_0_7"/>
          <p:cNvPicPr preferRelativeResize="0"/>
          <p:nvPr/>
        </p:nvPicPr>
        <p:blipFill rotWithShape="1">
          <a:blip r:embed="rId7">
            <a:alphaModFix/>
          </a:blip>
          <a:srcRect b="0" l="0" r="0" t="0"/>
          <a:stretch/>
        </p:blipFill>
        <p:spPr>
          <a:xfrm>
            <a:off x="221523" y="2857386"/>
            <a:ext cx="3015768" cy="52273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g3006d629389_0_9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sp>
        <p:nvSpPr>
          <p:cNvPr id="258" name="Google Shape;258;g3006d629389_0_98"/>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descr="http://i4tiran.com/e/2019/07/unique-image-of-professional-powerpoint-templates-blue-yellow-design-background-wallpaper-for-presentations-free-ppt-backgrounds-your.jpg" id="259" name="Google Shape;259;g3006d629389_0_98"/>
          <p:cNvPicPr preferRelativeResize="0"/>
          <p:nvPr/>
        </p:nvPicPr>
        <p:blipFill rotWithShape="1">
          <a:blip r:embed="rId3">
            <a:alphaModFix/>
          </a:blip>
          <a:srcRect b="0" l="0" r="0" t="0"/>
          <a:stretch/>
        </p:blipFill>
        <p:spPr>
          <a:xfrm>
            <a:off x="0" y="1"/>
            <a:ext cx="12191999" cy="6897689"/>
          </a:xfrm>
          <a:prstGeom prst="rect">
            <a:avLst/>
          </a:prstGeom>
          <a:noFill/>
          <a:ln>
            <a:noFill/>
          </a:ln>
        </p:spPr>
      </p:pic>
      <p:sp>
        <p:nvSpPr>
          <p:cNvPr id="260" name="Google Shape;260;g3006d629389_0_98"/>
          <p:cNvSpPr txBox="1"/>
          <p:nvPr/>
        </p:nvSpPr>
        <p:spPr>
          <a:xfrm>
            <a:off x="2567608" y="125760"/>
            <a:ext cx="7848900" cy="11430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FEE232"/>
              </a:buClr>
              <a:buSzPts val="4000"/>
              <a:buFont typeface="Calibri"/>
              <a:buNone/>
            </a:pPr>
            <a:r>
              <a:rPr b="1" lang="en-GB" sz="4000">
                <a:solidFill>
                  <a:srgbClr val="FEE232"/>
                </a:solidFill>
                <a:latin typeface="Calibri"/>
                <a:ea typeface="Calibri"/>
                <a:cs typeface="Calibri"/>
                <a:sym typeface="Calibri"/>
              </a:rPr>
              <a:t>St Michael’s Catholic Primary School</a:t>
            </a:r>
            <a:endParaRPr b="1" sz="4000">
              <a:solidFill>
                <a:srgbClr val="FEE232"/>
              </a:solidFill>
              <a:latin typeface="Calibri"/>
              <a:ea typeface="Calibri"/>
              <a:cs typeface="Calibri"/>
              <a:sym typeface="Calibri"/>
            </a:endParaRPr>
          </a:p>
        </p:txBody>
      </p:sp>
      <p:pic>
        <p:nvPicPr>
          <p:cNvPr descr="I:\Pictures\SchLogo.png" id="261" name="Google Shape;261;g3006d629389_0_98"/>
          <p:cNvPicPr preferRelativeResize="0"/>
          <p:nvPr/>
        </p:nvPicPr>
        <p:blipFill rotWithShape="1">
          <a:blip r:embed="rId4">
            <a:alphaModFix/>
          </a:blip>
          <a:srcRect b="0" l="0" r="0" t="0"/>
          <a:stretch/>
        </p:blipFill>
        <p:spPr>
          <a:xfrm>
            <a:off x="1703512" y="188641"/>
            <a:ext cx="936104" cy="936104"/>
          </a:xfrm>
          <a:prstGeom prst="rect">
            <a:avLst/>
          </a:prstGeom>
          <a:noFill/>
          <a:ln>
            <a:noFill/>
          </a:ln>
        </p:spPr>
      </p:pic>
      <p:sp>
        <p:nvSpPr>
          <p:cNvPr id="262" name="Google Shape;262;g3006d629389_0_98"/>
          <p:cNvSpPr txBox="1"/>
          <p:nvPr/>
        </p:nvSpPr>
        <p:spPr>
          <a:xfrm>
            <a:off x="1524000" y="713307"/>
            <a:ext cx="9144000" cy="1200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7200">
                <a:solidFill>
                  <a:schemeClr val="lt1"/>
                </a:solidFill>
                <a:latin typeface="Calibri"/>
                <a:ea typeface="Calibri"/>
                <a:cs typeface="Calibri"/>
                <a:sym typeface="Calibri"/>
              </a:rPr>
              <a:t>Uniform</a:t>
            </a:r>
            <a:endParaRPr b="1" sz="7200">
              <a:solidFill>
                <a:schemeClr val="lt1"/>
              </a:solidFill>
              <a:latin typeface="Calibri"/>
              <a:ea typeface="Calibri"/>
              <a:cs typeface="Calibri"/>
              <a:sym typeface="Calibri"/>
            </a:endParaRPr>
          </a:p>
        </p:txBody>
      </p:sp>
      <p:pic>
        <p:nvPicPr>
          <p:cNvPr descr="http://i4tiran.com/e/2019/07/unique-image-of-professional-powerpoint-templates-blue-yellow-design-background-wallpaper-for-presentations-free-ppt-backgrounds-your.jpg" id="263" name="Google Shape;263;g3006d629389_0_98"/>
          <p:cNvPicPr preferRelativeResize="0"/>
          <p:nvPr/>
        </p:nvPicPr>
        <p:blipFill rotWithShape="1">
          <a:blip r:embed="rId3">
            <a:alphaModFix/>
          </a:blip>
          <a:srcRect b="0" l="0" r="0" t="0"/>
          <a:stretch/>
        </p:blipFill>
        <p:spPr>
          <a:xfrm>
            <a:off x="0" y="0"/>
            <a:ext cx="12191999" cy="6897689"/>
          </a:xfrm>
          <a:prstGeom prst="rect">
            <a:avLst/>
          </a:prstGeom>
          <a:noFill/>
          <a:ln>
            <a:noFill/>
          </a:ln>
        </p:spPr>
      </p:pic>
      <p:sp>
        <p:nvSpPr>
          <p:cNvPr id="264" name="Google Shape;264;g3006d629389_0_98"/>
          <p:cNvSpPr txBox="1"/>
          <p:nvPr/>
        </p:nvSpPr>
        <p:spPr>
          <a:xfrm>
            <a:off x="2666728" y="-115094"/>
            <a:ext cx="7848900" cy="11430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FEE232"/>
              </a:buClr>
              <a:buSzPts val="4000"/>
              <a:buFont typeface="Calibri"/>
              <a:buNone/>
            </a:pPr>
            <a:r>
              <a:rPr b="1" lang="en-GB" sz="4000">
                <a:solidFill>
                  <a:srgbClr val="FEE232"/>
                </a:solidFill>
                <a:latin typeface="Calibri"/>
                <a:ea typeface="Calibri"/>
                <a:cs typeface="Calibri"/>
                <a:sym typeface="Calibri"/>
              </a:rPr>
              <a:t>St Michael’s Catholic Primary School</a:t>
            </a:r>
            <a:endParaRPr b="1" sz="4000">
              <a:solidFill>
                <a:srgbClr val="FEE232"/>
              </a:solidFill>
              <a:latin typeface="Calibri"/>
              <a:ea typeface="Calibri"/>
              <a:cs typeface="Calibri"/>
              <a:sym typeface="Calibri"/>
            </a:endParaRPr>
          </a:p>
        </p:txBody>
      </p:sp>
      <p:pic>
        <p:nvPicPr>
          <p:cNvPr descr="I:\Pictures\SchLogo.png" id="265" name="Google Shape;265;g3006d629389_0_98"/>
          <p:cNvPicPr preferRelativeResize="0"/>
          <p:nvPr/>
        </p:nvPicPr>
        <p:blipFill rotWithShape="1">
          <a:blip r:embed="rId4">
            <a:alphaModFix/>
          </a:blip>
          <a:srcRect b="0" l="0" r="0" t="0"/>
          <a:stretch/>
        </p:blipFill>
        <p:spPr>
          <a:xfrm>
            <a:off x="1779712" y="36241"/>
            <a:ext cx="936104" cy="936104"/>
          </a:xfrm>
          <a:prstGeom prst="rect">
            <a:avLst/>
          </a:prstGeom>
          <a:noFill/>
          <a:ln>
            <a:noFill/>
          </a:ln>
        </p:spPr>
      </p:pic>
      <p:sp>
        <p:nvSpPr>
          <p:cNvPr id="266" name="Google Shape;266;g3006d629389_0_98"/>
          <p:cNvSpPr txBox="1"/>
          <p:nvPr/>
        </p:nvSpPr>
        <p:spPr>
          <a:xfrm>
            <a:off x="-2842592" y="604225"/>
            <a:ext cx="9144000" cy="1200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7200">
                <a:solidFill>
                  <a:schemeClr val="lt1"/>
                </a:solidFill>
                <a:latin typeface="Calibri"/>
                <a:ea typeface="Calibri"/>
                <a:cs typeface="Calibri"/>
                <a:sym typeface="Calibri"/>
              </a:rPr>
              <a:t>Uniform</a:t>
            </a:r>
            <a:endParaRPr b="1" sz="7200">
              <a:solidFill>
                <a:schemeClr val="lt1"/>
              </a:solidFill>
              <a:latin typeface="Calibri"/>
              <a:ea typeface="Calibri"/>
              <a:cs typeface="Calibri"/>
              <a:sym typeface="Calibri"/>
            </a:endParaRPr>
          </a:p>
        </p:txBody>
      </p:sp>
      <p:pic>
        <p:nvPicPr>
          <p:cNvPr id="267" name="Google Shape;267;g3006d629389_0_98"/>
          <p:cNvPicPr preferRelativeResize="0"/>
          <p:nvPr/>
        </p:nvPicPr>
        <p:blipFill rotWithShape="1">
          <a:blip r:embed="rId5">
            <a:alphaModFix/>
          </a:blip>
          <a:srcRect b="0" l="0" r="0" t="0"/>
          <a:stretch/>
        </p:blipFill>
        <p:spPr>
          <a:xfrm>
            <a:off x="3334347" y="849740"/>
            <a:ext cx="8464144" cy="5906633"/>
          </a:xfrm>
          <a:prstGeom prst="rect">
            <a:avLst/>
          </a:prstGeom>
          <a:noFill/>
          <a:ln>
            <a:noFill/>
          </a:ln>
        </p:spPr>
      </p:pic>
      <p:pic>
        <p:nvPicPr>
          <p:cNvPr id="268" name="Google Shape;268;g3006d629389_0_98"/>
          <p:cNvPicPr preferRelativeResize="0"/>
          <p:nvPr/>
        </p:nvPicPr>
        <p:blipFill rotWithShape="1">
          <a:blip r:embed="rId6">
            <a:alphaModFix/>
          </a:blip>
          <a:srcRect b="0" l="0" r="0" t="0"/>
          <a:stretch/>
        </p:blipFill>
        <p:spPr>
          <a:xfrm>
            <a:off x="718773" y="1650975"/>
            <a:ext cx="1969478" cy="1070289"/>
          </a:xfrm>
          <a:prstGeom prst="rect">
            <a:avLst/>
          </a:prstGeom>
          <a:noFill/>
          <a:ln>
            <a:noFill/>
          </a:ln>
        </p:spPr>
      </p:pic>
      <p:pic>
        <p:nvPicPr>
          <p:cNvPr id="269" name="Google Shape;269;g3006d629389_0_98"/>
          <p:cNvPicPr preferRelativeResize="0"/>
          <p:nvPr/>
        </p:nvPicPr>
        <p:blipFill rotWithShape="1">
          <a:blip r:embed="rId7">
            <a:alphaModFix/>
          </a:blip>
          <a:srcRect b="0" l="0" r="0" t="0"/>
          <a:stretch/>
        </p:blipFill>
        <p:spPr>
          <a:xfrm>
            <a:off x="221523" y="2857386"/>
            <a:ext cx="3015768" cy="52273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pic>
        <p:nvPicPr>
          <p:cNvPr descr="http://i4tiran.com/e/2019/07/unique-image-of-professional-powerpoint-templates-blue-yellow-design-background-wallpaper-for-presentations-free-ppt-backgrounds-your.jpg" id="274" name="Google Shape;274;g3006d629389_0_280"/>
          <p:cNvPicPr preferRelativeResize="0"/>
          <p:nvPr/>
        </p:nvPicPr>
        <p:blipFill rotWithShape="1">
          <a:blip r:embed="rId3">
            <a:alphaModFix/>
          </a:blip>
          <a:srcRect b="0" l="0" r="0" t="0"/>
          <a:stretch/>
        </p:blipFill>
        <p:spPr>
          <a:xfrm>
            <a:off x="0" y="-7070"/>
            <a:ext cx="12191999" cy="6897689"/>
          </a:xfrm>
          <a:prstGeom prst="rect">
            <a:avLst/>
          </a:prstGeom>
          <a:noFill/>
          <a:ln>
            <a:noFill/>
          </a:ln>
        </p:spPr>
      </p:pic>
      <p:sp>
        <p:nvSpPr>
          <p:cNvPr id="275" name="Google Shape;275;g3006d629389_0_280"/>
          <p:cNvSpPr txBox="1"/>
          <p:nvPr>
            <p:ph type="title"/>
          </p:nvPr>
        </p:nvSpPr>
        <p:spPr>
          <a:xfrm>
            <a:off x="2567608" y="125760"/>
            <a:ext cx="7848900" cy="11430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EE232"/>
              </a:buClr>
              <a:buSzPts val="4000"/>
              <a:buFont typeface="Calibri"/>
              <a:buNone/>
            </a:pPr>
            <a:r>
              <a:rPr b="1" lang="en-GB" sz="4000">
                <a:solidFill>
                  <a:srgbClr val="FEE232"/>
                </a:solidFill>
              </a:rPr>
              <a:t>St Michael’s Catholic Primary School</a:t>
            </a:r>
            <a:endParaRPr b="1" sz="4000">
              <a:solidFill>
                <a:srgbClr val="FEE232"/>
              </a:solidFill>
            </a:endParaRPr>
          </a:p>
        </p:txBody>
      </p:sp>
      <p:pic>
        <p:nvPicPr>
          <p:cNvPr descr="I:\Pictures\SchLogo.png" id="276" name="Google Shape;276;g3006d629389_0_280"/>
          <p:cNvPicPr preferRelativeResize="0"/>
          <p:nvPr/>
        </p:nvPicPr>
        <p:blipFill rotWithShape="1">
          <a:blip r:embed="rId4">
            <a:alphaModFix/>
          </a:blip>
          <a:srcRect b="0" l="0" r="0" t="0"/>
          <a:stretch/>
        </p:blipFill>
        <p:spPr>
          <a:xfrm>
            <a:off x="1703512" y="188641"/>
            <a:ext cx="936104" cy="936104"/>
          </a:xfrm>
          <a:prstGeom prst="rect">
            <a:avLst/>
          </a:prstGeom>
          <a:noFill/>
          <a:ln>
            <a:noFill/>
          </a:ln>
        </p:spPr>
      </p:pic>
      <p:pic>
        <p:nvPicPr>
          <p:cNvPr descr="I:\Pictures\New Pupils Presentation\New folder\SAMDog.png" id="277" name="Google Shape;277;g3006d629389_0_280"/>
          <p:cNvPicPr preferRelativeResize="0"/>
          <p:nvPr/>
        </p:nvPicPr>
        <p:blipFill rotWithShape="1">
          <a:blip r:embed="rId5">
            <a:alphaModFix/>
          </a:blip>
          <a:srcRect b="0" l="0" r="0" t="0"/>
          <a:stretch/>
        </p:blipFill>
        <p:spPr>
          <a:xfrm>
            <a:off x="8047902" y="3717033"/>
            <a:ext cx="2296572" cy="2314675"/>
          </a:xfrm>
          <a:prstGeom prst="rect">
            <a:avLst/>
          </a:prstGeom>
          <a:noFill/>
          <a:ln>
            <a:noFill/>
          </a:ln>
        </p:spPr>
      </p:pic>
      <p:pic>
        <p:nvPicPr>
          <p:cNvPr descr="I:\Pictures\New Pupils Presentation\New folder\holidays.jpg" id="278" name="Google Shape;278;g3006d629389_0_280"/>
          <p:cNvPicPr preferRelativeResize="0"/>
          <p:nvPr/>
        </p:nvPicPr>
        <p:blipFill rotWithShape="1">
          <a:blip r:embed="rId6">
            <a:alphaModFix/>
          </a:blip>
          <a:srcRect b="0" l="0" r="0" t="0"/>
          <a:stretch/>
        </p:blipFill>
        <p:spPr>
          <a:xfrm>
            <a:off x="1919537" y="4005065"/>
            <a:ext cx="2798223" cy="2075731"/>
          </a:xfrm>
          <a:prstGeom prst="rect">
            <a:avLst/>
          </a:prstGeom>
          <a:noFill/>
          <a:ln>
            <a:noFill/>
          </a:ln>
        </p:spPr>
      </p:pic>
      <p:sp>
        <p:nvSpPr>
          <p:cNvPr id="279" name="Google Shape;279;g3006d629389_0_280"/>
          <p:cNvSpPr txBox="1"/>
          <p:nvPr/>
        </p:nvSpPr>
        <p:spPr>
          <a:xfrm>
            <a:off x="1524000" y="713307"/>
            <a:ext cx="9144000" cy="1200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7200">
                <a:solidFill>
                  <a:schemeClr val="lt1"/>
                </a:solidFill>
                <a:latin typeface="Calibri"/>
                <a:ea typeface="Calibri"/>
                <a:cs typeface="Calibri"/>
                <a:sym typeface="Calibri"/>
              </a:rPr>
              <a:t>Holidays</a:t>
            </a:r>
            <a:endParaRPr b="1" sz="7200">
              <a:solidFill>
                <a:schemeClr val="lt1"/>
              </a:solidFill>
              <a:latin typeface="Calibri"/>
              <a:ea typeface="Calibri"/>
              <a:cs typeface="Calibri"/>
              <a:sym typeface="Calibri"/>
            </a:endParaRPr>
          </a:p>
        </p:txBody>
      </p:sp>
      <p:sp>
        <p:nvSpPr>
          <p:cNvPr id="280" name="Google Shape;280;g3006d629389_0_280"/>
          <p:cNvSpPr txBox="1"/>
          <p:nvPr/>
        </p:nvSpPr>
        <p:spPr>
          <a:xfrm>
            <a:off x="1775520" y="1988841"/>
            <a:ext cx="5976600" cy="769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800">
                <a:solidFill>
                  <a:schemeClr val="lt1"/>
                </a:solidFill>
                <a:latin typeface="Calibri"/>
                <a:ea typeface="Calibri"/>
                <a:cs typeface="Calibri"/>
                <a:sym typeface="Calibri"/>
              </a:rPr>
              <a:t>During</a:t>
            </a:r>
            <a:r>
              <a:rPr b="1" lang="en-GB" sz="4400">
                <a:solidFill>
                  <a:schemeClr val="lt1"/>
                </a:solidFill>
                <a:latin typeface="Calibri"/>
                <a:ea typeface="Calibri"/>
                <a:cs typeface="Calibri"/>
                <a:sym typeface="Calibri"/>
              </a:rPr>
              <a:t> </a:t>
            </a:r>
            <a:r>
              <a:rPr b="1" lang="en-GB" sz="2800">
                <a:solidFill>
                  <a:schemeClr val="lt1"/>
                </a:solidFill>
                <a:latin typeface="Calibri"/>
                <a:ea typeface="Calibri"/>
                <a:cs typeface="Calibri"/>
                <a:sym typeface="Calibri"/>
              </a:rPr>
              <a:t>Term</a:t>
            </a:r>
            <a:r>
              <a:rPr b="1" lang="en-GB" sz="4400">
                <a:solidFill>
                  <a:schemeClr val="lt1"/>
                </a:solidFill>
                <a:latin typeface="Calibri"/>
                <a:ea typeface="Calibri"/>
                <a:cs typeface="Calibri"/>
                <a:sym typeface="Calibri"/>
              </a:rPr>
              <a:t> </a:t>
            </a:r>
            <a:r>
              <a:rPr b="1" lang="en-GB" sz="2800">
                <a:solidFill>
                  <a:schemeClr val="lt1"/>
                </a:solidFill>
                <a:latin typeface="Calibri"/>
                <a:ea typeface="Calibri"/>
                <a:cs typeface="Calibri"/>
                <a:sym typeface="Calibri"/>
              </a:rPr>
              <a:t>Times?</a:t>
            </a:r>
            <a:endParaRPr b="1" sz="4400">
              <a:solidFill>
                <a:schemeClr val="lt1"/>
              </a:solidFill>
              <a:latin typeface="Calibri"/>
              <a:ea typeface="Calibri"/>
              <a:cs typeface="Calibri"/>
              <a:sym typeface="Calibri"/>
            </a:endParaRPr>
          </a:p>
        </p:txBody>
      </p:sp>
      <p:sp>
        <p:nvSpPr>
          <p:cNvPr id="281" name="Google Shape;281;g3006d629389_0_280"/>
          <p:cNvSpPr txBox="1"/>
          <p:nvPr/>
        </p:nvSpPr>
        <p:spPr>
          <a:xfrm>
            <a:off x="1775520" y="2918554"/>
            <a:ext cx="67689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800">
                <a:solidFill>
                  <a:schemeClr val="lt1"/>
                </a:solidFill>
                <a:latin typeface="Calibri"/>
                <a:ea typeface="Calibri"/>
                <a:cs typeface="Calibri"/>
                <a:sym typeface="Calibri"/>
              </a:rPr>
              <a:t>During Half Term and End of Term holidays?</a:t>
            </a:r>
            <a:endParaRPr b="1" sz="2800">
              <a:solidFill>
                <a:schemeClr val="lt1"/>
              </a:solidFill>
              <a:latin typeface="Calibri"/>
              <a:ea typeface="Calibri"/>
              <a:cs typeface="Calibri"/>
              <a:sym typeface="Calibri"/>
            </a:endParaRPr>
          </a:p>
        </p:txBody>
      </p:sp>
      <p:pic>
        <p:nvPicPr>
          <p:cNvPr descr="H:\Pictures\New Pupils Presentation\tick-clip-art_412230 copy.png" id="282" name="Google Shape;282;g3006d629389_0_280"/>
          <p:cNvPicPr preferRelativeResize="0"/>
          <p:nvPr/>
        </p:nvPicPr>
        <p:blipFill rotWithShape="1">
          <a:blip r:embed="rId7">
            <a:alphaModFix/>
          </a:blip>
          <a:srcRect b="0" l="0" r="0" t="0"/>
          <a:stretch/>
        </p:blipFill>
        <p:spPr>
          <a:xfrm>
            <a:off x="8472264" y="2852937"/>
            <a:ext cx="864096" cy="646131"/>
          </a:xfrm>
          <a:prstGeom prst="rect">
            <a:avLst/>
          </a:prstGeom>
          <a:noFill/>
          <a:ln>
            <a:noFill/>
          </a:ln>
        </p:spPr>
      </p:pic>
      <p:pic>
        <p:nvPicPr>
          <p:cNvPr descr="I:\Pictures\New Pupils Presentation\New folder\button_cancel.png" id="283" name="Google Shape;283;g3006d629389_0_280"/>
          <p:cNvPicPr preferRelativeResize="0"/>
          <p:nvPr/>
        </p:nvPicPr>
        <p:blipFill rotWithShape="1">
          <a:blip r:embed="rId8">
            <a:alphaModFix/>
          </a:blip>
          <a:srcRect b="0" l="0" r="0" t="0"/>
          <a:stretch/>
        </p:blipFill>
        <p:spPr>
          <a:xfrm>
            <a:off x="5087888" y="2204864"/>
            <a:ext cx="571128" cy="571128"/>
          </a:xfrm>
          <a:prstGeom prst="rect">
            <a:avLst/>
          </a:prstGeom>
          <a:noFill/>
          <a:ln>
            <a:noFill/>
          </a:ln>
        </p:spPr>
      </p:pic>
      <p:sp>
        <p:nvSpPr>
          <p:cNvPr id="284" name="Google Shape;284;g3006d629389_0_280"/>
          <p:cNvSpPr txBox="1"/>
          <p:nvPr/>
        </p:nvSpPr>
        <p:spPr>
          <a:xfrm>
            <a:off x="4943872" y="4221089"/>
            <a:ext cx="30243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4000">
                <a:solidFill>
                  <a:schemeClr val="lt1"/>
                </a:solidFill>
                <a:latin typeface="Calibri"/>
                <a:ea typeface="Calibri"/>
                <a:cs typeface="Calibri"/>
                <a:sym typeface="Calibri"/>
              </a:rPr>
              <a:t>School is Important!</a:t>
            </a:r>
            <a:endParaRPr b="1" sz="4000">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pic>
        <p:nvPicPr>
          <p:cNvPr descr="http://i4tiran.com/e/2019/07/unique-image-of-professional-powerpoint-templates-blue-yellow-design-background-wallpaper-for-presentations-free-ppt-backgrounds-your.jpg" id="289" name="Google Shape;289;g3006d629389_0_369"/>
          <p:cNvPicPr preferRelativeResize="0"/>
          <p:nvPr/>
        </p:nvPicPr>
        <p:blipFill rotWithShape="1">
          <a:blip r:embed="rId3">
            <a:alphaModFix/>
          </a:blip>
          <a:srcRect b="0" l="0" r="0" t="0"/>
          <a:stretch/>
        </p:blipFill>
        <p:spPr>
          <a:xfrm>
            <a:off x="0" y="0"/>
            <a:ext cx="12191999" cy="6897689"/>
          </a:xfrm>
          <a:prstGeom prst="rect">
            <a:avLst/>
          </a:prstGeom>
          <a:noFill/>
          <a:ln>
            <a:noFill/>
          </a:ln>
        </p:spPr>
      </p:pic>
      <p:sp>
        <p:nvSpPr>
          <p:cNvPr id="290" name="Google Shape;290;g3006d629389_0_369"/>
          <p:cNvSpPr txBox="1"/>
          <p:nvPr>
            <p:ph type="title"/>
          </p:nvPr>
        </p:nvSpPr>
        <p:spPr>
          <a:xfrm>
            <a:off x="2567608" y="125760"/>
            <a:ext cx="7848900" cy="11430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EE232"/>
              </a:buClr>
              <a:buSzPts val="4000"/>
              <a:buFont typeface="Calibri"/>
              <a:buNone/>
            </a:pPr>
            <a:r>
              <a:rPr b="1" lang="en-GB" sz="4000">
                <a:solidFill>
                  <a:srgbClr val="FEE232"/>
                </a:solidFill>
              </a:rPr>
              <a:t>St Michael’s Catholic Primary School</a:t>
            </a:r>
            <a:endParaRPr b="1" sz="4000">
              <a:solidFill>
                <a:srgbClr val="FEE232"/>
              </a:solidFill>
            </a:endParaRPr>
          </a:p>
        </p:txBody>
      </p:sp>
      <p:pic>
        <p:nvPicPr>
          <p:cNvPr descr="I:\Pictures\SchLogo.png" id="291" name="Google Shape;291;g3006d629389_0_369"/>
          <p:cNvPicPr preferRelativeResize="0"/>
          <p:nvPr/>
        </p:nvPicPr>
        <p:blipFill rotWithShape="1">
          <a:blip r:embed="rId4">
            <a:alphaModFix/>
          </a:blip>
          <a:srcRect b="0" l="0" r="0" t="0"/>
          <a:stretch/>
        </p:blipFill>
        <p:spPr>
          <a:xfrm>
            <a:off x="1703512" y="188641"/>
            <a:ext cx="936104" cy="936104"/>
          </a:xfrm>
          <a:prstGeom prst="rect">
            <a:avLst/>
          </a:prstGeom>
          <a:noFill/>
          <a:ln>
            <a:noFill/>
          </a:ln>
        </p:spPr>
      </p:pic>
      <p:sp>
        <p:nvSpPr>
          <p:cNvPr id="292" name="Google Shape;292;g3006d629389_0_369"/>
          <p:cNvSpPr txBox="1"/>
          <p:nvPr/>
        </p:nvSpPr>
        <p:spPr>
          <a:xfrm>
            <a:off x="1487488" y="6165304"/>
            <a:ext cx="9144000" cy="400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2000">
                <a:solidFill>
                  <a:srgbClr val="FEE232"/>
                </a:solidFill>
                <a:latin typeface="Dancing Script"/>
                <a:ea typeface="Dancing Script"/>
                <a:cs typeface="Dancing Script"/>
                <a:sym typeface="Dancing Script"/>
              </a:rPr>
              <a:t>With Jesus we can achieve what we dream and believe</a:t>
            </a:r>
            <a:endParaRPr sz="2000">
              <a:solidFill>
                <a:srgbClr val="FEE232"/>
              </a:solidFill>
              <a:latin typeface="Dancing Script"/>
              <a:ea typeface="Dancing Script"/>
              <a:cs typeface="Dancing Script"/>
              <a:sym typeface="Dancing Script"/>
            </a:endParaRPr>
          </a:p>
        </p:txBody>
      </p:sp>
      <p:sp>
        <p:nvSpPr>
          <p:cNvPr id="293" name="Google Shape;293;g3006d629389_0_369"/>
          <p:cNvSpPr txBox="1"/>
          <p:nvPr/>
        </p:nvSpPr>
        <p:spPr>
          <a:xfrm>
            <a:off x="1524000" y="1196752"/>
            <a:ext cx="9144000" cy="923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5400">
                <a:solidFill>
                  <a:schemeClr val="lt1"/>
                </a:solidFill>
                <a:latin typeface="Comic Sans MS"/>
                <a:ea typeface="Comic Sans MS"/>
                <a:cs typeface="Comic Sans MS"/>
                <a:sym typeface="Comic Sans MS"/>
              </a:rPr>
              <a:t>Attendance &amp; Punctuality</a:t>
            </a:r>
            <a:endParaRPr b="1" sz="5400">
              <a:solidFill>
                <a:schemeClr val="lt1"/>
              </a:solidFill>
              <a:latin typeface="Comic Sans MS"/>
              <a:ea typeface="Comic Sans MS"/>
              <a:cs typeface="Comic Sans MS"/>
              <a:sym typeface="Comic Sans MS"/>
            </a:endParaRPr>
          </a:p>
        </p:txBody>
      </p:sp>
      <p:pic>
        <p:nvPicPr>
          <p:cNvPr descr="H:\Pictures\New Pupils Presentation\Thermometer.png" id="294" name="Google Shape;294;g3006d629389_0_369"/>
          <p:cNvPicPr preferRelativeResize="0"/>
          <p:nvPr/>
        </p:nvPicPr>
        <p:blipFill rotWithShape="1">
          <a:blip r:embed="rId5">
            <a:alphaModFix/>
          </a:blip>
          <a:srcRect b="0" l="0" r="0" t="0"/>
          <a:stretch/>
        </p:blipFill>
        <p:spPr>
          <a:xfrm>
            <a:off x="6059488" y="2399929"/>
            <a:ext cx="1188640" cy="3598007"/>
          </a:xfrm>
          <a:prstGeom prst="rect">
            <a:avLst/>
          </a:prstGeom>
          <a:noFill/>
          <a:ln>
            <a:noFill/>
          </a:ln>
        </p:spPr>
      </p:pic>
      <p:sp>
        <p:nvSpPr>
          <p:cNvPr id="295" name="Google Shape;295;g3006d629389_0_369"/>
          <p:cNvSpPr txBox="1"/>
          <p:nvPr/>
        </p:nvSpPr>
        <p:spPr>
          <a:xfrm>
            <a:off x="7032104" y="2492896"/>
            <a:ext cx="10725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800">
                <a:solidFill>
                  <a:schemeClr val="dk1"/>
                </a:solidFill>
                <a:latin typeface="Calibri"/>
                <a:ea typeface="Calibri"/>
                <a:cs typeface="Calibri"/>
                <a:sym typeface="Calibri"/>
              </a:rPr>
              <a:t>100%</a:t>
            </a:r>
            <a:endParaRPr/>
          </a:p>
        </p:txBody>
      </p:sp>
      <p:sp>
        <p:nvSpPr>
          <p:cNvPr id="296" name="Google Shape;296;g3006d629389_0_369"/>
          <p:cNvSpPr txBox="1"/>
          <p:nvPr/>
        </p:nvSpPr>
        <p:spPr>
          <a:xfrm>
            <a:off x="7039840" y="3697868"/>
            <a:ext cx="10725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800">
                <a:solidFill>
                  <a:schemeClr val="dk1"/>
                </a:solidFill>
                <a:latin typeface="Calibri"/>
                <a:ea typeface="Calibri"/>
                <a:cs typeface="Calibri"/>
                <a:sym typeface="Calibri"/>
              </a:rPr>
              <a:t>50%</a:t>
            </a:r>
            <a:endParaRPr/>
          </a:p>
        </p:txBody>
      </p:sp>
      <p:sp>
        <p:nvSpPr>
          <p:cNvPr id="297" name="Google Shape;297;g3006d629389_0_369"/>
          <p:cNvSpPr txBox="1"/>
          <p:nvPr/>
        </p:nvSpPr>
        <p:spPr>
          <a:xfrm>
            <a:off x="7032104" y="4797152"/>
            <a:ext cx="10725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800">
                <a:solidFill>
                  <a:schemeClr val="dk1"/>
                </a:solidFill>
                <a:latin typeface="Calibri"/>
                <a:ea typeface="Calibri"/>
                <a:cs typeface="Calibri"/>
                <a:sym typeface="Calibri"/>
              </a:rPr>
              <a:t>0%</a:t>
            </a:r>
            <a:endParaRPr/>
          </a:p>
        </p:txBody>
      </p:sp>
      <p:sp>
        <p:nvSpPr>
          <p:cNvPr id="298" name="Google Shape;298;g3006d629389_0_369"/>
          <p:cNvSpPr txBox="1"/>
          <p:nvPr/>
        </p:nvSpPr>
        <p:spPr>
          <a:xfrm>
            <a:off x="1559497" y="1988841"/>
            <a:ext cx="3370500" cy="1015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6000">
                <a:solidFill>
                  <a:srgbClr val="00FF00"/>
                </a:solidFill>
                <a:latin typeface="Calibri"/>
                <a:ea typeface="Calibri"/>
                <a:cs typeface="Calibri"/>
                <a:sym typeface="Calibri"/>
              </a:rPr>
              <a:t>Monday</a:t>
            </a:r>
            <a:endParaRPr/>
          </a:p>
        </p:txBody>
      </p:sp>
      <p:sp>
        <p:nvSpPr>
          <p:cNvPr id="299" name="Google Shape;299;g3006d629389_0_369"/>
          <p:cNvSpPr txBox="1"/>
          <p:nvPr/>
        </p:nvSpPr>
        <p:spPr>
          <a:xfrm>
            <a:off x="1645440" y="2773378"/>
            <a:ext cx="3370500" cy="1015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6000">
                <a:solidFill>
                  <a:srgbClr val="00FF00"/>
                </a:solidFill>
                <a:latin typeface="Calibri"/>
                <a:ea typeface="Calibri"/>
                <a:cs typeface="Calibri"/>
                <a:sym typeface="Calibri"/>
              </a:rPr>
              <a:t>Tuesday</a:t>
            </a:r>
            <a:endParaRPr/>
          </a:p>
        </p:txBody>
      </p:sp>
      <p:sp>
        <p:nvSpPr>
          <p:cNvPr id="300" name="Google Shape;300;g3006d629389_0_369"/>
          <p:cNvSpPr txBox="1"/>
          <p:nvPr/>
        </p:nvSpPr>
        <p:spPr>
          <a:xfrm>
            <a:off x="1631505" y="3573017"/>
            <a:ext cx="4039200" cy="1015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6000">
                <a:solidFill>
                  <a:srgbClr val="00FF00"/>
                </a:solidFill>
                <a:latin typeface="Calibri"/>
                <a:ea typeface="Calibri"/>
                <a:cs typeface="Calibri"/>
                <a:sym typeface="Calibri"/>
              </a:rPr>
              <a:t>Wednesday</a:t>
            </a:r>
            <a:endParaRPr/>
          </a:p>
        </p:txBody>
      </p:sp>
      <p:sp>
        <p:nvSpPr>
          <p:cNvPr id="301" name="Google Shape;301;g3006d629389_0_369"/>
          <p:cNvSpPr txBox="1"/>
          <p:nvPr/>
        </p:nvSpPr>
        <p:spPr>
          <a:xfrm>
            <a:off x="1645440" y="4437113"/>
            <a:ext cx="3370500" cy="1015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6000">
                <a:solidFill>
                  <a:srgbClr val="00FF00"/>
                </a:solidFill>
                <a:latin typeface="Calibri"/>
                <a:ea typeface="Calibri"/>
                <a:cs typeface="Calibri"/>
                <a:sym typeface="Calibri"/>
              </a:rPr>
              <a:t>Thursday</a:t>
            </a:r>
            <a:endParaRPr/>
          </a:p>
        </p:txBody>
      </p:sp>
      <p:sp>
        <p:nvSpPr>
          <p:cNvPr id="302" name="Google Shape;302;g3006d629389_0_369"/>
          <p:cNvSpPr txBox="1"/>
          <p:nvPr/>
        </p:nvSpPr>
        <p:spPr>
          <a:xfrm>
            <a:off x="1631505" y="5221650"/>
            <a:ext cx="3370500" cy="1015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6000">
                <a:solidFill>
                  <a:srgbClr val="00FF00"/>
                </a:solidFill>
                <a:latin typeface="Calibri"/>
                <a:ea typeface="Calibri"/>
                <a:cs typeface="Calibri"/>
                <a:sym typeface="Calibri"/>
              </a:rPr>
              <a:t>Friday</a:t>
            </a:r>
            <a:endParaRPr/>
          </a:p>
        </p:txBody>
      </p:sp>
      <p:pic>
        <p:nvPicPr>
          <p:cNvPr descr="H:\Pictures\New Pupils Presentation\tick-clip-art_412230 copy.png" id="303" name="Google Shape;303;g3006d629389_0_369"/>
          <p:cNvPicPr preferRelativeResize="0"/>
          <p:nvPr/>
        </p:nvPicPr>
        <p:blipFill rotWithShape="1">
          <a:blip r:embed="rId6">
            <a:alphaModFix/>
          </a:blip>
          <a:srcRect b="0" l="0" r="0" t="0"/>
          <a:stretch/>
        </p:blipFill>
        <p:spPr>
          <a:xfrm>
            <a:off x="4295801" y="2095466"/>
            <a:ext cx="1014895" cy="758891"/>
          </a:xfrm>
          <a:prstGeom prst="rect">
            <a:avLst/>
          </a:prstGeom>
          <a:noFill/>
          <a:ln>
            <a:noFill/>
          </a:ln>
        </p:spPr>
      </p:pic>
      <p:pic>
        <p:nvPicPr>
          <p:cNvPr descr="H:\Pictures\New Pupils Presentation\tick-clip-art_412230 copy.png" id="304" name="Google Shape;304;g3006d629389_0_369"/>
          <p:cNvPicPr preferRelativeResize="0"/>
          <p:nvPr/>
        </p:nvPicPr>
        <p:blipFill rotWithShape="1">
          <a:blip r:embed="rId6">
            <a:alphaModFix/>
          </a:blip>
          <a:srcRect b="0" l="0" r="0" t="0"/>
          <a:stretch/>
        </p:blipFill>
        <p:spPr>
          <a:xfrm>
            <a:off x="4361026" y="2825059"/>
            <a:ext cx="1014895" cy="758891"/>
          </a:xfrm>
          <a:prstGeom prst="rect">
            <a:avLst/>
          </a:prstGeom>
          <a:noFill/>
          <a:ln>
            <a:noFill/>
          </a:ln>
        </p:spPr>
      </p:pic>
      <p:pic>
        <p:nvPicPr>
          <p:cNvPr descr="H:\Pictures\New Pupils Presentation\tick-clip-art_412230 copy.png" id="305" name="Google Shape;305;g3006d629389_0_369"/>
          <p:cNvPicPr preferRelativeResize="0"/>
          <p:nvPr/>
        </p:nvPicPr>
        <p:blipFill rotWithShape="1">
          <a:blip r:embed="rId6">
            <a:alphaModFix/>
          </a:blip>
          <a:srcRect b="0" l="0" r="0" t="0"/>
          <a:stretch/>
        </p:blipFill>
        <p:spPr>
          <a:xfrm>
            <a:off x="5441146" y="3583950"/>
            <a:ext cx="1014895" cy="758891"/>
          </a:xfrm>
          <a:prstGeom prst="rect">
            <a:avLst/>
          </a:prstGeom>
          <a:noFill/>
          <a:ln>
            <a:noFill/>
          </a:ln>
        </p:spPr>
      </p:pic>
      <p:pic>
        <p:nvPicPr>
          <p:cNvPr descr="H:\Pictures\New Pupils Presentation\tick-clip-art_412230 copy.png" id="306" name="Google Shape;306;g3006d629389_0_369"/>
          <p:cNvPicPr preferRelativeResize="0"/>
          <p:nvPr/>
        </p:nvPicPr>
        <p:blipFill rotWithShape="1">
          <a:blip r:embed="rId6">
            <a:alphaModFix/>
          </a:blip>
          <a:srcRect b="0" l="0" r="0" t="0"/>
          <a:stretch/>
        </p:blipFill>
        <p:spPr>
          <a:xfrm>
            <a:off x="4655841" y="4462759"/>
            <a:ext cx="1014895" cy="758891"/>
          </a:xfrm>
          <a:prstGeom prst="rect">
            <a:avLst/>
          </a:prstGeom>
          <a:noFill/>
          <a:ln>
            <a:noFill/>
          </a:ln>
        </p:spPr>
      </p:pic>
      <p:pic>
        <p:nvPicPr>
          <p:cNvPr descr="H:\Pictures\New Pupils Presentation\tick-clip-art_412230 copy.png" id="307" name="Google Shape;307;g3006d629389_0_369"/>
          <p:cNvPicPr preferRelativeResize="0"/>
          <p:nvPr/>
        </p:nvPicPr>
        <p:blipFill rotWithShape="1">
          <a:blip r:embed="rId6">
            <a:alphaModFix/>
          </a:blip>
          <a:srcRect b="0" l="0" r="0" t="0"/>
          <a:stretch/>
        </p:blipFill>
        <p:spPr>
          <a:xfrm>
            <a:off x="3719737" y="5320373"/>
            <a:ext cx="1014895" cy="758891"/>
          </a:xfrm>
          <a:prstGeom prst="rect">
            <a:avLst/>
          </a:prstGeom>
          <a:noFill/>
          <a:ln>
            <a:noFill/>
          </a:ln>
        </p:spPr>
      </p:pic>
      <p:sp>
        <p:nvSpPr>
          <p:cNvPr id="308" name="Google Shape;308;g3006d629389_0_369"/>
          <p:cNvSpPr txBox="1"/>
          <p:nvPr/>
        </p:nvSpPr>
        <p:spPr>
          <a:xfrm>
            <a:off x="8564068" y="2989982"/>
            <a:ext cx="2312100" cy="1939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3000">
                <a:solidFill>
                  <a:schemeClr val="lt1"/>
                </a:solidFill>
                <a:latin typeface="Calibri"/>
                <a:ea typeface="Calibri"/>
                <a:cs typeface="Calibri"/>
                <a:sym typeface="Calibri"/>
              </a:rPr>
              <a:t>Pupil registration closes at 8:50am</a:t>
            </a:r>
            <a:endParaRPr/>
          </a:p>
        </p:txBody>
      </p:sp>
      <p:sp>
        <p:nvSpPr>
          <p:cNvPr id="309" name="Google Shape;309;g3006d629389_0_369"/>
          <p:cNvSpPr/>
          <p:nvPr/>
        </p:nvSpPr>
        <p:spPr>
          <a:xfrm>
            <a:off x="6456040" y="2693818"/>
            <a:ext cx="147300" cy="2679300"/>
          </a:xfrm>
          <a:prstGeom prst="roundRect">
            <a:avLst>
              <a:gd fmla="val 16667" name="adj"/>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pic>
        <p:nvPicPr>
          <p:cNvPr descr="http://i4tiran.com/e/2019/07/unique-image-of-professional-powerpoint-templates-blue-yellow-design-background-wallpaper-for-presentations-free-ppt-backgrounds-your.jpg" id="314" name="Google Shape;314;g3006d629389_0_468"/>
          <p:cNvPicPr preferRelativeResize="0"/>
          <p:nvPr/>
        </p:nvPicPr>
        <p:blipFill rotWithShape="1">
          <a:blip r:embed="rId3">
            <a:alphaModFix/>
          </a:blip>
          <a:srcRect b="0" l="0" r="0" t="0"/>
          <a:stretch/>
        </p:blipFill>
        <p:spPr>
          <a:xfrm>
            <a:off x="0" y="0"/>
            <a:ext cx="12191999" cy="6897689"/>
          </a:xfrm>
          <a:prstGeom prst="rect">
            <a:avLst/>
          </a:prstGeom>
          <a:noFill/>
          <a:ln>
            <a:noFill/>
          </a:ln>
        </p:spPr>
      </p:pic>
      <p:pic>
        <p:nvPicPr>
          <p:cNvPr descr="I:\Pictures\New Pupils Presentation\Sick.png" id="315" name="Google Shape;315;g3006d629389_0_468"/>
          <p:cNvPicPr preferRelativeResize="0"/>
          <p:nvPr/>
        </p:nvPicPr>
        <p:blipFill rotWithShape="1">
          <a:blip r:embed="rId4">
            <a:alphaModFix/>
          </a:blip>
          <a:srcRect b="0" l="0" r="0" t="0"/>
          <a:stretch/>
        </p:blipFill>
        <p:spPr>
          <a:xfrm>
            <a:off x="445117" y="2770674"/>
            <a:ext cx="6263459" cy="4149080"/>
          </a:xfrm>
          <a:prstGeom prst="rect">
            <a:avLst/>
          </a:prstGeom>
          <a:noFill/>
          <a:ln>
            <a:noFill/>
          </a:ln>
        </p:spPr>
      </p:pic>
      <p:sp>
        <p:nvSpPr>
          <p:cNvPr id="316" name="Google Shape;316;g3006d629389_0_468"/>
          <p:cNvSpPr txBox="1"/>
          <p:nvPr>
            <p:ph type="title"/>
          </p:nvPr>
        </p:nvSpPr>
        <p:spPr>
          <a:xfrm>
            <a:off x="2567608" y="125760"/>
            <a:ext cx="7848900" cy="11430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EE232"/>
              </a:buClr>
              <a:buSzPts val="4000"/>
              <a:buFont typeface="Calibri"/>
              <a:buNone/>
            </a:pPr>
            <a:r>
              <a:rPr b="1" lang="en-GB" sz="4000">
                <a:solidFill>
                  <a:srgbClr val="FEE232"/>
                </a:solidFill>
              </a:rPr>
              <a:t>St Michael’s Catholic Primary School</a:t>
            </a:r>
            <a:endParaRPr b="1" sz="4000">
              <a:solidFill>
                <a:srgbClr val="FEE232"/>
              </a:solidFill>
            </a:endParaRPr>
          </a:p>
        </p:txBody>
      </p:sp>
      <p:pic>
        <p:nvPicPr>
          <p:cNvPr descr="I:\Pictures\SchLogo.png" id="317" name="Google Shape;317;g3006d629389_0_468"/>
          <p:cNvPicPr preferRelativeResize="0"/>
          <p:nvPr/>
        </p:nvPicPr>
        <p:blipFill rotWithShape="1">
          <a:blip r:embed="rId5">
            <a:alphaModFix/>
          </a:blip>
          <a:srcRect b="0" l="0" r="0" t="0"/>
          <a:stretch/>
        </p:blipFill>
        <p:spPr>
          <a:xfrm>
            <a:off x="1703512" y="188641"/>
            <a:ext cx="936104" cy="936104"/>
          </a:xfrm>
          <a:prstGeom prst="rect">
            <a:avLst/>
          </a:prstGeom>
          <a:noFill/>
          <a:ln>
            <a:noFill/>
          </a:ln>
        </p:spPr>
      </p:pic>
      <p:pic>
        <p:nvPicPr>
          <p:cNvPr descr="I:\Pictures\New Pupils Presentation\Telephone.png" id="318" name="Google Shape;318;g3006d629389_0_468"/>
          <p:cNvPicPr preferRelativeResize="0"/>
          <p:nvPr/>
        </p:nvPicPr>
        <p:blipFill rotWithShape="1">
          <a:blip r:embed="rId6">
            <a:alphaModFix/>
          </a:blip>
          <a:srcRect b="0" l="0" r="0" t="0"/>
          <a:stretch/>
        </p:blipFill>
        <p:spPr>
          <a:xfrm>
            <a:off x="7788696" y="4212377"/>
            <a:ext cx="1335584" cy="1335584"/>
          </a:xfrm>
          <a:prstGeom prst="rect">
            <a:avLst/>
          </a:prstGeom>
          <a:noFill/>
          <a:ln>
            <a:noFill/>
          </a:ln>
        </p:spPr>
      </p:pic>
      <p:sp>
        <p:nvSpPr>
          <p:cNvPr id="319" name="Google Shape;319;g3006d629389_0_468"/>
          <p:cNvSpPr txBox="1"/>
          <p:nvPr/>
        </p:nvSpPr>
        <p:spPr>
          <a:xfrm>
            <a:off x="1703512" y="980728"/>
            <a:ext cx="8640900" cy="1108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6600">
                <a:solidFill>
                  <a:schemeClr val="lt1"/>
                </a:solidFill>
                <a:latin typeface="Comic Sans MS"/>
                <a:ea typeface="Comic Sans MS"/>
                <a:cs typeface="Comic Sans MS"/>
                <a:sym typeface="Comic Sans MS"/>
              </a:rPr>
              <a:t>Sickness / Illness</a:t>
            </a:r>
            <a:endParaRPr b="1" sz="1600">
              <a:solidFill>
                <a:schemeClr val="lt1"/>
              </a:solidFill>
              <a:latin typeface="Comic Sans MS"/>
              <a:ea typeface="Comic Sans MS"/>
              <a:cs typeface="Comic Sans MS"/>
              <a:sym typeface="Comic Sans MS"/>
            </a:endParaRPr>
          </a:p>
        </p:txBody>
      </p:sp>
      <p:sp>
        <p:nvSpPr>
          <p:cNvPr id="320" name="Google Shape;320;g3006d629389_0_468"/>
          <p:cNvSpPr txBox="1"/>
          <p:nvPr/>
        </p:nvSpPr>
        <p:spPr>
          <a:xfrm>
            <a:off x="6708576" y="5652538"/>
            <a:ext cx="3924000" cy="585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3200">
                <a:solidFill>
                  <a:schemeClr val="dk1"/>
                </a:solidFill>
                <a:latin typeface="Comic Sans MS"/>
                <a:ea typeface="Comic Sans MS"/>
                <a:cs typeface="Comic Sans MS"/>
                <a:sym typeface="Comic Sans MS"/>
              </a:rPr>
              <a:t>Tel. 0151 263 8460</a:t>
            </a:r>
            <a:endParaRPr sz="2400">
              <a:solidFill>
                <a:schemeClr val="dk1"/>
              </a:solidFill>
              <a:latin typeface="Comic Sans MS"/>
              <a:ea typeface="Comic Sans MS"/>
              <a:cs typeface="Comic Sans MS"/>
              <a:sym typeface="Comic Sans MS"/>
            </a:endParaRPr>
          </a:p>
        </p:txBody>
      </p:sp>
      <p:sp>
        <p:nvSpPr>
          <p:cNvPr id="321" name="Google Shape;321;g3006d629389_0_468"/>
          <p:cNvSpPr txBox="1"/>
          <p:nvPr/>
        </p:nvSpPr>
        <p:spPr>
          <a:xfrm>
            <a:off x="5447928" y="2132856"/>
            <a:ext cx="5328600" cy="2308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3600">
                <a:solidFill>
                  <a:schemeClr val="dk1"/>
                </a:solidFill>
                <a:latin typeface="Comic Sans MS"/>
                <a:ea typeface="Comic Sans MS"/>
                <a:cs typeface="Comic Sans MS"/>
                <a:sym typeface="Comic Sans MS"/>
              </a:rPr>
              <a:t>If your child is ill you must let the school know as soon as possible.</a:t>
            </a:r>
            <a:endParaRPr sz="3600">
              <a:solidFill>
                <a:schemeClr val="dk1"/>
              </a:solidFill>
              <a:latin typeface="Comic Sans MS"/>
              <a:ea typeface="Comic Sans MS"/>
              <a:cs typeface="Comic Sans MS"/>
              <a:sym typeface="Comic Sans M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pic>
        <p:nvPicPr>
          <p:cNvPr descr="http://i4tiran.com/e/2019/07/unique-image-of-professional-powerpoint-templates-blue-yellow-design-background-wallpaper-for-presentations-free-ppt-backgrounds-your.jpg" id="326" name="Google Shape;326;g3006d629389_0_554"/>
          <p:cNvPicPr preferRelativeResize="0"/>
          <p:nvPr/>
        </p:nvPicPr>
        <p:blipFill rotWithShape="1">
          <a:blip r:embed="rId3">
            <a:alphaModFix/>
          </a:blip>
          <a:srcRect b="0" l="0" r="0" t="0"/>
          <a:stretch/>
        </p:blipFill>
        <p:spPr>
          <a:xfrm>
            <a:off x="0" y="0"/>
            <a:ext cx="12191999" cy="6897689"/>
          </a:xfrm>
          <a:prstGeom prst="rect">
            <a:avLst/>
          </a:prstGeom>
          <a:noFill/>
          <a:ln>
            <a:noFill/>
          </a:ln>
        </p:spPr>
      </p:pic>
      <p:sp>
        <p:nvSpPr>
          <p:cNvPr id="327" name="Google Shape;327;g3006d629389_0_55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GB"/>
              <a:t> </a:t>
            </a:r>
            <a:endParaRPr/>
          </a:p>
        </p:txBody>
      </p:sp>
      <p:sp>
        <p:nvSpPr>
          <p:cNvPr id="328" name="Google Shape;328;g3006d629389_0_554"/>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3000"/>
              <a:buNone/>
            </a:pPr>
            <a:r>
              <a:rPr lang="en-GB" sz="3000"/>
              <a:t>Access via the school app</a:t>
            </a:r>
            <a:endParaRPr/>
          </a:p>
        </p:txBody>
      </p:sp>
      <p:sp>
        <p:nvSpPr>
          <p:cNvPr id="329" name="Google Shape;329;g3006d629389_0_554"/>
          <p:cNvSpPr txBox="1"/>
          <p:nvPr/>
        </p:nvSpPr>
        <p:spPr>
          <a:xfrm>
            <a:off x="2567608" y="125760"/>
            <a:ext cx="7848900" cy="11430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FEE232"/>
              </a:buClr>
              <a:buSzPts val="4000"/>
              <a:buFont typeface="Calibri"/>
              <a:buNone/>
            </a:pPr>
            <a:r>
              <a:rPr b="1" lang="en-GB" sz="4000">
                <a:solidFill>
                  <a:srgbClr val="FEE232"/>
                </a:solidFill>
                <a:latin typeface="Calibri"/>
                <a:ea typeface="Calibri"/>
                <a:cs typeface="Calibri"/>
                <a:sym typeface="Calibri"/>
              </a:rPr>
              <a:t>St Michael’s Catholic Primary School</a:t>
            </a:r>
            <a:endParaRPr b="1" sz="4000">
              <a:solidFill>
                <a:srgbClr val="FEE232"/>
              </a:solidFill>
              <a:latin typeface="Calibri"/>
              <a:ea typeface="Calibri"/>
              <a:cs typeface="Calibri"/>
              <a:sym typeface="Calibri"/>
            </a:endParaRPr>
          </a:p>
        </p:txBody>
      </p:sp>
      <p:pic>
        <p:nvPicPr>
          <p:cNvPr descr="I:\Pictures\SchLogo.png" id="330" name="Google Shape;330;g3006d629389_0_554"/>
          <p:cNvPicPr preferRelativeResize="0"/>
          <p:nvPr/>
        </p:nvPicPr>
        <p:blipFill rotWithShape="1">
          <a:blip r:embed="rId4">
            <a:alphaModFix/>
          </a:blip>
          <a:srcRect b="0" l="0" r="0" t="0"/>
          <a:stretch/>
        </p:blipFill>
        <p:spPr>
          <a:xfrm>
            <a:off x="1703512" y="188641"/>
            <a:ext cx="936104" cy="936104"/>
          </a:xfrm>
          <a:prstGeom prst="rect">
            <a:avLst/>
          </a:prstGeom>
          <a:noFill/>
          <a:ln>
            <a:noFill/>
          </a:ln>
        </p:spPr>
      </p:pic>
      <p:sp>
        <p:nvSpPr>
          <p:cNvPr id="331" name="Google Shape;331;g3006d629389_0_554"/>
          <p:cNvSpPr txBox="1"/>
          <p:nvPr/>
        </p:nvSpPr>
        <p:spPr>
          <a:xfrm>
            <a:off x="1703512" y="980728"/>
            <a:ext cx="8640900" cy="861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5000">
                <a:solidFill>
                  <a:schemeClr val="lt1"/>
                </a:solidFill>
                <a:latin typeface="Comic Sans MS"/>
                <a:ea typeface="Comic Sans MS"/>
                <a:cs typeface="Comic Sans MS"/>
                <a:sym typeface="Comic Sans MS"/>
              </a:rPr>
              <a:t>Online Payment System</a:t>
            </a:r>
            <a:endParaRPr b="1" sz="5000">
              <a:solidFill>
                <a:schemeClr val="lt1"/>
              </a:solidFill>
              <a:latin typeface="Comic Sans MS"/>
              <a:ea typeface="Comic Sans MS"/>
              <a:cs typeface="Comic Sans MS"/>
              <a:sym typeface="Comic Sans M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pic>
        <p:nvPicPr>
          <p:cNvPr descr="http://i4tiran.com/e/2019/07/unique-image-of-professional-powerpoint-templates-blue-yellow-design-background-wallpaper-for-presentations-free-ppt-backgrounds-your.jpg" id="336" name="Google Shape;336;g37c68515dec_0_173"/>
          <p:cNvPicPr preferRelativeResize="0"/>
          <p:nvPr/>
        </p:nvPicPr>
        <p:blipFill rotWithShape="1">
          <a:blip r:embed="rId3">
            <a:alphaModFix/>
          </a:blip>
          <a:srcRect b="0" l="0" r="0" t="0"/>
          <a:stretch/>
        </p:blipFill>
        <p:spPr>
          <a:xfrm>
            <a:off x="-88710" y="-19844"/>
            <a:ext cx="12191999" cy="6897689"/>
          </a:xfrm>
          <a:prstGeom prst="rect">
            <a:avLst/>
          </a:prstGeom>
          <a:noFill/>
          <a:ln>
            <a:noFill/>
          </a:ln>
        </p:spPr>
      </p:pic>
      <p:sp>
        <p:nvSpPr>
          <p:cNvPr id="337" name="Google Shape;337;g37c68515dec_0_173"/>
          <p:cNvSpPr txBox="1"/>
          <p:nvPr>
            <p:ph type="title"/>
          </p:nvPr>
        </p:nvSpPr>
        <p:spPr>
          <a:xfrm>
            <a:off x="2567608" y="125760"/>
            <a:ext cx="7848900" cy="11430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EE232"/>
              </a:buClr>
              <a:buSzPts val="4000"/>
              <a:buFont typeface="Calibri"/>
              <a:buNone/>
            </a:pPr>
            <a:r>
              <a:rPr b="1" lang="en-GB" sz="4000">
                <a:solidFill>
                  <a:srgbClr val="FEE232"/>
                </a:solidFill>
              </a:rPr>
              <a:t>St Michael’s Catholic Primary School</a:t>
            </a:r>
            <a:endParaRPr b="1" sz="4000">
              <a:solidFill>
                <a:srgbClr val="FEE232"/>
              </a:solidFill>
            </a:endParaRPr>
          </a:p>
        </p:txBody>
      </p:sp>
      <p:pic>
        <p:nvPicPr>
          <p:cNvPr descr="I:\Pictures\SchLogo.png" id="338" name="Google Shape;338;g37c68515dec_0_173"/>
          <p:cNvPicPr preferRelativeResize="0"/>
          <p:nvPr/>
        </p:nvPicPr>
        <p:blipFill rotWithShape="1">
          <a:blip r:embed="rId4">
            <a:alphaModFix/>
          </a:blip>
          <a:srcRect b="0" l="0" r="0" t="0"/>
          <a:stretch/>
        </p:blipFill>
        <p:spPr>
          <a:xfrm>
            <a:off x="1703512" y="188641"/>
            <a:ext cx="936104" cy="936104"/>
          </a:xfrm>
          <a:prstGeom prst="rect">
            <a:avLst/>
          </a:prstGeom>
          <a:noFill/>
          <a:ln>
            <a:noFill/>
          </a:ln>
        </p:spPr>
      </p:pic>
      <p:sp>
        <p:nvSpPr>
          <p:cNvPr id="339" name="Google Shape;339;g37c68515dec_0_173"/>
          <p:cNvSpPr txBox="1"/>
          <p:nvPr/>
        </p:nvSpPr>
        <p:spPr>
          <a:xfrm>
            <a:off x="457200" y="1600200"/>
            <a:ext cx="8229600" cy="4526100"/>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ctr">
              <a:lnSpc>
                <a:spcPct val="90000"/>
              </a:lnSpc>
              <a:spcBef>
                <a:spcPts val="0"/>
              </a:spcBef>
              <a:spcAft>
                <a:spcPts val="0"/>
              </a:spcAft>
              <a:buClr>
                <a:schemeClr val="dk1"/>
              </a:buClr>
              <a:buSzPct val="100000"/>
              <a:buFont typeface="Arial"/>
              <a:buNone/>
            </a:pPr>
            <a:r>
              <a:rPr b="1" lang="en-GB" sz="2800" u="sng">
                <a:solidFill>
                  <a:schemeClr val="dk1"/>
                </a:solidFill>
                <a:latin typeface="Calibri"/>
                <a:ea typeface="Calibri"/>
                <a:cs typeface="Calibri"/>
                <a:sym typeface="Calibri"/>
              </a:rPr>
              <a:t>Breakfast Club </a:t>
            </a:r>
            <a:endParaRPr/>
          </a:p>
          <a:p>
            <a:pPr indent="0" lvl="0" marL="0" marR="0" rtl="0" algn="ctr">
              <a:lnSpc>
                <a:spcPct val="90000"/>
              </a:lnSpc>
              <a:spcBef>
                <a:spcPts val="1000"/>
              </a:spcBef>
              <a:spcAft>
                <a:spcPts val="0"/>
              </a:spcAft>
              <a:buClr>
                <a:schemeClr val="dk1"/>
              </a:buClr>
              <a:buSzPct val="100000"/>
              <a:buFont typeface="Arial"/>
              <a:buNone/>
            </a:pPr>
            <a:r>
              <a:rPr lang="en-GB" sz="2800">
                <a:solidFill>
                  <a:schemeClr val="dk1"/>
                </a:solidFill>
                <a:latin typeface="Calibri"/>
                <a:ea typeface="Calibri"/>
                <a:cs typeface="Calibri"/>
                <a:sym typeface="Calibri"/>
              </a:rPr>
              <a:t>7:45am – start of school day</a:t>
            </a:r>
            <a:endParaRPr/>
          </a:p>
          <a:p>
            <a:pPr indent="0" lvl="0" marL="0" marR="0" rtl="0" algn="ctr">
              <a:lnSpc>
                <a:spcPct val="90000"/>
              </a:lnSpc>
              <a:spcBef>
                <a:spcPts val="1000"/>
              </a:spcBef>
              <a:spcAft>
                <a:spcPts val="0"/>
              </a:spcAft>
              <a:buClr>
                <a:schemeClr val="dk1"/>
              </a:buClr>
              <a:buSzPct val="100000"/>
              <a:buFont typeface="Arial"/>
              <a:buNone/>
            </a:pPr>
            <a:r>
              <a:rPr lang="en-GB" sz="2800">
                <a:solidFill>
                  <a:schemeClr val="dk1"/>
                </a:solidFill>
                <a:latin typeface="Calibri"/>
                <a:ea typeface="Calibri"/>
                <a:cs typeface="Calibri"/>
                <a:sym typeface="Calibri"/>
              </a:rPr>
              <a:t>50p for breakfast – book and pay using online payment system via school app</a:t>
            </a:r>
            <a:endParaRPr/>
          </a:p>
          <a:p>
            <a:pPr indent="0" lvl="0" marL="0" marR="0" rtl="0" algn="ctr">
              <a:lnSpc>
                <a:spcPct val="90000"/>
              </a:lnSpc>
              <a:spcBef>
                <a:spcPts val="1000"/>
              </a:spcBef>
              <a:spcAft>
                <a:spcPts val="0"/>
              </a:spcAft>
              <a:buClr>
                <a:schemeClr val="dk1"/>
              </a:buClr>
              <a:buSzPct val="100000"/>
              <a:buFont typeface="Arial"/>
              <a:buNone/>
            </a:pPr>
            <a:r>
              <a:rPr lang="en-GB" sz="2800">
                <a:solidFill>
                  <a:schemeClr val="dk1"/>
                </a:solidFill>
                <a:latin typeface="Calibri"/>
                <a:ea typeface="Calibri"/>
                <a:cs typeface="Calibri"/>
                <a:sym typeface="Calibri"/>
              </a:rPr>
              <a:t>All welcome</a:t>
            </a:r>
            <a:endParaRPr/>
          </a:p>
          <a:p>
            <a:pPr indent="0" lvl="0" marL="0" marR="0" rtl="0" algn="ctr">
              <a:lnSpc>
                <a:spcPct val="90000"/>
              </a:lnSpc>
              <a:spcBef>
                <a:spcPts val="1000"/>
              </a:spcBef>
              <a:spcAft>
                <a:spcPts val="0"/>
              </a:spcAft>
              <a:buClr>
                <a:schemeClr val="dk1"/>
              </a:buClr>
              <a:buSzPct val="100000"/>
              <a:buFont typeface="Arial"/>
              <a:buNone/>
            </a:pPr>
            <a:r>
              <a:rPr lang="en-GB" sz="2800">
                <a:solidFill>
                  <a:schemeClr val="dk1"/>
                </a:solidFill>
                <a:latin typeface="Calibri"/>
                <a:ea typeface="Calibri"/>
                <a:cs typeface="Calibri"/>
                <a:sym typeface="Calibri"/>
              </a:rPr>
              <a:t>Entry via infant gate</a:t>
            </a:r>
            <a:endParaRPr/>
          </a:p>
          <a:p>
            <a:pPr indent="0" lvl="0" marL="0" marR="0" rtl="0" algn="ctr">
              <a:lnSpc>
                <a:spcPct val="90000"/>
              </a:lnSpc>
              <a:spcBef>
                <a:spcPts val="1000"/>
              </a:spcBef>
              <a:spcAft>
                <a:spcPts val="0"/>
              </a:spcAft>
              <a:buClr>
                <a:schemeClr val="dk1"/>
              </a:buClr>
              <a:buSzPct val="100000"/>
              <a:buFont typeface="Arial"/>
              <a:buNone/>
            </a:pPr>
            <a:r>
              <a:t/>
            </a:r>
            <a:endParaRPr sz="2800">
              <a:solidFill>
                <a:schemeClr val="dk1"/>
              </a:solidFill>
              <a:latin typeface="Calibri"/>
              <a:ea typeface="Calibri"/>
              <a:cs typeface="Calibri"/>
              <a:sym typeface="Calibri"/>
            </a:endParaRPr>
          </a:p>
          <a:p>
            <a:pPr indent="0" lvl="0" marL="0" marR="0" rtl="0" algn="ctr">
              <a:lnSpc>
                <a:spcPct val="90000"/>
              </a:lnSpc>
              <a:spcBef>
                <a:spcPts val="1000"/>
              </a:spcBef>
              <a:spcAft>
                <a:spcPts val="0"/>
              </a:spcAft>
              <a:buClr>
                <a:schemeClr val="dk1"/>
              </a:buClr>
              <a:buSzPct val="100000"/>
              <a:buFont typeface="Arial"/>
              <a:buNone/>
            </a:pPr>
            <a:r>
              <a:rPr b="1" lang="en-GB" sz="2800" u="sng">
                <a:solidFill>
                  <a:schemeClr val="dk1"/>
                </a:solidFill>
                <a:latin typeface="Calibri"/>
                <a:ea typeface="Calibri"/>
                <a:cs typeface="Calibri"/>
                <a:sym typeface="Calibri"/>
              </a:rPr>
              <a:t>‘Sparkles’ after school club</a:t>
            </a:r>
            <a:endParaRPr/>
          </a:p>
          <a:p>
            <a:pPr indent="0" lvl="0" marL="0" marR="0" rtl="0" algn="ctr">
              <a:lnSpc>
                <a:spcPct val="90000"/>
              </a:lnSpc>
              <a:spcBef>
                <a:spcPts val="1000"/>
              </a:spcBef>
              <a:spcAft>
                <a:spcPts val="0"/>
              </a:spcAft>
              <a:buClr>
                <a:schemeClr val="dk1"/>
              </a:buClr>
              <a:buSzPct val="100000"/>
              <a:buFont typeface="Arial"/>
              <a:buNone/>
            </a:pPr>
            <a:r>
              <a:rPr lang="en-GB" sz="2800">
                <a:solidFill>
                  <a:schemeClr val="dk1"/>
                </a:solidFill>
                <a:latin typeface="Calibri"/>
                <a:ea typeface="Calibri"/>
                <a:cs typeface="Calibri"/>
                <a:sym typeface="Calibri"/>
              </a:rPr>
              <a:t>End of school day – 5:30pm</a:t>
            </a:r>
            <a:endParaRPr/>
          </a:p>
          <a:p>
            <a:pPr indent="0" lvl="0" marL="0" marR="0" rtl="0" algn="ctr">
              <a:lnSpc>
                <a:spcPct val="90000"/>
              </a:lnSpc>
              <a:spcBef>
                <a:spcPts val="1000"/>
              </a:spcBef>
              <a:spcAft>
                <a:spcPts val="0"/>
              </a:spcAft>
              <a:buClr>
                <a:schemeClr val="dk1"/>
              </a:buClr>
              <a:buSzPct val="100000"/>
              <a:buFont typeface="Arial"/>
              <a:buNone/>
            </a:pPr>
            <a:r>
              <a:rPr lang="en-GB" sz="2800">
                <a:solidFill>
                  <a:schemeClr val="dk1"/>
                </a:solidFill>
                <a:latin typeface="Calibri"/>
                <a:ea typeface="Calibri"/>
                <a:cs typeface="Calibri"/>
                <a:sym typeface="Calibri"/>
              </a:rPr>
              <a:t>Book in advance (by midnight the day before) using online payment system via school  £7 full session £4 half session</a:t>
            </a:r>
            <a:endParaRPr sz="2800">
              <a:solidFill>
                <a:schemeClr val="dk1"/>
              </a:solidFill>
              <a:latin typeface="Calibri"/>
              <a:ea typeface="Calibri"/>
              <a:cs typeface="Calibri"/>
              <a:sym typeface="Calibri"/>
            </a:endParaRPr>
          </a:p>
          <a:p>
            <a:pPr indent="0" lvl="0" marL="0" marR="0" rtl="0" algn="ctr">
              <a:lnSpc>
                <a:spcPct val="90000"/>
              </a:lnSpc>
              <a:spcBef>
                <a:spcPts val="1000"/>
              </a:spcBef>
              <a:spcAft>
                <a:spcPts val="0"/>
              </a:spcAft>
              <a:buClr>
                <a:schemeClr val="dk1"/>
              </a:buClr>
              <a:buSzPct val="100000"/>
              <a:buFont typeface="Arial"/>
              <a:buNone/>
            </a:pPr>
            <a:r>
              <a:t/>
            </a:r>
            <a:endParaRPr b="1" sz="2800" u="sng">
              <a:solidFill>
                <a:schemeClr val="dk1"/>
              </a:solidFill>
              <a:latin typeface="Calibri"/>
              <a:ea typeface="Calibri"/>
              <a:cs typeface="Calibri"/>
              <a:sym typeface="Calibri"/>
            </a:endParaRPr>
          </a:p>
          <a:p>
            <a:pPr indent="0" lvl="0" marL="0" marR="0" rtl="0" algn="ctr">
              <a:lnSpc>
                <a:spcPct val="90000"/>
              </a:lnSpc>
              <a:spcBef>
                <a:spcPts val="1000"/>
              </a:spcBef>
              <a:spcAft>
                <a:spcPts val="0"/>
              </a:spcAft>
              <a:buClr>
                <a:schemeClr val="dk1"/>
              </a:buClr>
              <a:buSzPct val="100000"/>
              <a:buFont typeface="Arial"/>
              <a:buNone/>
            </a:pPr>
            <a:r>
              <a:t/>
            </a:r>
            <a:endParaRPr b="1" sz="2800" u="sng">
              <a:solidFill>
                <a:schemeClr val="dk1"/>
              </a:solidFill>
              <a:latin typeface="Calibri"/>
              <a:ea typeface="Calibri"/>
              <a:cs typeface="Calibri"/>
              <a:sym typeface="Calibri"/>
            </a:endParaRPr>
          </a:p>
        </p:txBody>
      </p:sp>
      <p:pic>
        <p:nvPicPr>
          <p:cNvPr id="340" name="Google Shape;340;g37c68515dec_0_173"/>
          <p:cNvPicPr preferRelativeResize="0"/>
          <p:nvPr/>
        </p:nvPicPr>
        <p:blipFill rotWithShape="1">
          <a:blip r:embed="rId5">
            <a:alphaModFix/>
          </a:blip>
          <a:srcRect b="0" l="0" r="0" t="0"/>
          <a:stretch/>
        </p:blipFill>
        <p:spPr>
          <a:xfrm>
            <a:off x="9245768" y="1512599"/>
            <a:ext cx="1746895" cy="1656184"/>
          </a:xfrm>
          <a:prstGeom prst="rect">
            <a:avLst/>
          </a:prstGeom>
          <a:noFill/>
          <a:ln>
            <a:noFill/>
          </a:ln>
        </p:spPr>
      </p:pic>
      <p:pic>
        <p:nvPicPr>
          <p:cNvPr descr="http://rainbow-montessori-school.co.uk/wp-content/uploads/2013/09/AfterSchool2.jpg" id="341" name="Google Shape;341;g37c68515dec_0_173"/>
          <p:cNvPicPr preferRelativeResize="0"/>
          <p:nvPr/>
        </p:nvPicPr>
        <p:blipFill rotWithShape="1">
          <a:blip r:embed="rId6">
            <a:alphaModFix/>
          </a:blip>
          <a:srcRect b="0" l="0" r="0" t="0"/>
          <a:stretch/>
        </p:blipFill>
        <p:spPr>
          <a:xfrm>
            <a:off x="9144000" y="3983038"/>
            <a:ext cx="2143125" cy="21431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pic>
        <p:nvPicPr>
          <p:cNvPr descr="I:\Pictures\New Pupils Presentation\New folder\social_media_r2-016.jpg" id="346" name="Google Shape;346;g3006d629389_0_723"/>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47" name="Google Shape;347;g3006d629389_0_723"/>
          <p:cNvSpPr txBox="1"/>
          <p:nvPr>
            <p:ph type="title"/>
          </p:nvPr>
        </p:nvSpPr>
        <p:spPr>
          <a:xfrm>
            <a:off x="2567608" y="125760"/>
            <a:ext cx="7848900" cy="11430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EE232"/>
              </a:buClr>
              <a:buSzPts val="4000"/>
              <a:buFont typeface="Calibri"/>
              <a:buNone/>
            </a:pPr>
            <a:r>
              <a:rPr b="1" lang="en-GB" sz="4000">
                <a:solidFill>
                  <a:srgbClr val="FEE232"/>
                </a:solidFill>
              </a:rPr>
              <a:t>St Michael’s Catholic Primary School</a:t>
            </a:r>
            <a:endParaRPr b="1" sz="4000">
              <a:solidFill>
                <a:srgbClr val="FEE232"/>
              </a:solidFill>
            </a:endParaRPr>
          </a:p>
        </p:txBody>
      </p:sp>
      <p:pic>
        <p:nvPicPr>
          <p:cNvPr descr="I:\Pictures\SchLogo.png" id="348" name="Google Shape;348;g3006d629389_0_723"/>
          <p:cNvPicPr preferRelativeResize="0"/>
          <p:nvPr/>
        </p:nvPicPr>
        <p:blipFill rotWithShape="1">
          <a:blip r:embed="rId4">
            <a:alphaModFix/>
          </a:blip>
          <a:srcRect b="0" l="0" r="0" t="0"/>
          <a:stretch/>
        </p:blipFill>
        <p:spPr>
          <a:xfrm>
            <a:off x="1703512" y="188641"/>
            <a:ext cx="936104" cy="936104"/>
          </a:xfrm>
          <a:prstGeom prst="rect">
            <a:avLst/>
          </a:prstGeom>
          <a:noFill/>
          <a:ln>
            <a:noFill/>
          </a:ln>
        </p:spPr>
      </p:pic>
      <p:sp>
        <p:nvSpPr>
          <p:cNvPr id="349" name="Google Shape;349;g3006d629389_0_723"/>
          <p:cNvSpPr txBox="1"/>
          <p:nvPr/>
        </p:nvSpPr>
        <p:spPr>
          <a:xfrm>
            <a:off x="1487488" y="6165304"/>
            <a:ext cx="9144000" cy="400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2000">
                <a:solidFill>
                  <a:srgbClr val="FEE232"/>
                </a:solidFill>
                <a:latin typeface="Dancing Script"/>
                <a:ea typeface="Dancing Script"/>
                <a:cs typeface="Dancing Script"/>
                <a:sym typeface="Dancing Script"/>
              </a:rPr>
              <a:t>With Jesus we can achieve what we dream and believe</a:t>
            </a:r>
            <a:endParaRPr sz="2000">
              <a:solidFill>
                <a:srgbClr val="FEE232"/>
              </a:solidFill>
              <a:latin typeface="Dancing Script"/>
              <a:ea typeface="Dancing Script"/>
              <a:cs typeface="Dancing Script"/>
              <a:sym typeface="Dancing Script"/>
            </a:endParaRPr>
          </a:p>
        </p:txBody>
      </p:sp>
      <p:sp>
        <p:nvSpPr>
          <p:cNvPr id="350" name="Google Shape;350;g3006d629389_0_723"/>
          <p:cNvSpPr txBox="1"/>
          <p:nvPr/>
        </p:nvSpPr>
        <p:spPr>
          <a:xfrm>
            <a:off x="3863752" y="980729"/>
            <a:ext cx="6804300" cy="83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4800">
                <a:solidFill>
                  <a:schemeClr val="lt1"/>
                </a:solidFill>
                <a:latin typeface="Calibri"/>
                <a:ea typeface="Calibri"/>
                <a:cs typeface="Calibri"/>
                <a:sym typeface="Calibri"/>
              </a:rPr>
              <a:t>Concerns about your child</a:t>
            </a:r>
            <a:endParaRPr b="1" sz="4800">
              <a:solidFill>
                <a:schemeClr val="lt1"/>
              </a:solidFill>
              <a:latin typeface="Calibri"/>
              <a:ea typeface="Calibri"/>
              <a:cs typeface="Calibri"/>
              <a:sym typeface="Calibri"/>
            </a:endParaRPr>
          </a:p>
        </p:txBody>
      </p:sp>
      <p:sp>
        <p:nvSpPr>
          <p:cNvPr id="351" name="Google Shape;351;g3006d629389_0_723"/>
          <p:cNvSpPr txBox="1"/>
          <p:nvPr/>
        </p:nvSpPr>
        <p:spPr>
          <a:xfrm>
            <a:off x="6168008" y="1988841"/>
            <a:ext cx="4536600" cy="3170700"/>
          </a:xfrm>
          <a:prstGeom prst="rect">
            <a:avLst/>
          </a:prstGeom>
          <a:noFill/>
          <a:ln>
            <a:noFill/>
          </a:ln>
        </p:spPr>
        <p:txBody>
          <a:bodyPr anchorCtr="0" anchor="t" bIns="45700" lIns="91425" spcFirstLastPara="1" rIns="91425" wrap="square" tIns="45700">
            <a:spAutoFit/>
          </a:bodyPr>
          <a:lstStyle/>
          <a:p>
            <a:pPr indent="-254000" lvl="0" marL="0" marR="0" rtl="0" algn="l">
              <a:spcBef>
                <a:spcPts val="0"/>
              </a:spcBef>
              <a:spcAft>
                <a:spcPts val="0"/>
              </a:spcAft>
              <a:buClr>
                <a:schemeClr val="lt1"/>
              </a:buClr>
              <a:buSzPts val="4000"/>
              <a:buFont typeface="Arial"/>
              <a:buChar char="•"/>
            </a:pPr>
            <a:r>
              <a:rPr b="1" lang="en-GB" sz="4000">
                <a:solidFill>
                  <a:schemeClr val="lt1"/>
                </a:solidFill>
                <a:latin typeface="Calibri"/>
                <a:ea typeface="Calibri"/>
                <a:cs typeface="Calibri"/>
                <a:sym typeface="Calibri"/>
              </a:rPr>
              <a:t>Bullying</a:t>
            </a:r>
            <a:endParaRPr/>
          </a:p>
          <a:p>
            <a:pPr indent="-254000" lvl="0" marL="0" marR="0" rtl="0" algn="l">
              <a:spcBef>
                <a:spcPts val="0"/>
              </a:spcBef>
              <a:spcAft>
                <a:spcPts val="0"/>
              </a:spcAft>
              <a:buClr>
                <a:schemeClr val="lt1"/>
              </a:buClr>
              <a:buSzPts val="4000"/>
              <a:buFont typeface="Arial"/>
              <a:buChar char="•"/>
            </a:pPr>
            <a:r>
              <a:rPr b="1" lang="en-GB" sz="4000">
                <a:solidFill>
                  <a:schemeClr val="lt1"/>
                </a:solidFill>
                <a:latin typeface="Calibri"/>
                <a:ea typeface="Calibri"/>
                <a:cs typeface="Calibri"/>
                <a:sym typeface="Calibri"/>
              </a:rPr>
              <a:t>Unhappy</a:t>
            </a:r>
            <a:endParaRPr/>
          </a:p>
          <a:p>
            <a:pPr indent="-254000" lvl="0" marL="0" marR="0" rtl="0" algn="l">
              <a:spcBef>
                <a:spcPts val="0"/>
              </a:spcBef>
              <a:spcAft>
                <a:spcPts val="0"/>
              </a:spcAft>
              <a:buClr>
                <a:schemeClr val="lt1"/>
              </a:buClr>
              <a:buSzPts val="4000"/>
              <a:buFont typeface="Arial"/>
              <a:buChar char="•"/>
            </a:pPr>
            <a:r>
              <a:rPr b="1" lang="en-GB" sz="4000">
                <a:solidFill>
                  <a:schemeClr val="lt1"/>
                </a:solidFill>
                <a:latin typeface="Calibri"/>
                <a:ea typeface="Calibri"/>
                <a:cs typeface="Calibri"/>
                <a:sym typeface="Calibri"/>
              </a:rPr>
              <a:t>SEN</a:t>
            </a:r>
            <a:endParaRPr/>
          </a:p>
          <a:p>
            <a:pPr indent="-254000" lvl="0" marL="0" marR="0" rtl="0" algn="l">
              <a:spcBef>
                <a:spcPts val="0"/>
              </a:spcBef>
              <a:spcAft>
                <a:spcPts val="0"/>
              </a:spcAft>
              <a:buClr>
                <a:schemeClr val="lt1"/>
              </a:buClr>
              <a:buSzPts val="4000"/>
              <a:buFont typeface="Arial"/>
              <a:buChar char="•"/>
            </a:pPr>
            <a:r>
              <a:rPr b="1" lang="en-GB" sz="4000">
                <a:solidFill>
                  <a:schemeClr val="lt1"/>
                </a:solidFill>
                <a:latin typeface="Calibri"/>
                <a:ea typeface="Calibri"/>
                <a:cs typeface="Calibri"/>
                <a:sym typeface="Calibri"/>
              </a:rPr>
              <a:t>Safeguarding</a:t>
            </a:r>
            <a:endParaRPr/>
          </a:p>
          <a:p>
            <a:pPr indent="0" lvl="0" marL="0" marR="0" rtl="0" algn="l">
              <a:spcBef>
                <a:spcPts val="0"/>
              </a:spcBef>
              <a:spcAft>
                <a:spcPts val="0"/>
              </a:spcAft>
              <a:buNone/>
            </a:pPr>
            <a:r>
              <a:t/>
            </a:r>
            <a:endParaRPr b="1" sz="4000">
              <a:solidFill>
                <a:schemeClr val="lt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g3006d629389_0_807"/>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t/>
            </a:r>
            <a:endParaRPr/>
          </a:p>
        </p:txBody>
      </p:sp>
      <p:sp>
        <p:nvSpPr>
          <p:cNvPr id="357" name="Google Shape;357;g3006d629389_0_807"/>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t/>
            </a:r>
            <a:endParaRPr/>
          </a:p>
        </p:txBody>
      </p:sp>
      <p:pic>
        <p:nvPicPr>
          <p:cNvPr descr="http://i4tiran.com/e/2019/07/unique-image-of-professional-powerpoint-templates-blue-yellow-design-background-wallpaper-for-presentations-free-ppt-backgrounds-your.jpg" id="358" name="Google Shape;358;g3006d629389_0_807"/>
          <p:cNvPicPr preferRelativeResize="0"/>
          <p:nvPr/>
        </p:nvPicPr>
        <p:blipFill rotWithShape="1">
          <a:blip r:embed="rId3">
            <a:alphaModFix/>
          </a:blip>
          <a:srcRect b="0" l="0" r="0" t="0"/>
          <a:stretch/>
        </p:blipFill>
        <p:spPr>
          <a:xfrm>
            <a:off x="0" y="0"/>
            <a:ext cx="12191999" cy="6897689"/>
          </a:xfrm>
          <a:prstGeom prst="rect">
            <a:avLst/>
          </a:prstGeom>
          <a:noFill/>
          <a:ln>
            <a:noFill/>
          </a:ln>
        </p:spPr>
      </p:pic>
      <p:pic>
        <p:nvPicPr>
          <p:cNvPr descr="I:\Pictures\SchLogo.png" id="359" name="Google Shape;359;g3006d629389_0_807"/>
          <p:cNvPicPr preferRelativeResize="0"/>
          <p:nvPr/>
        </p:nvPicPr>
        <p:blipFill rotWithShape="1">
          <a:blip r:embed="rId4">
            <a:alphaModFix/>
          </a:blip>
          <a:srcRect b="0" l="0" r="0" t="0"/>
          <a:stretch/>
        </p:blipFill>
        <p:spPr>
          <a:xfrm>
            <a:off x="0" y="6387737"/>
            <a:ext cx="470263" cy="470263"/>
          </a:xfrm>
          <a:prstGeom prst="rect">
            <a:avLst/>
          </a:prstGeom>
          <a:noFill/>
          <a:ln>
            <a:noFill/>
          </a:ln>
        </p:spPr>
      </p:pic>
      <p:sp>
        <p:nvSpPr>
          <p:cNvPr id="360" name="Google Shape;360;g3006d629389_0_807"/>
          <p:cNvSpPr txBox="1"/>
          <p:nvPr/>
        </p:nvSpPr>
        <p:spPr>
          <a:xfrm>
            <a:off x="-1175657" y="5754689"/>
            <a:ext cx="7806600" cy="1143000"/>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rgbClr val="000099"/>
              </a:buClr>
              <a:buSzPts val="2400"/>
              <a:buFont typeface="Calibri"/>
              <a:buNone/>
            </a:pPr>
            <a:r>
              <a:rPr b="1" lang="en-GB" sz="2400">
                <a:solidFill>
                  <a:srgbClr val="000099"/>
                </a:solidFill>
                <a:latin typeface="Calibri"/>
                <a:ea typeface="Calibri"/>
                <a:cs typeface="Calibri"/>
                <a:sym typeface="Calibri"/>
              </a:rPr>
              <a:t>St Michael’s Catholic Primary School</a:t>
            </a:r>
            <a:endParaRPr b="1" sz="2400">
              <a:solidFill>
                <a:srgbClr val="000099"/>
              </a:solidFill>
              <a:latin typeface="Calibri"/>
              <a:ea typeface="Calibri"/>
              <a:cs typeface="Calibri"/>
              <a:sym typeface="Calibri"/>
            </a:endParaRPr>
          </a:p>
        </p:txBody>
      </p:sp>
      <p:sp>
        <p:nvSpPr>
          <p:cNvPr id="361" name="Google Shape;361;g3006d629389_0_807"/>
          <p:cNvSpPr txBox="1"/>
          <p:nvPr/>
        </p:nvSpPr>
        <p:spPr>
          <a:xfrm>
            <a:off x="1524000" y="49530"/>
            <a:ext cx="9144000" cy="400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2000">
                <a:solidFill>
                  <a:srgbClr val="FEE232"/>
                </a:solidFill>
                <a:latin typeface="Dancing Script"/>
                <a:ea typeface="Dancing Script"/>
                <a:cs typeface="Dancing Script"/>
                <a:sym typeface="Dancing Script"/>
              </a:rPr>
              <a:t>With Jesus we can achieve what we dream and believe</a:t>
            </a:r>
            <a:endParaRPr/>
          </a:p>
        </p:txBody>
      </p:sp>
      <p:sp>
        <p:nvSpPr>
          <p:cNvPr id="362" name="Google Shape;362;g3006d629389_0_807"/>
          <p:cNvSpPr txBox="1"/>
          <p:nvPr/>
        </p:nvSpPr>
        <p:spPr>
          <a:xfrm>
            <a:off x="470263" y="357187"/>
            <a:ext cx="10659300" cy="1200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7200">
                <a:solidFill>
                  <a:srgbClr val="FF0000"/>
                </a:solidFill>
                <a:latin typeface="Arial"/>
                <a:ea typeface="Arial"/>
                <a:cs typeface="Arial"/>
                <a:sym typeface="Arial"/>
              </a:rPr>
              <a:t>Mass Times</a:t>
            </a:r>
            <a:endParaRPr b="1" sz="7200">
              <a:solidFill>
                <a:srgbClr val="FF0000"/>
              </a:solidFill>
              <a:latin typeface="Arial"/>
              <a:ea typeface="Arial"/>
              <a:cs typeface="Arial"/>
              <a:sym typeface="Arial"/>
            </a:endParaRPr>
          </a:p>
        </p:txBody>
      </p:sp>
      <p:sp>
        <p:nvSpPr>
          <p:cNvPr id="363" name="Google Shape;363;g3006d629389_0_807"/>
          <p:cNvSpPr/>
          <p:nvPr/>
        </p:nvSpPr>
        <p:spPr>
          <a:xfrm>
            <a:off x="470263" y="1573102"/>
            <a:ext cx="4473300" cy="4774800"/>
          </a:xfrm>
          <a:prstGeom prst="roundRect">
            <a:avLst>
              <a:gd fmla="val 16667" name="adj"/>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Arial"/>
              <a:ea typeface="Arial"/>
              <a:cs typeface="Arial"/>
              <a:sym typeface="Arial"/>
            </a:endParaRPr>
          </a:p>
          <a:p>
            <a:pPr indent="0" lvl="0" marL="0" marR="0" rtl="0" algn="ctr">
              <a:spcBef>
                <a:spcPts val="0"/>
              </a:spcBef>
              <a:spcAft>
                <a:spcPts val="0"/>
              </a:spcAft>
              <a:buNone/>
            </a:pPr>
            <a:r>
              <a:t/>
            </a:r>
            <a:endParaRPr b="1" sz="2400">
              <a:solidFill>
                <a:schemeClr val="dk1"/>
              </a:solidFill>
              <a:latin typeface="Arial"/>
              <a:ea typeface="Arial"/>
              <a:cs typeface="Arial"/>
              <a:sym typeface="Arial"/>
            </a:endParaRPr>
          </a:p>
          <a:p>
            <a:pPr indent="0" lvl="0" marL="0" marR="0" rtl="0" algn="ctr">
              <a:spcBef>
                <a:spcPts val="0"/>
              </a:spcBef>
              <a:spcAft>
                <a:spcPts val="0"/>
              </a:spcAft>
              <a:buNone/>
            </a:pPr>
            <a:r>
              <a:t/>
            </a:r>
            <a:endParaRPr b="1" sz="2400">
              <a:solidFill>
                <a:schemeClr val="dk1"/>
              </a:solidFill>
              <a:latin typeface="Arial"/>
              <a:ea typeface="Arial"/>
              <a:cs typeface="Arial"/>
              <a:sym typeface="Arial"/>
            </a:endParaRPr>
          </a:p>
          <a:p>
            <a:pPr indent="0" lvl="0" marL="0" marR="0" rtl="0" algn="ctr">
              <a:spcBef>
                <a:spcPts val="0"/>
              </a:spcBef>
              <a:spcAft>
                <a:spcPts val="0"/>
              </a:spcAft>
              <a:buNone/>
            </a:pPr>
            <a:r>
              <a:t/>
            </a:r>
            <a:endParaRPr b="1" sz="2400">
              <a:solidFill>
                <a:schemeClr val="dk1"/>
              </a:solidFill>
              <a:latin typeface="Arial"/>
              <a:ea typeface="Arial"/>
              <a:cs typeface="Arial"/>
              <a:sym typeface="Arial"/>
            </a:endParaRPr>
          </a:p>
          <a:p>
            <a:pPr indent="0" lvl="0" marL="0" marR="0" rtl="0" algn="ctr">
              <a:spcBef>
                <a:spcPts val="0"/>
              </a:spcBef>
              <a:spcAft>
                <a:spcPts val="0"/>
              </a:spcAft>
              <a:buNone/>
            </a:pPr>
            <a:r>
              <a:t/>
            </a:r>
            <a:endParaRPr b="1" sz="2400">
              <a:solidFill>
                <a:schemeClr val="dk1"/>
              </a:solidFill>
              <a:latin typeface="Arial"/>
              <a:ea typeface="Arial"/>
              <a:cs typeface="Arial"/>
              <a:sym typeface="Arial"/>
            </a:endParaRPr>
          </a:p>
          <a:p>
            <a:pPr indent="0" lvl="0" marL="0" marR="0" rtl="0" algn="ctr">
              <a:spcBef>
                <a:spcPts val="0"/>
              </a:spcBef>
              <a:spcAft>
                <a:spcPts val="0"/>
              </a:spcAft>
              <a:buNone/>
            </a:pPr>
            <a:r>
              <a:t/>
            </a:r>
            <a:endParaRPr b="1" sz="2400">
              <a:solidFill>
                <a:schemeClr val="dk1"/>
              </a:solidFill>
              <a:latin typeface="Arial"/>
              <a:ea typeface="Arial"/>
              <a:cs typeface="Arial"/>
              <a:sym typeface="Arial"/>
            </a:endParaRPr>
          </a:p>
          <a:p>
            <a:pPr indent="0" lvl="0" marL="0" marR="0" rtl="0" algn="ctr">
              <a:spcBef>
                <a:spcPts val="0"/>
              </a:spcBef>
              <a:spcAft>
                <a:spcPts val="0"/>
              </a:spcAft>
              <a:buNone/>
            </a:pPr>
            <a:r>
              <a:rPr b="1" lang="en-GB" sz="2800">
                <a:solidFill>
                  <a:schemeClr val="dk1"/>
                </a:solidFill>
                <a:latin typeface="Arial"/>
                <a:ea typeface="Arial"/>
                <a:cs typeface="Arial"/>
                <a:sym typeface="Arial"/>
              </a:rPr>
              <a:t>St Michael’s Church</a:t>
            </a:r>
            <a:endParaRPr/>
          </a:p>
          <a:p>
            <a:pPr indent="0" lvl="0" marL="0" marR="0" rtl="0" algn="ctr">
              <a:spcBef>
                <a:spcPts val="0"/>
              </a:spcBef>
              <a:spcAft>
                <a:spcPts val="0"/>
              </a:spcAft>
              <a:buNone/>
            </a:pPr>
            <a:r>
              <a:rPr lang="en-GB" sz="2400">
                <a:solidFill>
                  <a:schemeClr val="dk1"/>
                </a:solidFill>
                <a:latin typeface="Arial"/>
                <a:ea typeface="Arial"/>
                <a:cs typeface="Arial"/>
                <a:sym typeface="Arial"/>
              </a:rPr>
              <a:t>West Derby Road, L6 5EH</a:t>
            </a:r>
            <a:endParaRPr/>
          </a:p>
          <a:p>
            <a:pPr indent="0" lvl="0" marL="0" marR="0" rtl="0" algn="ctr">
              <a:spcBef>
                <a:spcPts val="0"/>
              </a:spcBef>
              <a:spcAft>
                <a:spcPts val="0"/>
              </a:spcAft>
              <a:buNone/>
            </a:pPr>
            <a:r>
              <a:t/>
            </a:r>
            <a:endParaRPr sz="2400">
              <a:solidFill>
                <a:schemeClr val="dk1"/>
              </a:solidFill>
              <a:latin typeface="Arial"/>
              <a:ea typeface="Arial"/>
              <a:cs typeface="Arial"/>
              <a:sym typeface="Arial"/>
            </a:endParaRPr>
          </a:p>
          <a:p>
            <a:pPr indent="0" lvl="0" marL="0" marR="0" rtl="0" algn="ctr">
              <a:spcBef>
                <a:spcPts val="0"/>
              </a:spcBef>
              <a:spcAft>
                <a:spcPts val="0"/>
              </a:spcAft>
              <a:buNone/>
            </a:pPr>
            <a:r>
              <a:rPr lang="en-GB" sz="2400">
                <a:solidFill>
                  <a:schemeClr val="dk1"/>
                </a:solidFill>
                <a:latin typeface="Arial"/>
                <a:ea typeface="Arial"/>
                <a:cs typeface="Arial"/>
                <a:sym typeface="Arial"/>
              </a:rPr>
              <a:t>Sundays 10.30am</a:t>
            </a:r>
            <a:endParaRPr sz="2400">
              <a:solidFill>
                <a:schemeClr val="dk1"/>
              </a:solidFill>
              <a:latin typeface="Arial"/>
              <a:ea typeface="Arial"/>
              <a:cs typeface="Arial"/>
              <a:sym typeface="Arial"/>
            </a:endParaRPr>
          </a:p>
        </p:txBody>
      </p:sp>
      <p:pic>
        <p:nvPicPr>
          <p:cNvPr id="364" name="Google Shape;364;g3006d629389_0_807"/>
          <p:cNvPicPr preferRelativeResize="0"/>
          <p:nvPr/>
        </p:nvPicPr>
        <p:blipFill rotWithShape="1">
          <a:blip r:embed="rId5">
            <a:alphaModFix/>
          </a:blip>
          <a:srcRect b="0" l="0" r="0" t="0"/>
          <a:stretch/>
        </p:blipFill>
        <p:spPr>
          <a:xfrm>
            <a:off x="1227897" y="1769327"/>
            <a:ext cx="2982448" cy="2413359"/>
          </a:xfrm>
          <a:prstGeom prst="rect">
            <a:avLst/>
          </a:prstGeom>
          <a:noFill/>
          <a:ln cap="flat" cmpd="sng" w="12700">
            <a:solidFill>
              <a:schemeClr val="dk1"/>
            </a:solidFill>
            <a:prstDash val="solid"/>
            <a:round/>
            <a:headEnd len="sm" w="sm" type="none"/>
            <a:tailEnd len="sm" w="sm" type="none"/>
          </a:ln>
        </p:spPr>
      </p:pic>
      <p:sp>
        <p:nvSpPr>
          <p:cNvPr id="365" name="Google Shape;365;g3006d629389_0_807"/>
          <p:cNvSpPr/>
          <p:nvPr/>
        </p:nvSpPr>
        <p:spPr>
          <a:xfrm>
            <a:off x="7174851" y="1551244"/>
            <a:ext cx="4473300" cy="4774800"/>
          </a:xfrm>
          <a:prstGeom prst="roundRect">
            <a:avLst>
              <a:gd fmla="val 16667" name="adj"/>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Arial"/>
              <a:ea typeface="Arial"/>
              <a:cs typeface="Arial"/>
              <a:sym typeface="Arial"/>
            </a:endParaRPr>
          </a:p>
          <a:p>
            <a:pPr indent="0" lvl="0" marL="0" marR="0" rtl="0" algn="ctr">
              <a:spcBef>
                <a:spcPts val="0"/>
              </a:spcBef>
              <a:spcAft>
                <a:spcPts val="0"/>
              </a:spcAft>
              <a:buNone/>
            </a:pPr>
            <a:r>
              <a:t/>
            </a:r>
            <a:endParaRPr b="1" sz="2400">
              <a:solidFill>
                <a:schemeClr val="dk1"/>
              </a:solidFill>
              <a:latin typeface="Arial"/>
              <a:ea typeface="Arial"/>
              <a:cs typeface="Arial"/>
              <a:sym typeface="Arial"/>
            </a:endParaRPr>
          </a:p>
          <a:p>
            <a:pPr indent="0" lvl="0" marL="0" marR="0" rtl="0" algn="ctr">
              <a:spcBef>
                <a:spcPts val="0"/>
              </a:spcBef>
              <a:spcAft>
                <a:spcPts val="0"/>
              </a:spcAft>
              <a:buNone/>
            </a:pPr>
            <a:r>
              <a:t/>
            </a:r>
            <a:endParaRPr b="1" sz="2400">
              <a:solidFill>
                <a:schemeClr val="dk1"/>
              </a:solidFill>
              <a:latin typeface="Arial"/>
              <a:ea typeface="Arial"/>
              <a:cs typeface="Arial"/>
              <a:sym typeface="Arial"/>
            </a:endParaRPr>
          </a:p>
          <a:p>
            <a:pPr indent="0" lvl="0" marL="0" marR="0" rtl="0" algn="ctr">
              <a:spcBef>
                <a:spcPts val="0"/>
              </a:spcBef>
              <a:spcAft>
                <a:spcPts val="0"/>
              </a:spcAft>
              <a:buNone/>
            </a:pPr>
            <a:r>
              <a:t/>
            </a:r>
            <a:endParaRPr b="1" sz="2400">
              <a:solidFill>
                <a:schemeClr val="dk1"/>
              </a:solidFill>
              <a:latin typeface="Arial"/>
              <a:ea typeface="Arial"/>
              <a:cs typeface="Arial"/>
              <a:sym typeface="Arial"/>
            </a:endParaRPr>
          </a:p>
          <a:p>
            <a:pPr indent="0" lvl="0" marL="0" marR="0" rtl="0" algn="ctr">
              <a:spcBef>
                <a:spcPts val="0"/>
              </a:spcBef>
              <a:spcAft>
                <a:spcPts val="0"/>
              </a:spcAft>
              <a:buNone/>
            </a:pPr>
            <a:r>
              <a:t/>
            </a:r>
            <a:endParaRPr b="1" sz="2400">
              <a:solidFill>
                <a:schemeClr val="dk1"/>
              </a:solidFill>
              <a:latin typeface="Arial"/>
              <a:ea typeface="Arial"/>
              <a:cs typeface="Arial"/>
              <a:sym typeface="Arial"/>
            </a:endParaRPr>
          </a:p>
          <a:p>
            <a:pPr indent="0" lvl="0" marL="0" marR="0" rtl="0" algn="ctr">
              <a:spcBef>
                <a:spcPts val="0"/>
              </a:spcBef>
              <a:spcAft>
                <a:spcPts val="0"/>
              </a:spcAft>
              <a:buNone/>
            </a:pPr>
            <a:r>
              <a:t/>
            </a:r>
            <a:endParaRPr b="1" sz="2400">
              <a:solidFill>
                <a:schemeClr val="dk1"/>
              </a:solidFill>
              <a:latin typeface="Arial"/>
              <a:ea typeface="Arial"/>
              <a:cs typeface="Arial"/>
              <a:sym typeface="Arial"/>
            </a:endParaRPr>
          </a:p>
          <a:p>
            <a:pPr indent="0" lvl="0" marL="0" marR="0" rtl="0" algn="ctr">
              <a:spcBef>
                <a:spcPts val="0"/>
              </a:spcBef>
              <a:spcAft>
                <a:spcPts val="0"/>
              </a:spcAft>
              <a:buNone/>
            </a:pPr>
            <a:r>
              <a:rPr b="1" lang="en-GB" sz="2800">
                <a:solidFill>
                  <a:schemeClr val="dk1"/>
                </a:solidFill>
                <a:latin typeface="Arial"/>
                <a:ea typeface="Arial"/>
                <a:cs typeface="Arial"/>
                <a:sym typeface="Arial"/>
              </a:rPr>
              <a:t>Sacred Heart Church</a:t>
            </a:r>
            <a:endParaRPr/>
          </a:p>
          <a:p>
            <a:pPr indent="0" lvl="0" marL="0" marR="0" rtl="0" algn="ctr">
              <a:spcBef>
                <a:spcPts val="0"/>
              </a:spcBef>
              <a:spcAft>
                <a:spcPts val="0"/>
              </a:spcAft>
              <a:buNone/>
            </a:pPr>
            <a:r>
              <a:rPr lang="en-GB" sz="2400">
                <a:solidFill>
                  <a:schemeClr val="dk1"/>
                </a:solidFill>
                <a:latin typeface="Arial"/>
                <a:ea typeface="Arial"/>
                <a:cs typeface="Arial"/>
                <a:sym typeface="Arial"/>
              </a:rPr>
              <a:t>Low Hill, L7 8TN</a:t>
            </a:r>
            <a:endParaRPr/>
          </a:p>
          <a:p>
            <a:pPr indent="0" lvl="0" marL="0" marR="0" rtl="0" algn="ctr">
              <a:spcBef>
                <a:spcPts val="0"/>
              </a:spcBef>
              <a:spcAft>
                <a:spcPts val="0"/>
              </a:spcAft>
              <a:buNone/>
            </a:pPr>
            <a:r>
              <a:t/>
            </a:r>
            <a:endParaRPr sz="2400">
              <a:solidFill>
                <a:schemeClr val="dk1"/>
              </a:solidFill>
              <a:latin typeface="Arial"/>
              <a:ea typeface="Arial"/>
              <a:cs typeface="Arial"/>
              <a:sym typeface="Arial"/>
            </a:endParaRPr>
          </a:p>
          <a:p>
            <a:pPr indent="0" lvl="0" marL="0" marR="0" rtl="0" algn="ctr">
              <a:spcBef>
                <a:spcPts val="0"/>
              </a:spcBef>
              <a:spcAft>
                <a:spcPts val="0"/>
              </a:spcAft>
              <a:buNone/>
            </a:pPr>
            <a:r>
              <a:rPr lang="en-GB" sz="2400">
                <a:solidFill>
                  <a:schemeClr val="dk1"/>
                </a:solidFill>
                <a:latin typeface="Arial"/>
                <a:ea typeface="Arial"/>
                <a:cs typeface="Arial"/>
                <a:sym typeface="Arial"/>
              </a:rPr>
              <a:t>Sundays 6.30pm</a:t>
            </a:r>
            <a:endParaRPr sz="2400">
              <a:solidFill>
                <a:schemeClr val="dk1"/>
              </a:solidFill>
              <a:latin typeface="Arial"/>
              <a:ea typeface="Arial"/>
              <a:cs typeface="Arial"/>
              <a:sym typeface="Arial"/>
            </a:endParaRPr>
          </a:p>
        </p:txBody>
      </p:sp>
      <p:pic>
        <p:nvPicPr>
          <p:cNvPr id="366" name="Google Shape;366;g3006d629389_0_807"/>
          <p:cNvPicPr preferRelativeResize="0"/>
          <p:nvPr/>
        </p:nvPicPr>
        <p:blipFill rotWithShape="1">
          <a:blip r:embed="rId6">
            <a:alphaModFix/>
          </a:blip>
          <a:srcRect b="0" l="0" r="0" t="0"/>
          <a:stretch/>
        </p:blipFill>
        <p:spPr>
          <a:xfrm>
            <a:off x="8071371" y="1954555"/>
            <a:ext cx="2680348" cy="2042901"/>
          </a:xfrm>
          <a:prstGeom prst="rect">
            <a:avLst/>
          </a:prstGeom>
          <a:noFill/>
          <a:ln cap="flat" cmpd="sng" w="12700">
            <a:solidFill>
              <a:schemeClr val="dk1"/>
            </a:solidFill>
            <a:prstDash val="solid"/>
            <a:round/>
            <a:headEnd len="sm" w="sm" type="none"/>
            <a:tailEnd len="sm" w="sm" type="none"/>
          </a:ln>
        </p:spPr>
      </p:pic>
      <p:pic>
        <p:nvPicPr>
          <p:cNvPr id="367" name="Google Shape;367;g3006d629389_0_807"/>
          <p:cNvPicPr preferRelativeResize="0"/>
          <p:nvPr/>
        </p:nvPicPr>
        <p:blipFill rotWithShape="1">
          <a:blip r:embed="rId7">
            <a:alphaModFix/>
          </a:blip>
          <a:srcRect b="0" l="19538" r="19538" t="0"/>
          <a:stretch/>
        </p:blipFill>
        <p:spPr>
          <a:xfrm>
            <a:off x="5214588" y="3292625"/>
            <a:ext cx="1688383" cy="2403376"/>
          </a:xfrm>
          <a:prstGeom prst="rect">
            <a:avLst/>
          </a:prstGeom>
          <a:noFill/>
          <a:ln>
            <a:noFill/>
          </a:ln>
        </p:spPr>
      </p:pic>
      <p:sp>
        <p:nvSpPr>
          <p:cNvPr id="368" name="Google Shape;368;g3006d629389_0_807"/>
          <p:cNvSpPr/>
          <p:nvPr/>
        </p:nvSpPr>
        <p:spPr>
          <a:xfrm>
            <a:off x="3822084" y="1405597"/>
            <a:ext cx="4473300" cy="31914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3200">
                <a:solidFill>
                  <a:schemeClr val="dk1"/>
                </a:solidFill>
                <a:latin typeface="Arial"/>
                <a:ea typeface="Arial"/>
                <a:cs typeface="Arial"/>
                <a:sym typeface="Arial"/>
              </a:rPr>
              <a:t>Father Fitz</a:t>
            </a:r>
            <a:endParaRPr sz="3200">
              <a:solidFill>
                <a:schemeClr val="dk1"/>
              </a:solidFill>
              <a:latin typeface="Arial"/>
              <a:ea typeface="Arial"/>
              <a:cs typeface="Arial"/>
              <a:sym typeface="Arial"/>
            </a:endParaRPr>
          </a:p>
        </p:txBody>
      </p:sp>
      <p:pic>
        <p:nvPicPr>
          <p:cNvPr id="369" name="Google Shape;369;g3006d629389_0_807"/>
          <p:cNvPicPr preferRelativeResize="0"/>
          <p:nvPr/>
        </p:nvPicPr>
        <p:blipFill rotWithShape="1">
          <a:blip r:embed="rId8">
            <a:alphaModFix/>
          </a:blip>
          <a:srcRect b="0" l="0" r="0" t="0"/>
          <a:stretch/>
        </p:blipFill>
        <p:spPr>
          <a:xfrm>
            <a:off x="257525" y="162881"/>
            <a:ext cx="1357293" cy="124624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g37c68515dec_0_257"/>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t/>
            </a:r>
            <a:endParaRPr/>
          </a:p>
        </p:txBody>
      </p:sp>
      <p:sp>
        <p:nvSpPr>
          <p:cNvPr id="375" name="Google Shape;375;g37c68515dec_0_257"/>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t/>
            </a:r>
            <a:endParaRPr/>
          </a:p>
        </p:txBody>
      </p:sp>
      <p:pic>
        <p:nvPicPr>
          <p:cNvPr descr="http://i4tiran.com/e/2019/07/unique-image-of-professional-powerpoint-templates-blue-yellow-design-background-wallpaper-for-presentations-free-ppt-backgrounds-your.jpg" id="376" name="Google Shape;376;g37c68515dec_0_257"/>
          <p:cNvPicPr preferRelativeResize="0"/>
          <p:nvPr/>
        </p:nvPicPr>
        <p:blipFill rotWithShape="1">
          <a:blip r:embed="rId3">
            <a:alphaModFix/>
          </a:blip>
          <a:srcRect b="0" l="0" r="0" t="0"/>
          <a:stretch/>
        </p:blipFill>
        <p:spPr>
          <a:xfrm>
            <a:off x="0" y="1"/>
            <a:ext cx="12191999" cy="6897689"/>
          </a:xfrm>
          <a:prstGeom prst="rect">
            <a:avLst/>
          </a:prstGeom>
          <a:noFill/>
          <a:ln>
            <a:noFill/>
          </a:ln>
        </p:spPr>
      </p:pic>
      <p:pic>
        <p:nvPicPr>
          <p:cNvPr descr="I:\Pictures\SchLogo.png" id="377" name="Google Shape;377;g37c68515dec_0_257"/>
          <p:cNvPicPr preferRelativeResize="0"/>
          <p:nvPr/>
        </p:nvPicPr>
        <p:blipFill rotWithShape="1">
          <a:blip r:embed="rId4">
            <a:alphaModFix/>
          </a:blip>
          <a:srcRect b="0" l="0" r="0" t="0"/>
          <a:stretch/>
        </p:blipFill>
        <p:spPr>
          <a:xfrm>
            <a:off x="0" y="6387737"/>
            <a:ext cx="470263" cy="470263"/>
          </a:xfrm>
          <a:prstGeom prst="rect">
            <a:avLst/>
          </a:prstGeom>
          <a:noFill/>
          <a:ln>
            <a:noFill/>
          </a:ln>
        </p:spPr>
      </p:pic>
      <p:sp>
        <p:nvSpPr>
          <p:cNvPr id="378" name="Google Shape;378;g37c68515dec_0_257"/>
          <p:cNvSpPr txBox="1"/>
          <p:nvPr/>
        </p:nvSpPr>
        <p:spPr>
          <a:xfrm>
            <a:off x="-1175657" y="5754689"/>
            <a:ext cx="7806600" cy="1143000"/>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rgbClr val="000099"/>
              </a:buClr>
              <a:buSzPts val="2400"/>
              <a:buFont typeface="Calibri"/>
              <a:buNone/>
            </a:pPr>
            <a:r>
              <a:rPr b="1" lang="en-GB" sz="2400">
                <a:solidFill>
                  <a:srgbClr val="000099"/>
                </a:solidFill>
                <a:latin typeface="Calibri"/>
                <a:ea typeface="Calibri"/>
                <a:cs typeface="Calibri"/>
                <a:sym typeface="Calibri"/>
              </a:rPr>
              <a:t>St Michael’s Catholic Primary School</a:t>
            </a:r>
            <a:endParaRPr b="1" sz="2400">
              <a:solidFill>
                <a:srgbClr val="000099"/>
              </a:solidFill>
              <a:latin typeface="Calibri"/>
              <a:ea typeface="Calibri"/>
              <a:cs typeface="Calibri"/>
              <a:sym typeface="Calibri"/>
            </a:endParaRPr>
          </a:p>
        </p:txBody>
      </p:sp>
      <p:sp>
        <p:nvSpPr>
          <p:cNvPr id="379" name="Google Shape;379;g37c68515dec_0_257"/>
          <p:cNvSpPr txBox="1"/>
          <p:nvPr/>
        </p:nvSpPr>
        <p:spPr>
          <a:xfrm>
            <a:off x="1524000" y="49530"/>
            <a:ext cx="9144000" cy="400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2000">
                <a:solidFill>
                  <a:srgbClr val="FEE232"/>
                </a:solidFill>
                <a:latin typeface="Dancing Script"/>
                <a:ea typeface="Dancing Script"/>
                <a:cs typeface="Dancing Script"/>
                <a:sym typeface="Dancing Script"/>
              </a:rPr>
              <a:t>With Jesus we can achieve what we dream and believe</a:t>
            </a:r>
            <a:endParaRPr/>
          </a:p>
        </p:txBody>
      </p:sp>
      <p:sp>
        <p:nvSpPr>
          <p:cNvPr id="380" name="Google Shape;380;g37c68515dec_0_257"/>
          <p:cNvSpPr txBox="1"/>
          <p:nvPr/>
        </p:nvSpPr>
        <p:spPr>
          <a:xfrm>
            <a:off x="252549" y="357187"/>
            <a:ext cx="11556300" cy="1200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7200">
                <a:solidFill>
                  <a:srgbClr val="FF0000"/>
                </a:solidFill>
                <a:latin typeface="Arial"/>
                <a:ea typeface="Arial"/>
                <a:cs typeface="Arial"/>
                <a:sym typeface="Arial"/>
              </a:rPr>
              <a:t>Baptism</a:t>
            </a:r>
            <a:endParaRPr b="1" sz="7200">
              <a:solidFill>
                <a:srgbClr val="FF0000"/>
              </a:solidFill>
              <a:latin typeface="Arial"/>
              <a:ea typeface="Arial"/>
              <a:cs typeface="Arial"/>
              <a:sym typeface="Arial"/>
            </a:endParaRPr>
          </a:p>
        </p:txBody>
      </p:sp>
      <p:pic>
        <p:nvPicPr>
          <p:cNvPr id="381" name="Google Shape;381;g37c68515dec_0_257"/>
          <p:cNvPicPr preferRelativeResize="0"/>
          <p:nvPr/>
        </p:nvPicPr>
        <p:blipFill rotWithShape="1">
          <a:blip r:embed="rId5">
            <a:alphaModFix/>
          </a:blip>
          <a:srcRect b="0" l="0" r="0" t="0"/>
          <a:stretch/>
        </p:blipFill>
        <p:spPr>
          <a:xfrm>
            <a:off x="9039564" y="499169"/>
            <a:ext cx="2425202" cy="2226777"/>
          </a:xfrm>
          <a:prstGeom prst="rect">
            <a:avLst/>
          </a:prstGeom>
          <a:noFill/>
          <a:ln>
            <a:noFill/>
          </a:ln>
        </p:spPr>
      </p:pic>
      <p:sp>
        <p:nvSpPr>
          <p:cNvPr id="382" name="Google Shape;382;g37c68515dec_0_257"/>
          <p:cNvSpPr txBox="1"/>
          <p:nvPr/>
        </p:nvSpPr>
        <p:spPr>
          <a:xfrm>
            <a:off x="702387" y="1914702"/>
            <a:ext cx="7634700" cy="4771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600">
                <a:solidFill>
                  <a:schemeClr val="dk1"/>
                </a:solidFill>
                <a:latin typeface="Arial"/>
                <a:ea typeface="Arial"/>
                <a:cs typeface="Arial"/>
                <a:sym typeface="Arial"/>
              </a:rPr>
              <a:t>Before preparing for First Holy Communion in Year 4, Catholic children must be Baptised (Christened).</a:t>
            </a:r>
            <a:endParaRPr/>
          </a:p>
          <a:p>
            <a:pPr indent="0" lvl="0" marL="0" marR="0" rtl="0" algn="l">
              <a:spcBef>
                <a:spcPts val="0"/>
              </a:spcBef>
              <a:spcAft>
                <a:spcPts val="0"/>
              </a:spcAft>
              <a:buNone/>
            </a:pPr>
            <a:r>
              <a:t/>
            </a:r>
            <a:endParaRPr sz="3200">
              <a:solidFill>
                <a:schemeClr val="dk1"/>
              </a:solidFill>
              <a:latin typeface="Arial"/>
              <a:ea typeface="Arial"/>
              <a:cs typeface="Arial"/>
              <a:sym typeface="Arial"/>
            </a:endParaRPr>
          </a:p>
          <a:p>
            <a:pPr indent="0" lvl="0" marL="0" marR="0" rtl="0" algn="l">
              <a:spcBef>
                <a:spcPts val="0"/>
              </a:spcBef>
              <a:spcAft>
                <a:spcPts val="0"/>
              </a:spcAft>
              <a:buNone/>
            </a:pPr>
            <a:r>
              <a:rPr lang="en-GB" sz="3200">
                <a:solidFill>
                  <a:schemeClr val="dk1"/>
                </a:solidFill>
                <a:latin typeface="Arial"/>
                <a:ea typeface="Arial"/>
                <a:cs typeface="Arial"/>
                <a:sym typeface="Arial"/>
              </a:rPr>
              <a:t>If you would like your child to be Baptised, just speak to Fr Fitz after any Mass at St Michael’s Church or Sacred Heart Church.</a:t>
            </a:r>
            <a:endParaRPr sz="3200">
              <a:solidFill>
                <a:schemeClr val="dk1"/>
              </a:solidFill>
              <a:latin typeface="Arial"/>
              <a:ea typeface="Arial"/>
              <a:cs typeface="Arial"/>
              <a:sym typeface="Arial"/>
            </a:endParaRPr>
          </a:p>
        </p:txBody>
      </p:sp>
      <p:pic>
        <p:nvPicPr>
          <p:cNvPr id="383" name="Google Shape;383;g37c68515dec_0_257"/>
          <p:cNvPicPr preferRelativeResize="0"/>
          <p:nvPr/>
        </p:nvPicPr>
        <p:blipFill rotWithShape="1">
          <a:blip r:embed="rId6">
            <a:alphaModFix/>
          </a:blip>
          <a:srcRect b="0" l="0" r="0" t="0"/>
          <a:stretch/>
        </p:blipFill>
        <p:spPr>
          <a:xfrm>
            <a:off x="8421048" y="2961104"/>
            <a:ext cx="3422609" cy="3691982"/>
          </a:xfrm>
          <a:prstGeom prst="rect">
            <a:avLst/>
          </a:prstGeom>
          <a:noFill/>
          <a:ln cap="flat" cmpd="sng" w="19050">
            <a:solidFill>
              <a:schemeClr val="dk1"/>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2">
                                            <p:txEl>
                                              <p:pRg end="0" st="0"/>
                                            </p:txEl>
                                          </p:spTgt>
                                        </p:tgtEl>
                                        <p:attrNameLst>
                                          <p:attrName>style.visibility</p:attrName>
                                        </p:attrNameLst>
                                      </p:cBhvr>
                                      <p:to>
                                        <p:strVal val="visible"/>
                                      </p:to>
                                    </p:set>
                                    <p:animEffect filter="fade" transition="in">
                                      <p:cBhvr>
                                        <p:cTn dur="1000"/>
                                        <p:tgtEl>
                                          <p:spTgt spid="38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2">
                                            <p:txEl>
                                              <p:pRg end="1" st="1"/>
                                            </p:txEl>
                                          </p:spTgt>
                                        </p:tgtEl>
                                        <p:attrNameLst>
                                          <p:attrName>style.visibility</p:attrName>
                                        </p:attrNameLst>
                                      </p:cBhvr>
                                      <p:to>
                                        <p:strVal val="visible"/>
                                      </p:to>
                                    </p:set>
                                    <p:animEffect filter="fade" transition="in">
                                      <p:cBhvr>
                                        <p:cTn dur="1000"/>
                                        <p:tgtEl>
                                          <p:spTgt spid="38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2">
                                            <p:txEl>
                                              <p:pRg end="2" st="2"/>
                                            </p:txEl>
                                          </p:spTgt>
                                        </p:tgtEl>
                                        <p:attrNameLst>
                                          <p:attrName>style.visibility</p:attrName>
                                        </p:attrNameLst>
                                      </p:cBhvr>
                                      <p:to>
                                        <p:strVal val="visible"/>
                                      </p:to>
                                    </p:set>
                                    <p:animEffect filter="fade" transition="in">
                                      <p:cBhvr>
                                        <p:cTn dur="1000"/>
                                        <p:tgtEl>
                                          <p:spTgt spid="382">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t/>
            </a:r>
            <a:endParaRPr/>
          </a:p>
        </p:txBody>
      </p:sp>
      <p:sp>
        <p:nvSpPr>
          <p:cNvPr id="389" name="Google Shape;389;p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t/>
            </a:r>
            <a:endParaRPr/>
          </a:p>
        </p:txBody>
      </p:sp>
      <p:pic>
        <p:nvPicPr>
          <p:cNvPr descr="http://i4tiran.com/e/2019/07/unique-image-of-professional-powerpoint-templates-blue-yellow-design-background-wallpaper-for-presentations-free-ppt-backgrounds-your.jpg" id="390" name="Google Shape;390;p9"/>
          <p:cNvPicPr preferRelativeResize="0"/>
          <p:nvPr/>
        </p:nvPicPr>
        <p:blipFill rotWithShape="1">
          <a:blip r:embed="rId3">
            <a:alphaModFix/>
          </a:blip>
          <a:srcRect b="0" l="0" r="0" t="0"/>
          <a:stretch/>
        </p:blipFill>
        <p:spPr>
          <a:xfrm>
            <a:off x="0" y="1"/>
            <a:ext cx="12192000" cy="6897688"/>
          </a:xfrm>
          <a:prstGeom prst="rect">
            <a:avLst/>
          </a:prstGeom>
          <a:noFill/>
          <a:ln>
            <a:noFill/>
          </a:ln>
        </p:spPr>
      </p:pic>
      <p:pic>
        <p:nvPicPr>
          <p:cNvPr descr="I:\Pictures\SchLogo.png" id="391" name="Google Shape;391;p9"/>
          <p:cNvPicPr preferRelativeResize="0"/>
          <p:nvPr/>
        </p:nvPicPr>
        <p:blipFill rotWithShape="1">
          <a:blip r:embed="rId4">
            <a:alphaModFix/>
          </a:blip>
          <a:srcRect b="0" l="0" r="0" t="0"/>
          <a:stretch/>
        </p:blipFill>
        <p:spPr>
          <a:xfrm>
            <a:off x="0" y="6387737"/>
            <a:ext cx="470263" cy="470263"/>
          </a:xfrm>
          <a:prstGeom prst="rect">
            <a:avLst/>
          </a:prstGeom>
          <a:noFill/>
          <a:ln>
            <a:noFill/>
          </a:ln>
        </p:spPr>
      </p:pic>
      <p:sp>
        <p:nvSpPr>
          <p:cNvPr id="392" name="Google Shape;392;p9"/>
          <p:cNvSpPr txBox="1"/>
          <p:nvPr/>
        </p:nvSpPr>
        <p:spPr>
          <a:xfrm>
            <a:off x="-1175657" y="5754689"/>
            <a:ext cx="7806748" cy="1143000"/>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rgbClr val="000099"/>
              </a:buClr>
              <a:buSzPts val="2400"/>
              <a:buFont typeface="Calibri"/>
              <a:buNone/>
            </a:pPr>
            <a:r>
              <a:rPr b="1" lang="en-GB" sz="2400">
                <a:solidFill>
                  <a:srgbClr val="000099"/>
                </a:solidFill>
                <a:latin typeface="Calibri"/>
                <a:ea typeface="Calibri"/>
                <a:cs typeface="Calibri"/>
                <a:sym typeface="Calibri"/>
              </a:rPr>
              <a:t>St Michael’s Catholic Primary School</a:t>
            </a:r>
            <a:endParaRPr b="1" sz="2400">
              <a:solidFill>
                <a:srgbClr val="000099"/>
              </a:solidFill>
              <a:latin typeface="Calibri"/>
              <a:ea typeface="Calibri"/>
              <a:cs typeface="Calibri"/>
              <a:sym typeface="Calibri"/>
            </a:endParaRPr>
          </a:p>
        </p:txBody>
      </p:sp>
      <p:sp>
        <p:nvSpPr>
          <p:cNvPr id="393" name="Google Shape;393;p9"/>
          <p:cNvSpPr txBox="1"/>
          <p:nvPr/>
        </p:nvSpPr>
        <p:spPr>
          <a:xfrm>
            <a:off x="1524000" y="49530"/>
            <a:ext cx="9144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2000">
                <a:solidFill>
                  <a:srgbClr val="FEE232"/>
                </a:solidFill>
                <a:latin typeface="Dancing Script"/>
                <a:ea typeface="Dancing Script"/>
                <a:cs typeface="Dancing Script"/>
                <a:sym typeface="Dancing Script"/>
              </a:rPr>
              <a:t>With Jesus we can achieve what we dream and believe</a:t>
            </a:r>
            <a:endParaRPr/>
          </a:p>
        </p:txBody>
      </p:sp>
      <p:sp>
        <p:nvSpPr>
          <p:cNvPr id="394" name="Google Shape;394;p9"/>
          <p:cNvSpPr txBox="1"/>
          <p:nvPr/>
        </p:nvSpPr>
        <p:spPr>
          <a:xfrm>
            <a:off x="-381663" y="2296549"/>
            <a:ext cx="12652235" cy="35394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12000">
                <a:solidFill>
                  <a:srgbClr val="FF0000"/>
                </a:solidFill>
                <a:latin typeface="Arial"/>
                <a:ea typeface="Arial"/>
                <a:cs typeface="Arial"/>
                <a:sym typeface="Arial"/>
              </a:rPr>
              <a:t>Thank you!</a:t>
            </a:r>
            <a:endParaRPr/>
          </a:p>
          <a:p>
            <a:pPr indent="0" lvl="0" marL="0" marR="0" rtl="0" algn="l">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7200">
              <a:solidFill>
                <a:srgbClr val="FF0000"/>
              </a:solidFill>
              <a:latin typeface="Calibri"/>
              <a:ea typeface="Calibri"/>
              <a:cs typeface="Calibri"/>
              <a:sym typeface="Calibri"/>
            </a:endParaRPr>
          </a:p>
        </p:txBody>
      </p:sp>
      <p:pic>
        <p:nvPicPr>
          <p:cNvPr id="395" name="Google Shape;395;p9"/>
          <p:cNvPicPr preferRelativeResize="0"/>
          <p:nvPr/>
        </p:nvPicPr>
        <p:blipFill rotWithShape="1">
          <a:blip r:embed="rId5">
            <a:alphaModFix/>
          </a:blip>
          <a:srcRect b="5605" l="3503" r="13512" t="20110"/>
          <a:stretch/>
        </p:blipFill>
        <p:spPr>
          <a:xfrm rot="-265058">
            <a:off x="140074" y="175408"/>
            <a:ext cx="1842657" cy="1232652"/>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396" name="Google Shape;396;p9"/>
          <p:cNvPicPr preferRelativeResize="0"/>
          <p:nvPr/>
        </p:nvPicPr>
        <p:blipFill rotWithShape="1">
          <a:blip r:embed="rId6">
            <a:alphaModFix/>
          </a:blip>
          <a:srcRect b="0" l="0" r="0" t="0"/>
          <a:stretch/>
        </p:blipFill>
        <p:spPr>
          <a:xfrm rot="253580">
            <a:off x="9390660" y="4920742"/>
            <a:ext cx="2674152" cy="1804056"/>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397" name="Google Shape;397;p9"/>
          <p:cNvPicPr preferRelativeResize="0"/>
          <p:nvPr/>
        </p:nvPicPr>
        <p:blipFill rotWithShape="1">
          <a:blip r:embed="rId7">
            <a:alphaModFix/>
          </a:blip>
          <a:srcRect b="0" l="0" r="0" t="0"/>
          <a:stretch/>
        </p:blipFill>
        <p:spPr>
          <a:xfrm>
            <a:off x="10615685" y="128487"/>
            <a:ext cx="1480975" cy="1974633"/>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398" name="Google Shape;398;p9"/>
          <p:cNvPicPr preferRelativeResize="0"/>
          <p:nvPr/>
        </p:nvPicPr>
        <p:blipFill rotWithShape="1">
          <a:blip r:embed="rId8">
            <a:alphaModFix/>
          </a:blip>
          <a:srcRect b="0" l="0" r="0" t="0"/>
          <a:stretch/>
        </p:blipFill>
        <p:spPr>
          <a:xfrm rot="5115661">
            <a:off x="411370" y="4516070"/>
            <a:ext cx="2049574" cy="1537181"/>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399" name="Google Shape;399;p9"/>
          <p:cNvPicPr preferRelativeResize="0"/>
          <p:nvPr/>
        </p:nvPicPr>
        <p:blipFill rotWithShape="1">
          <a:blip r:embed="rId9">
            <a:alphaModFix/>
          </a:blip>
          <a:srcRect b="0" l="0" r="0" t="0"/>
          <a:stretch/>
        </p:blipFill>
        <p:spPr>
          <a:xfrm rot="-237318">
            <a:off x="6141069" y="4831853"/>
            <a:ext cx="2505616" cy="1872421"/>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400" name="Google Shape;400;p9"/>
          <p:cNvPicPr preferRelativeResize="0"/>
          <p:nvPr/>
        </p:nvPicPr>
        <p:blipFill rotWithShape="1">
          <a:blip r:embed="rId10">
            <a:alphaModFix/>
          </a:blip>
          <a:srcRect b="0" l="0" r="0" t="0"/>
          <a:stretch/>
        </p:blipFill>
        <p:spPr>
          <a:xfrm rot="220886">
            <a:off x="158201" y="1717178"/>
            <a:ext cx="2250551" cy="2279184"/>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401" name="Google Shape;401;p9"/>
          <p:cNvPicPr preferRelativeResize="0"/>
          <p:nvPr/>
        </p:nvPicPr>
        <p:blipFill rotWithShape="1">
          <a:blip r:embed="rId11">
            <a:alphaModFix/>
          </a:blip>
          <a:srcRect b="0" l="0" r="0" t="0"/>
          <a:stretch/>
        </p:blipFill>
        <p:spPr>
          <a:xfrm rot="-203516">
            <a:off x="9408045" y="2539812"/>
            <a:ext cx="2679997" cy="2002733"/>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402" name="Google Shape;402;p9"/>
          <p:cNvPicPr preferRelativeResize="0"/>
          <p:nvPr/>
        </p:nvPicPr>
        <p:blipFill rotWithShape="1">
          <a:blip r:embed="rId12">
            <a:alphaModFix/>
          </a:blip>
          <a:srcRect b="0" l="17854" r="17478" t="0"/>
          <a:stretch/>
        </p:blipFill>
        <p:spPr>
          <a:xfrm rot="209358">
            <a:off x="8801428" y="584885"/>
            <a:ext cx="1500791" cy="1734296"/>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403" name="Google Shape;403;p9"/>
          <p:cNvPicPr preferRelativeResize="0"/>
          <p:nvPr/>
        </p:nvPicPr>
        <p:blipFill rotWithShape="1">
          <a:blip r:embed="rId13">
            <a:alphaModFix/>
          </a:blip>
          <a:srcRect b="0" l="0" r="0" t="0"/>
          <a:stretch/>
        </p:blipFill>
        <p:spPr>
          <a:xfrm>
            <a:off x="6079474" y="543529"/>
            <a:ext cx="2267725" cy="1700794"/>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404" name="Google Shape;404;p9"/>
          <p:cNvPicPr preferRelativeResize="0"/>
          <p:nvPr/>
        </p:nvPicPr>
        <p:blipFill rotWithShape="1">
          <a:blip r:embed="rId14">
            <a:alphaModFix/>
          </a:blip>
          <a:srcRect b="0" l="14123" r="5745" t="3148"/>
          <a:stretch/>
        </p:blipFill>
        <p:spPr>
          <a:xfrm>
            <a:off x="3226289" y="574535"/>
            <a:ext cx="1627096" cy="1474962"/>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405" name="Google Shape;405;p9"/>
          <p:cNvPicPr preferRelativeResize="0"/>
          <p:nvPr/>
        </p:nvPicPr>
        <p:blipFill rotWithShape="1">
          <a:blip r:embed="rId15">
            <a:alphaModFix/>
          </a:blip>
          <a:srcRect b="34639" l="9245" r="0" t="12363"/>
          <a:stretch/>
        </p:blipFill>
        <p:spPr>
          <a:xfrm>
            <a:off x="3049571" y="4824656"/>
            <a:ext cx="2024264" cy="1576144"/>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2019-08-31T06:38:12Z</dcterms:created>
  <dc:creator>teacher</dc:creator>
</cp:coreProperties>
</file>