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77"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
      <p:font typeface="Dancing Script"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YFaCzLdRnzqrgk8iNmVoD+go3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79" d="100"/>
          <a:sy n="79" d="100"/>
        </p:scale>
        <p:origin x="15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image" Target="../media/image1.jpg"/><Relationship Id="rId7" Type="http://schemas.openxmlformats.org/officeDocument/2006/relationships/image" Target="../media/image56.jpg"/><Relationship Id="rId12"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jpg"/><Relationship Id="rId5" Type="http://schemas.openxmlformats.org/officeDocument/2006/relationships/image" Target="../media/image54.jpg"/><Relationship Id="rId15" Type="http://schemas.openxmlformats.org/officeDocument/2006/relationships/image" Target="../media/image64.jp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58.jpg"/><Relationship Id="rId14" Type="http://schemas.openxmlformats.org/officeDocument/2006/relationships/image" Target="../media/image63.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5" name="Google Shape;8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6" name="Google Shape;86;p1"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sp>
        <p:nvSpPr>
          <p:cNvPr id="87" name="Google Shape;87;p1"/>
          <p:cNvSpPr txBox="1"/>
          <p:nvPr/>
        </p:nvSpPr>
        <p:spPr>
          <a:xfrm>
            <a:off x="348343" y="5814992"/>
            <a:ext cx="11495314"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5500"/>
              <a:buFont typeface="Calibri"/>
              <a:buNone/>
            </a:pPr>
            <a:r>
              <a:rPr lang="en-GB" sz="5500" b="1" i="0" u="none" strike="noStrike" cap="none">
                <a:solidFill>
                  <a:srgbClr val="000099"/>
                </a:solidFill>
                <a:latin typeface="Calibri"/>
                <a:ea typeface="Calibri"/>
                <a:cs typeface="Calibri"/>
                <a:sym typeface="Calibri"/>
              </a:rPr>
              <a:t>St Michael’s Catholic Primary School</a:t>
            </a:r>
            <a:endParaRPr sz="5500" b="1" i="0" u="none" strike="noStrike" cap="none">
              <a:solidFill>
                <a:srgbClr val="000099"/>
              </a:solidFill>
              <a:latin typeface="Calibri"/>
              <a:ea typeface="Calibri"/>
              <a:cs typeface="Calibri"/>
              <a:sym typeface="Calibri"/>
            </a:endParaRPr>
          </a:p>
        </p:txBody>
      </p:sp>
      <p:sp>
        <p:nvSpPr>
          <p:cNvPr id="88" name="Google Shape;88;p1"/>
          <p:cNvSpPr txBox="1"/>
          <p:nvPr/>
        </p:nvSpPr>
        <p:spPr>
          <a:xfrm>
            <a:off x="1524000" y="-4792"/>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pic>
        <p:nvPicPr>
          <p:cNvPr id="89" name="Google Shape;89;p1"/>
          <p:cNvPicPr preferRelativeResize="0"/>
          <p:nvPr/>
        </p:nvPicPr>
        <p:blipFill rotWithShape="1">
          <a:blip r:embed="rId4">
            <a:alphaModFix/>
          </a:blip>
          <a:srcRect/>
          <a:stretch/>
        </p:blipFill>
        <p:spPr>
          <a:xfrm rot="-795832">
            <a:off x="1634653" y="707409"/>
            <a:ext cx="2907264" cy="21714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0" name="Google Shape;90;p1"/>
          <p:cNvPicPr preferRelativeResize="0"/>
          <p:nvPr/>
        </p:nvPicPr>
        <p:blipFill rotWithShape="1">
          <a:blip r:embed="rId5">
            <a:alphaModFix/>
          </a:blip>
          <a:srcRect l="5899" t="21092" r="7580"/>
          <a:stretch/>
        </p:blipFill>
        <p:spPr>
          <a:xfrm rot="294777">
            <a:off x="1894091" y="2420571"/>
            <a:ext cx="2967170" cy="202955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1" name="Google Shape;91;p1"/>
          <p:cNvPicPr preferRelativeResize="0"/>
          <p:nvPr/>
        </p:nvPicPr>
        <p:blipFill rotWithShape="1">
          <a:blip r:embed="rId6">
            <a:alphaModFix/>
          </a:blip>
          <a:srcRect/>
          <a:stretch/>
        </p:blipFill>
        <p:spPr>
          <a:xfrm rot="-181878">
            <a:off x="7212401" y="716632"/>
            <a:ext cx="2813588" cy="21101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2" name="Google Shape;92;p1"/>
          <p:cNvPicPr preferRelativeResize="0"/>
          <p:nvPr/>
        </p:nvPicPr>
        <p:blipFill rotWithShape="1">
          <a:blip r:embed="rId7">
            <a:alphaModFix/>
          </a:blip>
          <a:srcRect t="15158" r="7841" b="15318"/>
          <a:stretch/>
        </p:blipFill>
        <p:spPr>
          <a:xfrm rot="259587">
            <a:off x="4395021" y="449640"/>
            <a:ext cx="2888016" cy="21786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3" name="Google Shape;93;p1"/>
          <p:cNvPicPr preferRelativeResize="0"/>
          <p:nvPr/>
        </p:nvPicPr>
        <p:blipFill rotWithShape="1">
          <a:blip r:embed="rId8">
            <a:alphaModFix/>
          </a:blip>
          <a:srcRect/>
          <a:stretch/>
        </p:blipFill>
        <p:spPr>
          <a:xfrm rot="261218">
            <a:off x="6897818" y="2373086"/>
            <a:ext cx="3135565" cy="20825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4" name="Google Shape;94;p1"/>
          <p:cNvPicPr preferRelativeResize="0"/>
          <p:nvPr/>
        </p:nvPicPr>
        <p:blipFill rotWithShape="1">
          <a:blip r:embed="rId9">
            <a:alphaModFix/>
          </a:blip>
          <a:srcRect/>
          <a:stretch/>
        </p:blipFill>
        <p:spPr>
          <a:xfrm rot="-187214">
            <a:off x="7296979" y="4137204"/>
            <a:ext cx="2644430" cy="198332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5" name="Google Shape;95;p1"/>
          <p:cNvPicPr preferRelativeResize="0"/>
          <p:nvPr/>
        </p:nvPicPr>
        <p:blipFill rotWithShape="1">
          <a:blip r:embed="rId10">
            <a:alphaModFix/>
          </a:blip>
          <a:srcRect/>
          <a:stretch/>
        </p:blipFill>
        <p:spPr>
          <a:xfrm rot="459094">
            <a:off x="4526176" y="4055256"/>
            <a:ext cx="2625707" cy="19621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6" name="Google Shape;96;p1" descr="I:\Pictures\SchLogo.png"/>
          <p:cNvPicPr preferRelativeResize="0"/>
          <p:nvPr/>
        </p:nvPicPr>
        <p:blipFill rotWithShape="1">
          <a:blip r:embed="rId11">
            <a:alphaModFix/>
          </a:blip>
          <a:srcRect/>
          <a:stretch/>
        </p:blipFill>
        <p:spPr>
          <a:xfrm>
            <a:off x="4955669" y="2408367"/>
            <a:ext cx="1866523" cy="1866523"/>
          </a:xfrm>
          <a:prstGeom prst="rect">
            <a:avLst/>
          </a:prstGeom>
          <a:noFill/>
          <a:ln>
            <a:noFill/>
          </a:ln>
        </p:spPr>
      </p:pic>
      <p:pic>
        <p:nvPicPr>
          <p:cNvPr id="97" name="Google Shape;97;p1"/>
          <p:cNvPicPr preferRelativeResize="0"/>
          <p:nvPr/>
        </p:nvPicPr>
        <p:blipFill rotWithShape="1">
          <a:blip r:embed="rId12">
            <a:alphaModFix/>
          </a:blip>
          <a:srcRect/>
          <a:stretch/>
        </p:blipFill>
        <p:spPr>
          <a:xfrm rot="-378056">
            <a:off x="1848549" y="4063126"/>
            <a:ext cx="2565907" cy="19144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11" name="Google Shape;211;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12" name="Google Shape;212;p10"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213" name="Google Shape;213;p10"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214" name="Google Shape;214;p10"/>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a:solidFill>
                  <a:srgbClr val="000099"/>
                </a:solidFill>
                <a:latin typeface="Calibri"/>
                <a:ea typeface="Calibri"/>
                <a:cs typeface="Calibri"/>
                <a:sym typeface="Calibri"/>
              </a:rPr>
              <a:t>St Michael’s Catholic Primary School</a:t>
            </a:r>
            <a:endParaRPr sz="2400" b="1">
              <a:solidFill>
                <a:srgbClr val="000099"/>
              </a:solidFill>
              <a:latin typeface="Calibri"/>
              <a:ea typeface="Calibri"/>
              <a:cs typeface="Calibri"/>
              <a:sym typeface="Calibri"/>
            </a:endParaRPr>
          </a:p>
        </p:txBody>
      </p:sp>
      <p:sp>
        <p:nvSpPr>
          <p:cNvPr id="215" name="Google Shape;215;p10"/>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FEE232"/>
                </a:solidFill>
                <a:latin typeface="Dancing Script"/>
                <a:ea typeface="Dancing Script"/>
                <a:cs typeface="Dancing Script"/>
                <a:sym typeface="Dancing Script"/>
              </a:rPr>
              <a:t>With Jesus we can achieve what we dream and believe</a:t>
            </a:r>
            <a:endParaRPr/>
          </a:p>
        </p:txBody>
      </p:sp>
      <p:sp>
        <p:nvSpPr>
          <p:cNvPr id="216" name="Google Shape;216;p10"/>
          <p:cNvSpPr txBox="1"/>
          <p:nvPr/>
        </p:nvSpPr>
        <p:spPr>
          <a:xfrm>
            <a:off x="766354" y="249585"/>
            <a:ext cx="10659291"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a:solidFill>
                  <a:srgbClr val="FF0000"/>
                </a:solidFill>
                <a:latin typeface="Calibri"/>
                <a:ea typeface="Calibri"/>
                <a:cs typeface="Calibri"/>
                <a:sym typeface="Calibri"/>
              </a:rPr>
              <a:t>Communication</a:t>
            </a:r>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0">
              <a:solidFill>
                <a:schemeClr val="dk1"/>
              </a:solidFill>
              <a:latin typeface="Calibri"/>
              <a:ea typeface="Calibri"/>
              <a:cs typeface="Calibri"/>
              <a:sym typeface="Calibri"/>
            </a:endParaRPr>
          </a:p>
          <a:p>
            <a:pPr marL="0" marR="0" lvl="0" indent="0" algn="ctr" rtl="0">
              <a:spcBef>
                <a:spcPts val="0"/>
              </a:spcBef>
              <a:spcAft>
                <a:spcPts val="0"/>
              </a:spcAft>
              <a:buNone/>
            </a:pPr>
            <a:endParaRPr sz="7200">
              <a:solidFill>
                <a:srgbClr val="FF0000"/>
              </a:solidFill>
              <a:latin typeface="Calibri"/>
              <a:ea typeface="Calibri"/>
              <a:cs typeface="Calibri"/>
              <a:sym typeface="Calibri"/>
            </a:endParaRPr>
          </a:p>
        </p:txBody>
      </p:sp>
      <p:pic>
        <p:nvPicPr>
          <p:cNvPr id="217" name="Google Shape;217;p10" descr="H:\Pictures\New Pupils Presentation\phones.png"/>
          <p:cNvPicPr preferRelativeResize="0"/>
          <p:nvPr/>
        </p:nvPicPr>
        <p:blipFill rotWithShape="1">
          <a:blip r:embed="rId5">
            <a:alphaModFix/>
          </a:blip>
          <a:srcRect/>
          <a:stretch/>
        </p:blipFill>
        <p:spPr>
          <a:xfrm>
            <a:off x="8616727" y="4946458"/>
            <a:ext cx="3226930" cy="2151286"/>
          </a:xfrm>
          <a:prstGeom prst="rect">
            <a:avLst/>
          </a:prstGeom>
          <a:noFill/>
          <a:ln>
            <a:noFill/>
          </a:ln>
        </p:spPr>
      </p:pic>
      <p:sp>
        <p:nvSpPr>
          <p:cNvPr id="218" name="Google Shape;218;p10"/>
          <p:cNvSpPr txBox="1"/>
          <p:nvPr/>
        </p:nvSpPr>
        <p:spPr>
          <a:xfrm>
            <a:off x="8454535" y="4034388"/>
            <a:ext cx="351104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alibri"/>
                <a:ea typeface="Calibri"/>
                <a:cs typeface="Calibri"/>
                <a:sym typeface="Calibri"/>
              </a:rPr>
              <a:t>Phone Calls </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School require at least 2 up to date contactable numbers </a:t>
            </a:r>
            <a:endParaRPr/>
          </a:p>
        </p:txBody>
      </p:sp>
      <p:sp>
        <p:nvSpPr>
          <p:cNvPr id="219" name="Google Shape;219;p10"/>
          <p:cNvSpPr txBox="1"/>
          <p:nvPr/>
        </p:nvSpPr>
        <p:spPr>
          <a:xfrm>
            <a:off x="8912479" y="1141271"/>
            <a:ext cx="351104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alibri"/>
                <a:ea typeface="Calibri"/>
                <a:cs typeface="Calibri"/>
                <a:sym typeface="Calibri"/>
              </a:rPr>
              <a:t>Newsletter</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Sent out on app and available on school website</a:t>
            </a:r>
            <a:endParaRPr/>
          </a:p>
        </p:txBody>
      </p:sp>
      <p:pic>
        <p:nvPicPr>
          <p:cNvPr id="220" name="Google Shape;220;p10"/>
          <p:cNvPicPr preferRelativeResize="0"/>
          <p:nvPr/>
        </p:nvPicPr>
        <p:blipFill rotWithShape="1">
          <a:blip r:embed="rId6">
            <a:alphaModFix/>
          </a:blip>
          <a:srcRect l="3656" r="5829"/>
          <a:stretch/>
        </p:blipFill>
        <p:spPr>
          <a:xfrm>
            <a:off x="3743181" y="2521261"/>
            <a:ext cx="3511050" cy="1282537"/>
          </a:xfrm>
          <a:prstGeom prst="rect">
            <a:avLst/>
          </a:prstGeom>
          <a:noFill/>
          <a:ln>
            <a:noFill/>
          </a:ln>
        </p:spPr>
      </p:pic>
      <p:sp>
        <p:nvSpPr>
          <p:cNvPr id="221" name="Google Shape;221;p10"/>
          <p:cNvSpPr txBox="1"/>
          <p:nvPr/>
        </p:nvSpPr>
        <p:spPr>
          <a:xfrm>
            <a:off x="3826211" y="1289289"/>
            <a:ext cx="3960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alibri"/>
                <a:ea typeface="Calibri"/>
                <a:cs typeface="Calibri"/>
                <a:sym typeface="Calibri"/>
              </a:rPr>
              <a:t>Website/Instagram</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General information and daily class page updates </a:t>
            </a:r>
            <a:endParaRPr/>
          </a:p>
        </p:txBody>
      </p:sp>
      <p:sp>
        <p:nvSpPr>
          <p:cNvPr id="222" name="Google Shape;222;p10"/>
          <p:cNvSpPr txBox="1"/>
          <p:nvPr/>
        </p:nvSpPr>
        <p:spPr>
          <a:xfrm>
            <a:off x="-4841" y="934885"/>
            <a:ext cx="3826212" cy="27392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alibri"/>
                <a:ea typeface="Calibri"/>
                <a:cs typeface="Calibri"/>
                <a:sym typeface="Calibri"/>
              </a:rPr>
              <a:t>School App</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Used regularly – click on link in text invite from St Michael’s and follow instructions.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Call into office</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if you need </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help or have not</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received a text</a:t>
            </a:r>
            <a:endParaRPr/>
          </a:p>
        </p:txBody>
      </p:sp>
      <p:sp>
        <p:nvSpPr>
          <p:cNvPr id="223" name="Google Shape;223;p10"/>
          <p:cNvSpPr txBox="1"/>
          <p:nvPr/>
        </p:nvSpPr>
        <p:spPr>
          <a:xfrm>
            <a:off x="4875570" y="4318118"/>
            <a:ext cx="351104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alibri"/>
                <a:ea typeface="Calibri"/>
                <a:cs typeface="Calibri"/>
                <a:sym typeface="Calibri"/>
              </a:rPr>
              <a:t>Face to Face</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Staff can make arrangements to meet.</a:t>
            </a:r>
            <a:endParaRPr/>
          </a:p>
        </p:txBody>
      </p:sp>
      <p:sp>
        <p:nvSpPr>
          <p:cNvPr id="224" name="Google Shape;224;p10"/>
          <p:cNvSpPr txBox="1"/>
          <p:nvPr/>
        </p:nvSpPr>
        <p:spPr>
          <a:xfrm>
            <a:off x="154081" y="4788441"/>
            <a:ext cx="351104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alibri"/>
                <a:ea typeface="Calibri"/>
                <a:cs typeface="Calibri"/>
                <a:sym typeface="Calibri"/>
              </a:rPr>
              <a:t>Letters Home</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Usually for trips, main </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contact through app.</a:t>
            </a:r>
            <a:endParaRPr/>
          </a:p>
        </p:txBody>
      </p:sp>
      <p:pic>
        <p:nvPicPr>
          <p:cNvPr id="225" name="Google Shape;225;p10"/>
          <p:cNvPicPr preferRelativeResize="0"/>
          <p:nvPr/>
        </p:nvPicPr>
        <p:blipFill rotWithShape="1">
          <a:blip r:embed="rId7">
            <a:alphaModFix/>
          </a:blip>
          <a:srcRect/>
          <a:stretch/>
        </p:blipFill>
        <p:spPr>
          <a:xfrm rot="-830796">
            <a:off x="3210234" y="5066104"/>
            <a:ext cx="1070918" cy="1349896"/>
          </a:xfrm>
          <a:prstGeom prst="rect">
            <a:avLst/>
          </a:prstGeom>
          <a:noFill/>
          <a:ln>
            <a:noFill/>
          </a:ln>
        </p:spPr>
      </p:pic>
      <p:pic>
        <p:nvPicPr>
          <p:cNvPr id="226" name="Google Shape;226;p10" descr="H:\Pictures\New Pupils Presentation\face2face.png"/>
          <p:cNvPicPr preferRelativeResize="0"/>
          <p:nvPr/>
        </p:nvPicPr>
        <p:blipFill rotWithShape="1">
          <a:blip r:embed="rId8">
            <a:alphaModFix/>
          </a:blip>
          <a:srcRect/>
          <a:stretch/>
        </p:blipFill>
        <p:spPr>
          <a:xfrm>
            <a:off x="5691562" y="5284394"/>
            <a:ext cx="2316669" cy="1545652"/>
          </a:xfrm>
          <a:prstGeom prst="rect">
            <a:avLst/>
          </a:prstGeom>
          <a:noFill/>
          <a:ln>
            <a:noFill/>
          </a:ln>
        </p:spPr>
      </p:pic>
      <p:pic>
        <p:nvPicPr>
          <p:cNvPr id="227" name="Google Shape;227;p10"/>
          <p:cNvPicPr preferRelativeResize="0"/>
          <p:nvPr/>
        </p:nvPicPr>
        <p:blipFill rotWithShape="1">
          <a:blip r:embed="rId9">
            <a:alphaModFix/>
          </a:blip>
          <a:srcRect/>
          <a:stretch/>
        </p:blipFill>
        <p:spPr>
          <a:xfrm>
            <a:off x="9621121" y="2357111"/>
            <a:ext cx="1982255" cy="1515842"/>
          </a:xfrm>
          <a:prstGeom prst="rect">
            <a:avLst/>
          </a:prstGeom>
          <a:noFill/>
          <a:ln>
            <a:noFill/>
          </a:ln>
        </p:spPr>
      </p:pic>
      <p:pic>
        <p:nvPicPr>
          <p:cNvPr id="228" name="Google Shape;228;p10"/>
          <p:cNvPicPr preferRelativeResize="0"/>
          <p:nvPr/>
        </p:nvPicPr>
        <p:blipFill rotWithShape="1">
          <a:blip r:embed="rId10">
            <a:alphaModFix/>
          </a:blip>
          <a:srcRect/>
          <a:stretch/>
        </p:blipFill>
        <p:spPr>
          <a:xfrm>
            <a:off x="1898679" y="2103571"/>
            <a:ext cx="1301106" cy="2671520"/>
          </a:xfrm>
          <a:prstGeom prst="rect">
            <a:avLst/>
          </a:prstGeom>
          <a:noFill/>
          <a:ln>
            <a:noFill/>
          </a:ln>
        </p:spPr>
      </p:pic>
      <p:pic>
        <p:nvPicPr>
          <p:cNvPr id="229" name="Google Shape;229;p10"/>
          <p:cNvPicPr preferRelativeResize="0"/>
          <p:nvPr/>
        </p:nvPicPr>
        <p:blipFill>
          <a:blip r:embed="rId11">
            <a:alphaModFix/>
          </a:blip>
          <a:stretch>
            <a:fillRect/>
          </a:stretch>
        </p:blipFill>
        <p:spPr>
          <a:xfrm>
            <a:off x="7343703" y="2489903"/>
            <a:ext cx="1301100" cy="130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35" name="Google Shape;235;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36" name="Google Shape;236;p11"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sp>
        <p:nvSpPr>
          <p:cNvPr id="237" name="Google Shape;237;p11"/>
          <p:cNvSpPr txBox="1"/>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EE232"/>
              </a:buClr>
              <a:buSzPts val="4000"/>
              <a:buFont typeface="Calibri"/>
              <a:buNone/>
            </a:pPr>
            <a:r>
              <a:rPr lang="en-GB" sz="4000" b="1">
                <a:solidFill>
                  <a:srgbClr val="FEE232"/>
                </a:solidFill>
                <a:latin typeface="Calibri"/>
                <a:ea typeface="Calibri"/>
                <a:cs typeface="Calibri"/>
                <a:sym typeface="Calibri"/>
              </a:rPr>
              <a:t>St Michael’s Catholic Primary School</a:t>
            </a:r>
            <a:endParaRPr sz="4000" b="1">
              <a:solidFill>
                <a:srgbClr val="FEE232"/>
              </a:solidFill>
              <a:latin typeface="Calibri"/>
              <a:ea typeface="Calibri"/>
              <a:cs typeface="Calibri"/>
              <a:sym typeface="Calibri"/>
            </a:endParaRPr>
          </a:p>
        </p:txBody>
      </p:sp>
      <p:pic>
        <p:nvPicPr>
          <p:cNvPr id="238" name="Google Shape;238;p11"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sp>
        <p:nvSpPr>
          <p:cNvPr id="239" name="Google Shape;239;p11"/>
          <p:cNvSpPr txBox="1"/>
          <p:nvPr/>
        </p:nvSpPr>
        <p:spPr>
          <a:xfrm>
            <a:off x="1524000" y="713307"/>
            <a:ext cx="9144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chemeClr val="lt1"/>
                </a:solidFill>
                <a:latin typeface="Calibri"/>
                <a:ea typeface="Calibri"/>
                <a:cs typeface="Calibri"/>
                <a:sym typeface="Calibri"/>
              </a:rPr>
              <a:t>Uniform</a:t>
            </a:r>
            <a:endParaRPr sz="7200" b="1">
              <a:solidFill>
                <a:schemeClr val="lt1"/>
              </a:solidFill>
              <a:latin typeface="Calibri"/>
              <a:ea typeface="Calibri"/>
              <a:cs typeface="Calibri"/>
              <a:sym typeface="Calibri"/>
            </a:endParaRPr>
          </a:p>
        </p:txBody>
      </p:sp>
      <p:pic>
        <p:nvPicPr>
          <p:cNvPr id="240" name="Google Shape;240;p11"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18926" y="0"/>
            <a:ext cx="12192000" cy="6897688"/>
          </a:xfrm>
          <a:prstGeom prst="rect">
            <a:avLst/>
          </a:prstGeom>
          <a:noFill/>
          <a:ln>
            <a:noFill/>
          </a:ln>
        </p:spPr>
      </p:pic>
      <p:pic>
        <p:nvPicPr>
          <p:cNvPr id="241" name="Google Shape;241;p11"/>
          <p:cNvPicPr preferRelativeResize="0"/>
          <p:nvPr/>
        </p:nvPicPr>
        <p:blipFill rotWithShape="1">
          <a:blip r:embed="rId5">
            <a:alphaModFix/>
          </a:blip>
          <a:srcRect t="2163" b="21"/>
          <a:stretch/>
        </p:blipFill>
        <p:spPr>
          <a:xfrm>
            <a:off x="3380081" y="936784"/>
            <a:ext cx="8761615" cy="5895743"/>
          </a:xfrm>
          <a:prstGeom prst="rect">
            <a:avLst/>
          </a:prstGeom>
          <a:noFill/>
          <a:ln>
            <a:noFill/>
          </a:ln>
        </p:spPr>
      </p:pic>
      <p:sp>
        <p:nvSpPr>
          <p:cNvPr id="242" name="Google Shape;242;p11"/>
          <p:cNvSpPr txBox="1"/>
          <p:nvPr/>
        </p:nvSpPr>
        <p:spPr>
          <a:xfrm>
            <a:off x="2666728" y="-115094"/>
            <a:ext cx="7848872"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EE232"/>
              </a:buClr>
              <a:buSzPts val="4000"/>
              <a:buFont typeface="Calibri"/>
              <a:buNone/>
            </a:pPr>
            <a:r>
              <a:rPr lang="en-GB" sz="4000" b="1">
                <a:solidFill>
                  <a:srgbClr val="FEE232"/>
                </a:solidFill>
                <a:latin typeface="Calibri"/>
                <a:ea typeface="Calibri"/>
                <a:cs typeface="Calibri"/>
                <a:sym typeface="Calibri"/>
              </a:rPr>
              <a:t>St Michael’s Catholic Primary School</a:t>
            </a:r>
            <a:endParaRPr sz="4000" b="1">
              <a:solidFill>
                <a:srgbClr val="FEE232"/>
              </a:solidFill>
              <a:latin typeface="Calibri"/>
              <a:ea typeface="Calibri"/>
              <a:cs typeface="Calibri"/>
              <a:sym typeface="Calibri"/>
            </a:endParaRPr>
          </a:p>
        </p:txBody>
      </p:sp>
      <p:pic>
        <p:nvPicPr>
          <p:cNvPr id="243" name="Google Shape;243;p11" descr="I:\Pictures\SchLogo.png"/>
          <p:cNvPicPr preferRelativeResize="0"/>
          <p:nvPr/>
        </p:nvPicPr>
        <p:blipFill rotWithShape="1">
          <a:blip r:embed="rId4">
            <a:alphaModFix/>
          </a:blip>
          <a:srcRect/>
          <a:stretch/>
        </p:blipFill>
        <p:spPr>
          <a:xfrm>
            <a:off x="1779712" y="36241"/>
            <a:ext cx="936104" cy="936104"/>
          </a:xfrm>
          <a:prstGeom prst="rect">
            <a:avLst/>
          </a:prstGeom>
          <a:noFill/>
          <a:ln>
            <a:noFill/>
          </a:ln>
        </p:spPr>
      </p:pic>
      <p:sp>
        <p:nvSpPr>
          <p:cNvPr id="244" name="Google Shape;244;p11"/>
          <p:cNvSpPr txBox="1"/>
          <p:nvPr/>
        </p:nvSpPr>
        <p:spPr>
          <a:xfrm>
            <a:off x="-2842592" y="604225"/>
            <a:ext cx="9144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chemeClr val="lt1"/>
                </a:solidFill>
                <a:latin typeface="Calibri"/>
                <a:ea typeface="Calibri"/>
                <a:cs typeface="Calibri"/>
                <a:sym typeface="Calibri"/>
              </a:rPr>
              <a:t>Uniform</a:t>
            </a:r>
            <a:endParaRPr sz="7200" b="1">
              <a:solidFill>
                <a:schemeClr val="lt1"/>
              </a:solidFill>
              <a:latin typeface="Calibri"/>
              <a:ea typeface="Calibri"/>
              <a:cs typeface="Calibri"/>
              <a:sym typeface="Calibri"/>
            </a:endParaRPr>
          </a:p>
        </p:txBody>
      </p:sp>
      <p:pic>
        <p:nvPicPr>
          <p:cNvPr id="245" name="Google Shape;245;p11"/>
          <p:cNvPicPr preferRelativeResize="0"/>
          <p:nvPr/>
        </p:nvPicPr>
        <p:blipFill rotWithShape="1">
          <a:blip r:embed="rId6">
            <a:alphaModFix/>
          </a:blip>
          <a:srcRect/>
          <a:stretch/>
        </p:blipFill>
        <p:spPr>
          <a:xfrm>
            <a:off x="718773" y="1650975"/>
            <a:ext cx="1969478" cy="1070289"/>
          </a:xfrm>
          <a:prstGeom prst="rect">
            <a:avLst/>
          </a:prstGeom>
          <a:noFill/>
          <a:ln>
            <a:noFill/>
          </a:ln>
        </p:spPr>
      </p:pic>
      <p:pic>
        <p:nvPicPr>
          <p:cNvPr id="246" name="Google Shape;246;p11"/>
          <p:cNvPicPr preferRelativeResize="0"/>
          <p:nvPr/>
        </p:nvPicPr>
        <p:blipFill rotWithShape="1">
          <a:blip r:embed="rId7">
            <a:alphaModFix/>
          </a:blip>
          <a:srcRect/>
          <a:stretch/>
        </p:blipFill>
        <p:spPr>
          <a:xfrm>
            <a:off x="221523" y="2857386"/>
            <a:ext cx="3015770" cy="5227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52" name="Google Shape;25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53" name="Google Shape;253;p12"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sp>
        <p:nvSpPr>
          <p:cNvPr id="254" name="Google Shape;254;p12"/>
          <p:cNvSpPr txBox="1"/>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EE232"/>
              </a:buClr>
              <a:buSzPts val="4000"/>
              <a:buFont typeface="Calibri"/>
              <a:buNone/>
            </a:pPr>
            <a:r>
              <a:rPr lang="en-GB" sz="4000" b="1">
                <a:solidFill>
                  <a:srgbClr val="FEE232"/>
                </a:solidFill>
                <a:latin typeface="Calibri"/>
                <a:ea typeface="Calibri"/>
                <a:cs typeface="Calibri"/>
                <a:sym typeface="Calibri"/>
              </a:rPr>
              <a:t>St Michael’s Catholic Primary School</a:t>
            </a:r>
            <a:endParaRPr sz="4000" b="1">
              <a:solidFill>
                <a:srgbClr val="FEE232"/>
              </a:solidFill>
              <a:latin typeface="Calibri"/>
              <a:ea typeface="Calibri"/>
              <a:cs typeface="Calibri"/>
              <a:sym typeface="Calibri"/>
            </a:endParaRPr>
          </a:p>
        </p:txBody>
      </p:sp>
      <p:pic>
        <p:nvPicPr>
          <p:cNvPr id="255" name="Google Shape;255;p12"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sp>
        <p:nvSpPr>
          <p:cNvPr id="256" name="Google Shape;256;p12"/>
          <p:cNvSpPr txBox="1"/>
          <p:nvPr/>
        </p:nvSpPr>
        <p:spPr>
          <a:xfrm>
            <a:off x="1524000" y="713307"/>
            <a:ext cx="9144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chemeClr val="lt1"/>
                </a:solidFill>
                <a:latin typeface="Calibri"/>
                <a:ea typeface="Calibri"/>
                <a:cs typeface="Calibri"/>
                <a:sym typeface="Calibri"/>
              </a:rPr>
              <a:t>Uniform</a:t>
            </a:r>
            <a:endParaRPr sz="7200" b="1">
              <a:solidFill>
                <a:schemeClr val="lt1"/>
              </a:solidFill>
              <a:latin typeface="Calibri"/>
              <a:ea typeface="Calibri"/>
              <a:cs typeface="Calibri"/>
              <a:sym typeface="Calibri"/>
            </a:endParaRPr>
          </a:p>
        </p:txBody>
      </p:sp>
      <p:pic>
        <p:nvPicPr>
          <p:cNvPr id="257" name="Google Shape;257;p12"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sp>
        <p:nvSpPr>
          <p:cNvPr id="258" name="Google Shape;258;p12"/>
          <p:cNvSpPr txBox="1"/>
          <p:nvPr/>
        </p:nvSpPr>
        <p:spPr>
          <a:xfrm>
            <a:off x="2666728" y="-115094"/>
            <a:ext cx="7848872"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EE232"/>
              </a:buClr>
              <a:buSzPts val="4000"/>
              <a:buFont typeface="Calibri"/>
              <a:buNone/>
            </a:pPr>
            <a:r>
              <a:rPr lang="en-GB" sz="4000" b="1">
                <a:solidFill>
                  <a:srgbClr val="FEE232"/>
                </a:solidFill>
                <a:latin typeface="Calibri"/>
                <a:ea typeface="Calibri"/>
                <a:cs typeface="Calibri"/>
                <a:sym typeface="Calibri"/>
              </a:rPr>
              <a:t>St Michael’s Catholic Primary School</a:t>
            </a:r>
            <a:endParaRPr sz="4000" b="1">
              <a:solidFill>
                <a:srgbClr val="FEE232"/>
              </a:solidFill>
              <a:latin typeface="Calibri"/>
              <a:ea typeface="Calibri"/>
              <a:cs typeface="Calibri"/>
              <a:sym typeface="Calibri"/>
            </a:endParaRPr>
          </a:p>
        </p:txBody>
      </p:sp>
      <p:pic>
        <p:nvPicPr>
          <p:cNvPr id="259" name="Google Shape;259;p12" descr="I:\Pictures\SchLogo.png"/>
          <p:cNvPicPr preferRelativeResize="0"/>
          <p:nvPr/>
        </p:nvPicPr>
        <p:blipFill rotWithShape="1">
          <a:blip r:embed="rId4">
            <a:alphaModFix/>
          </a:blip>
          <a:srcRect/>
          <a:stretch/>
        </p:blipFill>
        <p:spPr>
          <a:xfrm>
            <a:off x="1779712" y="36241"/>
            <a:ext cx="936104" cy="936104"/>
          </a:xfrm>
          <a:prstGeom prst="rect">
            <a:avLst/>
          </a:prstGeom>
          <a:noFill/>
          <a:ln>
            <a:noFill/>
          </a:ln>
        </p:spPr>
      </p:pic>
      <p:sp>
        <p:nvSpPr>
          <p:cNvPr id="260" name="Google Shape;260;p12"/>
          <p:cNvSpPr txBox="1"/>
          <p:nvPr/>
        </p:nvSpPr>
        <p:spPr>
          <a:xfrm>
            <a:off x="-2842592" y="604225"/>
            <a:ext cx="9144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chemeClr val="lt1"/>
                </a:solidFill>
                <a:latin typeface="Calibri"/>
                <a:ea typeface="Calibri"/>
                <a:cs typeface="Calibri"/>
                <a:sym typeface="Calibri"/>
              </a:rPr>
              <a:t>Uniform</a:t>
            </a:r>
            <a:endParaRPr sz="7200" b="1">
              <a:solidFill>
                <a:schemeClr val="lt1"/>
              </a:solidFill>
              <a:latin typeface="Calibri"/>
              <a:ea typeface="Calibri"/>
              <a:cs typeface="Calibri"/>
              <a:sym typeface="Calibri"/>
            </a:endParaRPr>
          </a:p>
        </p:txBody>
      </p:sp>
      <p:pic>
        <p:nvPicPr>
          <p:cNvPr id="261" name="Google Shape;261;p12"/>
          <p:cNvPicPr preferRelativeResize="0"/>
          <p:nvPr/>
        </p:nvPicPr>
        <p:blipFill rotWithShape="1">
          <a:blip r:embed="rId5">
            <a:alphaModFix/>
          </a:blip>
          <a:srcRect/>
          <a:stretch/>
        </p:blipFill>
        <p:spPr>
          <a:xfrm>
            <a:off x="3334347" y="849740"/>
            <a:ext cx="8464143" cy="5906633"/>
          </a:xfrm>
          <a:prstGeom prst="rect">
            <a:avLst/>
          </a:prstGeom>
          <a:noFill/>
          <a:ln>
            <a:noFill/>
          </a:ln>
        </p:spPr>
      </p:pic>
      <p:pic>
        <p:nvPicPr>
          <p:cNvPr id="262" name="Google Shape;262;p12"/>
          <p:cNvPicPr preferRelativeResize="0"/>
          <p:nvPr/>
        </p:nvPicPr>
        <p:blipFill rotWithShape="1">
          <a:blip r:embed="rId6">
            <a:alphaModFix/>
          </a:blip>
          <a:srcRect/>
          <a:stretch/>
        </p:blipFill>
        <p:spPr>
          <a:xfrm>
            <a:off x="718773" y="1650975"/>
            <a:ext cx="1969478" cy="1070289"/>
          </a:xfrm>
          <a:prstGeom prst="rect">
            <a:avLst/>
          </a:prstGeom>
          <a:noFill/>
          <a:ln>
            <a:noFill/>
          </a:ln>
        </p:spPr>
      </p:pic>
      <p:pic>
        <p:nvPicPr>
          <p:cNvPr id="263" name="Google Shape;263;p12"/>
          <p:cNvPicPr preferRelativeResize="0"/>
          <p:nvPr/>
        </p:nvPicPr>
        <p:blipFill rotWithShape="1">
          <a:blip r:embed="rId7">
            <a:alphaModFix/>
          </a:blip>
          <a:srcRect/>
          <a:stretch/>
        </p:blipFill>
        <p:spPr>
          <a:xfrm>
            <a:off x="221523" y="2857386"/>
            <a:ext cx="3015770" cy="522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3"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7070"/>
            <a:ext cx="12192000" cy="6897688"/>
          </a:xfrm>
          <a:prstGeom prst="rect">
            <a:avLst/>
          </a:prstGeom>
          <a:noFill/>
          <a:ln>
            <a:noFill/>
          </a:ln>
        </p:spPr>
      </p:pic>
      <p:sp>
        <p:nvSpPr>
          <p:cNvPr id="269" name="Google Shape;269;p13"/>
          <p:cNvSpPr txBox="1">
            <a:spLocks noGrp="1"/>
          </p:cNvSpPr>
          <p:nvPr>
            <p:ph type="title"/>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232"/>
              </a:buClr>
              <a:buSzPts val="4000"/>
              <a:buFont typeface="Calibri"/>
              <a:buNone/>
            </a:pPr>
            <a:r>
              <a:rPr lang="en-GB" sz="4000" b="1">
                <a:solidFill>
                  <a:srgbClr val="FEE232"/>
                </a:solidFill>
              </a:rPr>
              <a:t>St Michael’s Catholic Primary School</a:t>
            </a:r>
            <a:endParaRPr sz="4000" b="1">
              <a:solidFill>
                <a:srgbClr val="FEE232"/>
              </a:solidFill>
            </a:endParaRPr>
          </a:p>
        </p:txBody>
      </p:sp>
      <p:pic>
        <p:nvPicPr>
          <p:cNvPr id="270" name="Google Shape;270;p13"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pic>
        <p:nvPicPr>
          <p:cNvPr id="271" name="Google Shape;271;p13" descr="I:\Pictures\New Pupils Presentation\New folder\SAMDog.png"/>
          <p:cNvPicPr preferRelativeResize="0"/>
          <p:nvPr/>
        </p:nvPicPr>
        <p:blipFill rotWithShape="1">
          <a:blip r:embed="rId5">
            <a:alphaModFix/>
          </a:blip>
          <a:srcRect/>
          <a:stretch/>
        </p:blipFill>
        <p:spPr>
          <a:xfrm>
            <a:off x="8047902" y="3717033"/>
            <a:ext cx="2296571" cy="2314675"/>
          </a:xfrm>
          <a:prstGeom prst="rect">
            <a:avLst/>
          </a:prstGeom>
          <a:noFill/>
          <a:ln>
            <a:noFill/>
          </a:ln>
        </p:spPr>
      </p:pic>
      <p:pic>
        <p:nvPicPr>
          <p:cNvPr id="272" name="Google Shape;272;p13" descr="I:\Pictures\New Pupils Presentation\New folder\holidays.jpg"/>
          <p:cNvPicPr preferRelativeResize="0"/>
          <p:nvPr/>
        </p:nvPicPr>
        <p:blipFill rotWithShape="1">
          <a:blip r:embed="rId6">
            <a:alphaModFix/>
          </a:blip>
          <a:srcRect/>
          <a:stretch/>
        </p:blipFill>
        <p:spPr>
          <a:xfrm>
            <a:off x="1919537" y="4005065"/>
            <a:ext cx="2798223" cy="2075731"/>
          </a:xfrm>
          <a:prstGeom prst="rect">
            <a:avLst/>
          </a:prstGeom>
          <a:noFill/>
          <a:ln>
            <a:noFill/>
          </a:ln>
        </p:spPr>
      </p:pic>
      <p:sp>
        <p:nvSpPr>
          <p:cNvPr id="273" name="Google Shape;273;p13"/>
          <p:cNvSpPr txBox="1"/>
          <p:nvPr/>
        </p:nvSpPr>
        <p:spPr>
          <a:xfrm>
            <a:off x="1524000" y="713307"/>
            <a:ext cx="9144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chemeClr val="lt1"/>
                </a:solidFill>
                <a:latin typeface="Calibri"/>
                <a:ea typeface="Calibri"/>
                <a:cs typeface="Calibri"/>
                <a:sym typeface="Calibri"/>
              </a:rPr>
              <a:t>Holidays</a:t>
            </a:r>
            <a:endParaRPr sz="7200" b="1">
              <a:solidFill>
                <a:schemeClr val="lt1"/>
              </a:solidFill>
              <a:latin typeface="Calibri"/>
              <a:ea typeface="Calibri"/>
              <a:cs typeface="Calibri"/>
              <a:sym typeface="Calibri"/>
            </a:endParaRPr>
          </a:p>
        </p:txBody>
      </p:sp>
      <p:sp>
        <p:nvSpPr>
          <p:cNvPr id="274" name="Google Shape;274;p13"/>
          <p:cNvSpPr txBox="1"/>
          <p:nvPr/>
        </p:nvSpPr>
        <p:spPr>
          <a:xfrm>
            <a:off x="1775520" y="1988841"/>
            <a:ext cx="59766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lt1"/>
                </a:solidFill>
                <a:latin typeface="Calibri"/>
                <a:ea typeface="Calibri"/>
                <a:cs typeface="Calibri"/>
                <a:sym typeface="Calibri"/>
              </a:rPr>
              <a:t>During</a:t>
            </a:r>
            <a:r>
              <a:rPr lang="en-GB" sz="4400" b="1">
                <a:solidFill>
                  <a:schemeClr val="lt1"/>
                </a:solidFill>
                <a:latin typeface="Calibri"/>
                <a:ea typeface="Calibri"/>
                <a:cs typeface="Calibri"/>
                <a:sym typeface="Calibri"/>
              </a:rPr>
              <a:t> </a:t>
            </a:r>
            <a:r>
              <a:rPr lang="en-GB" sz="2800" b="1">
                <a:solidFill>
                  <a:schemeClr val="lt1"/>
                </a:solidFill>
                <a:latin typeface="Calibri"/>
                <a:ea typeface="Calibri"/>
                <a:cs typeface="Calibri"/>
                <a:sym typeface="Calibri"/>
              </a:rPr>
              <a:t>Term</a:t>
            </a:r>
            <a:r>
              <a:rPr lang="en-GB" sz="4400" b="1">
                <a:solidFill>
                  <a:schemeClr val="lt1"/>
                </a:solidFill>
                <a:latin typeface="Calibri"/>
                <a:ea typeface="Calibri"/>
                <a:cs typeface="Calibri"/>
                <a:sym typeface="Calibri"/>
              </a:rPr>
              <a:t> </a:t>
            </a:r>
            <a:r>
              <a:rPr lang="en-GB" sz="2800" b="1">
                <a:solidFill>
                  <a:schemeClr val="lt1"/>
                </a:solidFill>
                <a:latin typeface="Calibri"/>
                <a:ea typeface="Calibri"/>
                <a:cs typeface="Calibri"/>
                <a:sym typeface="Calibri"/>
              </a:rPr>
              <a:t>Times?</a:t>
            </a:r>
            <a:endParaRPr sz="4400" b="1">
              <a:solidFill>
                <a:schemeClr val="lt1"/>
              </a:solidFill>
              <a:latin typeface="Calibri"/>
              <a:ea typeface="Calibri"/>
              <a:cs typeface="Calibri"/>
              <a:sym typeface="Calibri"/>
            </a:endParaRPr>
          </a:p>
        </p:txBody>
      </p:sp>
      <p:sp>
        <p:nvSpPr>
          <p:cNvPr id="275" name="Google Shape;275;p13"/>
          <p:cNvSpPr txBox="1"/>
          <p:nvPr/>
        </p:nvSpPr>
        <p:spPr>
          <a:xfrm>
            <a:off x="1775520" y="2918554"/>
            <a:ext cx="67687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lt1"/>
                </a:solidFill>
                <a:latin typeface="Calibri"/>
                <a:ea typeface="Calibri"/>
                <a:cs typeface="Calibri"/>
                <a:sym typeface="Calibri"/>
              </a:rPr>
              <a:t>During Half Term and End of Term holidays?</a:t>
            </a:r>
            <a:endParaRPr sz="2800" b="1">
              <a:solidFill>
                <a:schemeClr val="lt1"/>
              </a:solidFill>
              <a:latin typeface="Calibri"/>
              <a:ea typeface="Calibri"/>
              <a:cs typeface="Calibri"/>
              <a:sym typeface="Calibri"/>
            </a:endParaRPr>
          </a:p>
        </p:txBody>
      </p:sp>
      <p:pic>
        <p:nvPicPr>
          <p:cNvPr id="276" name="Google Shape;276;p13" descr="H:\Pictures\New Pupils Presentation\tick-clip-art_412230 copy.png"/>
          <p:cNvPicPr preferRelativeResize="0"/>
          <p:nvPr/>
        </p:nvPicPr>
        <p:blipFill rotWithShape="1">
          <a:blip r:embed="rId7">
            <a:alphaModFix/>
          </a:blip>
          <a:srcRect/>
          <a:stretch/>
        </p:blipFill>
        <p:spPr>
          <a:xfrm>
            <a:off x="8472264" y="2852937"/>
            <a:ext cx="864096" cy="646131"/>
          </a:xfrm>
          <a:prstGeom prst="rect">
            <a:avLst/>
          </a:prstGeom>
          <a:noFill/>
          <a:ln>
            <a:noFill/>
          </a:ln>
        </p:spPr>
      </p:pic>
      <p:pic>
        <p:nvPicPr>
          <p:cNvPr id="277" name="Google Shape;277;p13" descr="I:\Pictures\New Pupils Presentation\New folder\button_cancel.png"/>
          <p:cNvPicPr preferRelativeResize="0"/>
          <p:nvPr/>
        </p:nvPicPr>
        <p:blipFill rotWithShape="1">
          <a:blip r:embed="rId8">
            <a:alphaModFix/>
          </a:blip>
          <a:srcRect/>
          <a:stretch/>
        </p:blipFill>
        <p:spPr>
          <a:xfrm>
            <a:off x="5087888" y="2204864"/>
            <a:ext cx="571128" cy="571128"/>
          </a:xfrm>
          <a:prstGeom prst="rect">
            <a:avLst/>
          </a:prstGeom>
          <a:noFill/>
          <a:ln>
            <a:noFill/>
          </a:ln>
        </p:spPr>
      </p:pic>
      <p:sp>
        <p:nvSpPr>
          <p:cNvPr id="278" name="Google Shape;278;p13"/>
          <p:cNvSpPr txBox="1"/>
          <p:nvPr/>
        </p:nvSpPr>
        <p:spPr>
          <a:xfrm>
            <a:off x="4943872" y="4221089"/>
            <a:ext cx="302433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lt1"/>
                </a:solidFill>
                <a:latin typeface="Calibri"/>
                <a:ea typeface="Calibri"/>
                <a:cs typeface="Calibri"/>
                <a:sym typeface="Calibri"/>
              </a:rPr>
              <a:t>School is Important!</a:t>
            </a:r>
            <a:endParaRPr sz="40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4"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sp>
        <p:nvSpPr>
          <p:cNvPr id="284" name="Google Shape;284;p14"/>
          <p:cNvSpPr txBox="1">
            <a:spLocks noGrp="1"/>
          </p:cNvSpPr>
          <p:nvPr>
            <p:ph type="title"/>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232"/>
              </a:buClr>
              <a:buSzPts val="4000"/>
              <a:buFont typeface="Calibri"/>
              <a:buNone/>
            </a:pPr>
            <a:r>
              <a:rPr lang="en-GB" sz="4000" b="1">
                <a:solidFill>
                  <a:srgbClr val="FEE232"/>
                </a:solidFill>
              </a:rPr>
              <a:t>St Michael’s Catholic Primary School</a:t>
            </a:r>
            <a:endParaRPr sz="4000" b="1">
              <a:solidFill>
                <a:srgbClr val="FEE232"/>
              </a:solidFill>
            </a:endParaRPr>
          </a:p>
        </p:txBody>
      </p:sp>
      <p:pic>
        <p:nvPicPr>
          <p:cNvPr id="285" name="Google Shape;285;p14"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sp>
        <p:nvSpPr>
          <p:cNvPr id="286" name="Google Shape;286;p14"/>
          <p:cNvSpPr txBox="1"/>
          <p:nvPr/>
        </p:nvSpPr>
        <p:spPr>
          <a:xfrm>
            <a:off x="1487488" y="6165304"/>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FEE232"/>
                </a:solidFill>
                <a:latin typeface="Dancing Script"/>
                <a:ea typeface="Dancing Script"/>
                <a:cs typeface="Dancing Script"/>
                <a:sym typeface="Dancing Script"/>
              </a:rPr>
              <a:t>With Jesus we can achieve what we dream and believe</a:t>
            </a:r>
            <a:endParaRPr sz="2000">
              <a:solidFill>
                <a:srgbClr val="FEE232"/>
              </a:solidFill>
              <a:latin typeface="Dancing Script"/>
              <a:ea typeface="Dancing Script"/>
              <a:cs typeface="Dancing Script"/>
              <a:sym typeface="Dancing Script"/>
            </a:endParaRPr>
          </a:p>
        </p:txBody>
      </p:sp>
      <p:sp>
        <p:nvSpPr>
          <p:cNvPr id="287" name="Google Shape;287;p14"/>
          <p:cNvSpPr txBox="1"/>
          <p:nvPr/>
        </p:nvSpPr>
        <p:spPr>
          <a:xfrm>
            <a:off x="1524000" y="1196752"/>
            <a:ext cx="9144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chemeClr val="lt1"/>
                </a:solidFill>
                <a:latin typeface="Comic Sans MS"/>
                <a:ea typeface="Comic Sans MS"/>
                <a:cs typeface="Comic Sans MS"/>
                <a:sym typeface="Comic Sans MS"/>
              </a:rPr>
              <a:t>Attendance &amp; Punctuality</a:t>
            </a:r>
            <a:endParaRPr sz="5400" b="1">
              <a:solidFill>
                <a:schemeClr val="lt1"/>
              </a:solidFill>
              <a:latin typeface="Comic Sans MS"/>
              <a:ea typeface="Comic Sans MS"/>
              <a:cs typeface="Comic Sans MS"/>
              <a:sym typeface="Comic Sans MS"/>
            </a:endParaRPr>
          </a:p>
        </p:txBody>
      </p:sp>
      <p:pic>
        <p:nvPicPr>
          <p:cNvPr id="288" name="Google Shape;288;p14" descr="H:\Pictures\New Pupils Presentation\Thermometer.png"/>
          <p:cNvPicPr preferRelativeResize="0"/>
          <p:nvPr/>
        </p:nvPicPr>
        <p:blipFill rotWithShape="1">
          <a:blip r:embed="rId5">
            <a:alphaModFix/>
          </a:blip>
          <a:srcRect/>
          <a:stretch/>
        </p:blipFill>
        <p:spPr>
          <a:xfrm>
            <a:off x="6059488" y="2399929"/>
            <a:ext cx="1188640" cy="3598007"/>
          </a:xfrm>
          <a:prstGeom prst="rect">
            <a:avLst/>
          </a:prstGeom>
          <a:noFill/>
          <a:ln>
            <a:noFill/>
          </a:ln>
        </p:spPr>
      </p:pic>
      <p:sp>
        <p:nvSpPr>
          <p:cNvPr id="289" name="Google Shape;289;p14"/>
          <p:cNvSpPr txBox="1"/>
          <p:nvPr/>
        </p:nvSpPr>
        <p:spPr>
          <a:xfrm>
            <a:off x="7032104" y="2492896"/>
            <a:ext cx="10723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100%</a:t>
            </a:r>
            <a:endParaRPr/>
          </a:p>
        </p:txBody>
      </p:sp>
      <p:sp>
        <p:nvSpPr>
          <p:cNvPr id="290" name="Google Shape;290;p14"/>
          <p:cNvSpPr txBox="1"/>
          <p:nvPr/>
        </p:nvSpPr>
        <p:spPr>
          <a:xfrm>
            <a:off x="7039840" y="3697868"/>
            <a:ext cx="10723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50%</a:t>
            </a:r>
            <a:endParaRPr/>
          </a:p>
        </p:txBody>
      </p:sp>
      <p:sp>
        <p:nvSpPr>
          <p:cNvPr id="291" name="Google Shape;291;p14"/>
          <p:cNvSpPr txBox="1"/>
          <p:nvPr/>
        </p:nvSpPr>
        <p:spPr>
          <a:xfrm>
            <a:off x="7032104" y="4797152"/>
            <a:ext cx="10723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0%</a:t>
            </a:r>
            <a:endParaRPr/>
          </a:p>
        </p:txBody>
      </p:sp>
      <p:sp>
        <p:nvSpPr>
          <p:cNvPr id="292" name="Google Shape;292;p14"/>
          <p:cNvSpPr txBox="1"/>
          <p:nvPr/>
        </p:nvSpPr>
        <p:spPr>
          <a:xfrm>
            <a:off x="1559497" y="1988841"/>
            <a:ext cx="337044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00FF00"/>
                </a:solidFill>
                <a:latin typeface="Calibri"/>
                <a:ea typeface="Calibri"/>
                <a:cs typeface="Calibri"/>
                <a:sym typeface="Calibri"/>
              </a:rPr>
              <a:t>Monday</a:t>
            </a:r>
            <a:endParaRPr/>
          </a:p>
        </p:txBody>
      </p:sp>
      <p:sp>
        <p:nvSpPr>
          <p:cNvPr id="293" name="Google Shape;293;p14"/>
          <p:cNvSpPr txBox="1"/>
          <p:nvPr/>
        </p:nvSpPr>
        <p:spPr>
          <a:xfrm>
            <a:off x="1645440" y="2773378"/>
            <a:ext cx="337044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00FF00"/>
                </a:solidFill>
                <a:latin typeface="Calibri"/>
                <a:ea typeface="Calibri"/>
                <a:cs typeface="Calibri"/>
                <a:sym typeface="Calibri"/>
              </a:rPr>
              <a:t>Tuesday</a:t>
            </a:r>
            <a:endParaRPr/>
          </a:p>
        </p:txBody>
      </p:sp>
      <p:sp>
        <p:nvSpPr>
          <p:cNvPr id="294" name="Google Shape;294;p14"/>
          <p:cNvSpPr txBox="1"/>
          <p:nvPr/>
        </p:nvSpPr>
        <p:spPr>
          <a:xfrm>
            <a:off x="1631505" y="3573017"/>
            <a:ext cx="403923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00FF00"/>
                </a:solidFill>
                <a:latin typeface="Calibri"/>
                <a:ea typeface="Calibri"/>
                <a:cs typeface="Calibri"/>
                <a:sym typeface="Calibri"/>
              </a:rPr>
              <a:t>Wednesday</a:t>
            </a:r>
            <a:endParaRPr/>
          </a:p>
        </p:txBody>
      </p:sp>
      <p:sp>
        <p:nvSpPr>
          <p:cNvPr id="295" name="Google Shape;295;p14"/>
          <p:cNvSpPr txBox="1"/>
          <p:nvPr/>
        </p:nvSpPr>
        <p:spPr>
          <a:xfrm>
            <a:off x="1645440" y="4437113"/>
            <a:ext cx="337044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00FF00"/>
                </a:solidFill>
                <a:latin typeface="Calibri"/>
                <a:ea typeface="Calibri"/>
                <a:cs typeface="Calibri"/>
                <a:sym typeface="Calibri"/>
              </a:rPr>
              <a:t>Thursday</a:t>
            </a:r>
            <a:endParaRPr/>
          </a:p>
        </p:txBody>
      </p:sp>
      <p:sp>
        <p:nvSpPr>
          <p:cNvPr id="296" name="Google Shape;296;p14"/>
          <p:cNvSpPr txBox="1"/>
          <p:nvPr/>
        </p:nvSpPr>
        <p:spPr>
          <a:xfrm>
            <a:off x="1631505" y="5221650"/>
            <a:ext cx="337044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00FF00"/>
                </a:solidFill>
                <a:latin typeface="Calibri"/>
                <a:ea typeface="Calibri"/>
                <a:cs typeface="Calibri"/>
                <a:sym typeface="Calibri"/>
              </a:rPr>
              <a:t>Friday</a:t>
            </a:r>
            <a:endParaRPr/>
          </a:p>
        </p:txBody>
      </p:sp>
      <p:pic>
        <p:nvPicPr>
          <p:cNvPr id="297" name="Google Shape;297;p14" descr="H:\Pictures\New Pupils Presentation\tick-clip-art_412230 copy.png"/>
          <p:cNvPicPr preferRelativeResize="0"/>
          <p:nvPr/>
        </p:nvPicPr>
        <p:blipFill rotWithShape="1">
          <a:blip r:embed="rId6">
            <a:alphaModFix/>
          </a:blip>
          <a:srcRect/>
          <a:stretch/>
        </p:blipFill>
        <p:spPr>
          <a:xfrm>
            <a:off x="4295801" y="2095466"/>
            <a:ext cx="1014895" cy="758891"/>
          </a:xfrm>
          <a:prstGeom prst="rect">
            <a:avLst/>
          </a:prstGeom>
          <a:noFill/>
          <a:ln>
            <a:noFill/>
          </a:ln>
        </p:spPr>
      </p:pic>
      <p:pic>
        <p:nvPicPr>
          <p:cNvPr id="298" name="Google Shape;298;p14" descr="H:\Pictures\New Pupils Presentation\tick-clip-art_412230 copy.png"/>
          <p:cNvPicPr preferRelativeResize="0"/>
          <p:nvPr/>
        </p:nvPicPr>
        <p:blipFill rotWithShape="1">
          <a:blip r:embed="rId6">
            <a:alphaModFix/>
          </a:blip>
          <a:srcRect/>
          <a:stretch/>
        </p:blipFill>
        <p:spPr>
          <a:xfrm>
            <a:off x="4361026" y="2825059"/>
            <a:ext cx="1014895" cy="758891"/>
          </a:xfrm>
          <a:prstGeom prst="rect">
            <a:avLst/>
          </a:prstGeom>
          <a:noFill/>
          <a:ln>
            <a:noFill/>
          </a:ln>
        </p:spPr>
      </p:pic>
      <p:pic>
        <p:nvPicPr>
          <p:cNvPr id="299" name="Google Shape;299;p14" descr="H:\Pictures\New Pupils Presentation\tick-clip-art_412230 copy.png"/>
          <p:cNvPicPr preferRelativeResize="0"/>
          <p:nvPr/>
        </p:nvPicPr>
        <p:blipFill rotWithShape="1">
          <a:blip r:embed="rId6">
            <a:alphaModFix/>
          </a:blip>
          <a:srcRect/>
          <a:stretch/>
        </p:blipFill>
        <p:spPr>
          <a:xfrm>
            <a:off x="5441146" y="3583950"/>
            <a:ext cx="1014895" cy="758891"/>
          </a:xfrm>
          <a:prstGeom prst="rect">
            <a:avLst/>
          </a:prstGeom>
          <a:noFill/>
          <a:ln>
            <a:noFill/>
          </a:ln>
        </p:spPr>
      </p:pic>
      <p:pic>
        <p:nvPicPr>
          <p:cNvPr id="300" name="Google Shape;300;p14" descr="H:\Pictures\New Pupils Presentation\tick-clip-art_412230 copy.png"/>
          <p:cNvPicPr preferRelativeResize="0"/>
          <p:nvPr/>
        </p:nvPicPr>
        <p:blipFill rotWithShape="1">
          <a:blip r:embed="rId6">
            <a:alphaModFix/>
          </a:blip>
          <a:srcRect/>
          <a:stretch/>
        </p:blipFill>
        <p:spPr>
          <a:xfrm>
            <a:off x="4655841" y="4462759"/>
            <a:ext cx="1014895" cy="758891"/>
          </a:xfrm>
          <a:prstGeom prst="rect">
            <a:avLst/>
          </a:prstGeom>
          <a:noFill/>
          <a:ln>
            <a:noFill/>
          </a:ln>
        </p:spPr>
      </p:pic>
      <p:pic>
        <p:nvPicPr>
          <p:cNvPr id="301" name="Google Shape;301;p14" descr="H:\Pictures\New Pupils Presentation\tick-clip-art_412230 copy.png"/>
          <p:cNvPicPr preferRelativeResize="0"/>
          <p:nvPr/>
        </p:nvPicPr>
        <p:blipFill rotWithShape="1">
          <a:blip r:embed="rId6">
            <a:alphaModFix/>
          </a:blip>
          <a:srcRect/>
          <a:stretch/>
        </p:blipFill>
        <p:spPr>
          <a:xfrm>
            <a:off x="3719737" y="5320373"/>
            <a:ext cx="1014895" cy="758891"/>
          </a:xfrm>
          <a:prstGeom prst="rect">
            <a:avLst/>
          </a:prstGeom>
          <a:noFill/>
          <a:ln>
            <a:noFill/>
          </a:ln>
        </p:spPr>
      </p:pic>
      <p:sp>
        <p:nvSpPr>
          <p:cNvPr id="302" name="Google Shape;302;p14"/>
          <p:cNvSpPr txBox="1"/>
          <p:nvPr/>
        </p:nvSpPr>
        <p:spPr>
          <a:xfrm>
            <a:off x="8564068" y="2989982"/>
            <a:ext cx="2311992"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lt1"/>
                </a:solidFill>
                <a:latin typeface="Calibri"/>
                <a:ea typeface="Calibri"/>
                <a:cs typeface="Calibri"/>
                <a:sym typeface="Calibri"/>
              </a:rPr>
              <a:t>Pupil registration closes at 8:50am</a:t>
            </a:r>
            <a:endParaRPr/>
          </a:p>
        </p:txBody>
      </p:sp>
      <p:sp>
        <p:nvSpPr>
          <p:cNvPr id="303" name="Google Shape;303;p14"/>
          <p:cNvSpPr/>
          <p:nvPr/>
        </p:nvSpPr>
        <p:spPr>
          <a:xfrm>
            <a:off x="6456040" y="2693818"/>
            <a:ext cx="147376" cy="2679398"/>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5"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pic>
        <p:nvPicPr>
          <p:cNvPr id="309" name="Google Shape;309;p15" descr="I:\Pictures\New Pupils Presentation\Sick.png"/>
          <p:cNvPicPr preferRelativeResize="0"/>
          <p:nvPr/>
        </p:nvPicPr>
        <p:blipFill rotWithShape="1">
          <a:blip r:embed="rId4">
            <a:alphaModFix/>
          </a:blip>
          <a:srcRect/>
          <a:stretch/>
        </p:blipFill>
        <p:spPr>
          <a:xfrm>
            <a:off x="445117" y="2770674"/>
            <a:ext cx="6263459" cy="4149080"/>
          </a:xfrm>
          <a:prstGeom prst="rect">
            <a:avLst/>
          </a:prstGeom>
          <a:noFill/>
          <a:ln>
            <a:noFill/>
          </a:ln>
        </p:spPr>
      </p:pic>
      <p:sp>
        <p:nvSpPr>
          <p:cNvPr id="310" name="Google Shape;310;p15"/>
          <p:cNvSpPr txBox="1">
            <a:spLocks noGrp="1"/>
          </p:cNvSpPr>
          <p:nvPr>
            <p:ph type="title"/>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232"/>
              </a:buClr>
              <a:buSzPts val="4000"/>
              <a:buFont typeface="Calibri"/>
              <a:buNone/>
            </a:pPr>
            <a:r>
              <a:rPr lang="en-GB" sz="4000" b="1">
                <a:solidFill>
                  <a:srgbClr val="FEE232"/>
                </a:solidFill>
              </a:rPr>
              <a:t>St Michael’s Catholic Primary School</a:t>
            </a:r>
            <a:endParaRPr sz="4000" b="1">
              <a:solidFill>
                <a:srgbClr val="FEE232"/>
              </a:solidFill>
            </a:endParaRPr>
          </a:p>
        </p:txBody>
      </p:sp>
      <p:pic>
        <p:nvPicPr>
          <p:cNvPr id="311" name="Google Shape;311;p15" descr="I:\Pictures\SchLogo.png"/>
          <p:cNvPicPr preferRelativeResize="0"/>
          <p:nvPr/>
        </p:nvPicPr>
        <p:blipFill rotWithShape="1">
          <a:blip r:embed="rId5">
            <a:alphaModFix/>
          </a:blip>
          <a:srcRect/>
          <a:stretch/>
        </p:blipFill>
        <p:spPr>
          <a:xfrm>
            <a:off x="1703512" y="188641"/>
            <a:ext cx="936104" cy="936104"/>
          </a:xfrm>
          <a:prstGeom prst="rect">
            <a:avLst/>
          </a:prstGeom>
          <a:noFill/>
          <a:ln>
            <a:noFill/>
          </a:ln>
        </p:spPr>
      </p:pic>
      <p:pic>
        <p:nvPicPr>
          <p:cNvPr id="312" name="Google Shape;312;p15" descr="I:\Pictures\New Pupils Presentation\Telephone.png"/>
          <p:cNvPicPr preferRelativeResize="0"/>
          <p:nvPr/>
        </p:nvPicPr>
        <p:blipFill rotWithShape="1">
          <a:blip r:embed="rId6">
            <a:alphaModFix/>
          </a:blip>
          <a:srcRect/>
          <a:stretch/>
        </p:blipFill>
        <p:spPr>
          <a:xfrm>
            <a:off x="7788696" y="4212377"/>
            <a:ext cx="1335584" cy="1335584"/>
          </a:xfrm>
          <a:prstGeom prst="rect">
            <a:avLst/>
          </a:prstGeom>
          <a:noFill/>
          <a:ln>
            <a:noFill/>
          </a:ln>
        </p:spPr>
      </p:pic>
      <p:sp>
        <p:nvSpPr>
          <p:cNvPr id="313" name="Google Shape;313;p15"/>
          <p:cNvSpPr txBox="1"/>
          <p:nvPr/>
        </p:nvSpPr>
        <p:spPr>
          <a:xfrm>
            <a:off x="1703512" y="980728"/>
            <a:ext cx="86409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1">
                <a:solidFill>
                  <a:schemeClr val="lt1"/>
                </a:solidFill>
                <a:latin typeface="Comic Sans MS"/>
                <a:ea typeface="Comic Sans MS"/>
                <a:cs typeface="Comic Sans MS"/>
                <a:sym typeface="Comic Sans MS"/>
              </a:rPr>
              <a:t>Sickness / Illness</a:t>
            </a:r>
            <a:endParaRPr sz="1600" b="1">
              <a:solidFill>
                <a:schemeClr val="lt1"/>
              </a:solidFill>
              <a:latin typeface="Comic Sans MS"/>
              <a:ea typeface="Comic Sans MS"/>
              <a:cs typeface="Comic Sans MS"/>
              <a:sym typeface="Comic Sans MS"/>
            </a:endParaRPr>
          </a:p>
        </p:txBody>
      </p:sp>
      <p:sp>
        <p:nvSpPr>
          <p:cNvPr id="314" name="Google Shape;314;p15"/>
          <p:cNvSpPr txBox="1"/>
          <p:nvPr/>
        </p:nvSpPr>
        <p:spPr>
          <a:xfrm>
            <a:off x="6708576" y="5652538"/>
            <a:ext cx="39239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dk1"/>
                </a:solidFill>
                <a:latin typeface="Comic Sans MS"/>
                <a:ea typeface="Comic Sans MS"/>
                <a:cs typeface="Comic Sans MS"/>
                <a:sym typeface="Comic Sans MS"/>
              </a:rPr>
              <a:t>Tel. 0151 263 8460</a:t>
            </a:r>
            <a:endParaRPr sz="2400">
              <a:solidFill>
                <a:schemeClr val="dk1"/>
              </a:solidFill>
              <a:latin typeface="Comic Sans MS"/>
              <a:ea typeface="Comic Sans MS"/>
              <a:cs typeface="Comic Sans MS"/>
              <a:sym typeface="Comic Sans MS"/>
            </a:endParaRPr>
          </a:p>
        </p:txBody>
      </p:sp>
      <p:sp>
        <p:nvSpPr>
          <p:cNvPr id="315" name="Google Shape;315;p15"/>
          <p:cNvSpPr txBox="1"/>
          <p:nvPr/>
        </p:nvSpPr>
        <p:spPr>
          <a:xfrm>
            <a:off x="5447928" y="2132856"/>
            <a:ext cx="5328592"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a:solidFill>
                  <a:schemeClr val="dk1"/>
                </a:solidFill>
                <a:latin typeface="Comic Sans MS"/>
                <a:ea typeface="Comic Sans MS"/>
                <a:cs typeface="Comic Sans MS"/>
                <a:sym typeface="Comic Sans MS"/>
              </a:rPr>
              <a:t>If your child is ill you must let the school know as soon as possible.</a:t>
            </a:r>
            <a:endParaRPr sz="3600">
              <a:solidFill>
                <a:schemeClr val="dk1"/>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6"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sp>
        <p:nvSpPr>
          <p:cNvPr id="321" name="Google Shape;32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 </a:t>
            </a:r>
            <a:endParaRPr/>
          </a:p>
        </p:txBody>
      </p:sp>
      <p:sp>
        <p:nvSpPr>
          <p:cNvPr id="322" name="Google Shape;322;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000"/>
              <a:buNone/>
            </a:pPr>
            <a:r>
              <a:rPr lang="en-GB" sz="3000"/>
              <a:t>Access via the school app</a:t>
            </a:r>
            <a:endParaRPr/>
          </a:p>
        </p:txBody>
      </p:sp>
      <p:sp>
        <p:nvSpPr>
          <p:cNvPr id="323" name="Google Shape;323;p16"/>
          <p:cNvSpPr txBox="1"/>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EE232"/>
              </a:buClr>
              <a:buSzPts val="4000"/>
              <a:buFont typeface="Calibri"/>
              <a:buNone/>
            </a:pPr>
            <a:r>
              <a:rPr lang="en-GB" sz="4000" b="1">
                <a:solidFill>
                  <a:srgbClr val="FEE232"/>
                </a:solidFill>
                <a:latin typeface="Calibri"/>
                <a:ea typeface="Calibri"/>
                <a:cs typeface="Calibri"/>
                <a:sym typeface="Calibri"/>
              </a:rPr>
              <a:t>St Michael’s Catholic Primary School</a:t>
            </a:r>
            <a:endParaRPr sz="4000" b="1">
              <a:solidFill>
                <a:srgbClr val="FEE232"/>
              </a:solidFill>
              <a:latin typeface="Calibri"/>
              <a:ea typeface="Calibri"/>
              <a:cs typeface="Calibri"/>
              <a:sym typeface="Calibri"/>
            </a:endParaRPr>
          </a:p>
        </p:txBody>
      </p:sp>
      <p:pic>
        <p:nvPicPr>
          <p:cNvPr id="324" name="Google Shape;324;p16"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sp>
        <p:nvSpPr>
          <p:cNvPr id="325" name="Google Shape;325;p16"/>
          <p:cNvSpPr txBox="1"/>
          <p:nvPr/>
        </p:nvSpPr>
        <p:spPr>
          <a:xfrm>
            <a:off x="1703512" y="980728"/>
            <a:ext cx="8640960"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000" b="1">
                <a:solidFill>
                  <a:schemeClr val="lt1"/>
                </a:solidFill>
                <a:latin typeface="Comic Sans MS"/>
                <a:ea typeface="Comic Sans MS"/>
                <a:cs typeface="Comic Sans MS"/>
                <a:sym typeface="Comic Sans MS"/>
              </a:rPr>
              <a:t>Online Payment System</a:t>
            </a:r>
            <a:endParaRPr sz="5000" b="1">
              <a:solidFill>
                <a:schemeClr val="lt1"/>
              </a:solidFill>
              <a:latin typeface="Comic Sans MS"/>
              <a:ea typeface="Comic Sans MS"/>
              <a:cs typeface="Comic Sans MS"/>
              <a:sym typeface="Comic Sans MS"/>
            </a:endParaRPr>
          </a:p>
        </p:txBody>
      </p:sp>
      <p:pic>
        <p:nvPicPr>
          <p:cNvPr id="326" name="Google Shape;326;p16"/>
          <p:cNvPicPr preferRelativeResize="0"/>
          <p:nvPr/>
        </p:nvPicPr>
        <p:blipFill rotWithShape="1">
          <a:blip r:embed="rId5">
            <a:alphaModFix/>
          </a:blip>
          <a:srcRect/>
          <a:stretch/>
        </p:blipFill>
        <p:spPr>
          <a:xfrm>
            <a:off x="1234529" y="2609618"/>
            <a:ext cx="9452462" cy="33608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7"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88710" y="-19844"/>
            <a:ext cx="12192000" cy="6897688"/>
          </a:xfrm>
          <a:prstGeom prst="rect">
            <a:avLst/>
          </a:prstGeom>
          <a:noFill/>
          <a:ln>
            <a:noFill/>
          </a:ln>
        </p:spPr>
      </p:pic>
      <p:sp>
        <p:nvSpPr>
          <p:cNvPr id="332" name="Google Shape;332;p17"/>
          <p:cNvSpPr txBox="1">
            <a:spLocks noGrp="1"/>
          </p:cNvSpPr>
          <p:nvPr>
            <p:ph type="title"/>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232"/>
              </a:buClr>
              <a:buSzPts val="4000"/>
              <a:buFont typeface="Calibri"/>
              <a:buNone/>
            </a:pPr>
            <a:r>
              <a:rPr lang="en-GB" sz="4000" b="1">
                <a:solidFill>
                  <a:srgbClr val="FEE232"/>
                </a:solidFill>
              </a:rPr>
              <a:t>St Michael’s Catholic Primary School</a:t>
            </a:r>
            <a:endParaRPr sz="4000" b="1">
              <a:solidFill>
                <a:srgbClr val="FEE232"/>
              </a:solidFill>
            </a:endParaRPr>
          </a:p>
        </p:txBody>
      </p:sp>
      <p:pic>
        <p:nvPicPr>
          <p:cNvPr id="333" name="Google Shape;333;p17"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sp>
        <p:nvSpPr>
          <p:cNvPr id="334" name="Google Shape;334;p17"/>
          <p:cNvSpPr txBo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chemeClr val="dk1"/>
              </a:buClr>
              <a:buSzPct val="100000"/>
              <a:buFont typeface="Arial"/>
              <a:buNone/>
            </a:pPr>
            <a:r>
              <a:rPr lang="en-GB" sz="2800" b="1" u="sng">
                <a:solidFill>
                  <a:schemeClr val="dk1"/>
                </a:solidFill>
                <a:latin typeface="Calibri"/>
                <a:ea typeface="Calibri"/>
                <a:cs typeface="Calibri"/>
                <a:sym typeface="Calibri"/>
              </a:rPr>
              <a:t>Breakfast Club </a:t>
            </a:r>
            <a:endParaRPr/>
          </a:p>
          <a:p>
            <a:pPr marL="0" marR="0" lvl="0" indent="0" algn="ctr" rtl="0">
              <a:lnSpc>
                <a:spcPct val="90000"/>
              </a:lnSpc>
              <a:spcBef>
                <a:spcPts val="1000"/>
              </a:spcBef>
              <a:spcAft>
                <a:spcPts val="0"/>
              </a:spcAft>
              <a:buClr>
                <a:schemeClr val="dk1"/>
              </a:buClr>
              <a:buSzPct val="100000"/>
              <a:buFont typeface="Arial"/>
              <a:buNone/>
            </a:pPr>
            <a:r>
              <a:rPr lang="en-GB" sz="2800">
                <a:solidFill>
                  <a:schemeClr val="dk1"/>
                </a:solidFill>
                <a:latin typeface="Calibri"/>
                <a:ea typeface="Calibri"/>
                <a:cs typeface="Calibri"/>
                <a:sym typeface="Calibri"/>
              </a:rPr>
              <a:t>7:45am – start of school day</a:t>
            </a:r>
            <a:endParaRPr/>
          </a:p>
          <a:p>
            <a:pPr marL="0" marR="0" lvl="0" indent="0" algn="ctr" rtl="0">
              <a:lnSpc>
                <a:spcPct val="90000"/>
              </a:lnSpc>
              <a:spcBef>
                <a:spcPts val="1000"/>
              </a:spcBef>
              <a:spcAft>
                <a:spcPts val="0"/>
              </a:spcAft>
              <a:buClr>
                <a:schemeClr val="dk1"/>
              </a:buClr>
              <a:buSzPct val="100000"/>
              <a:buFont typeface="Arial"/>
              <a:buNone/>
            </a:pPr>
            <a:r>
              <a:rPr lang="en-GB" sz="2800">
                <a:solidFill>
                  <a:schemeClr val="dk1"/>
                </a:solidFill>
                <a:latin typeface="Calibri"/>
                <a:ea typeface="Calibri"/>
                <a:cs typeface="Calibri"/>
                <a:sym typeface="Calibri"/>
              </a:rPr>
              <a:t>50p for breakfast – book and pay using online payment system via school app</a:t>
            </a:r>
            <a:endParaRPr/>
          </a:p>
          <a:p>
            <a:pPr marL="0" marR="0" lvl="0" indent="0" algn="ctr" rtl="0">
              <a:lnSpc>
                <a:spcPct val="90000"/>
              </a:lnSpc>
              <a:spcBef>
                <a:spcPts val="1000"/>
              </a:spcBef>
              <a:spcAft>
                <a:spcPts val="0"/>
              </a:spcAft>
              <a:buClr>
                <a:schemeClr val="dk1"/>
              </a:buClr>
              <a:buSzPct val="100000"/>
              <a:buFont typeface="Arial"/>
              <a:buNone/>
            </a:pPr>
            <a:r>
              <a:rPr lang="en-GB" sz="2800">
                <a:solidFill>
                  <a:schemeClr val="dk1"/>
                </a:solidFill>
                <a:latin typeface="Calibri"/>
                <a:ea typeface="Calibri"/>
                <a:cs typeface="Calibri"/>
                <a:sym typeface="Calibri"/>
              </a:rPr>
              <a:t>All welcome</a:t>
            </a:r>
            <a:endParaRPr/>
          </a:p>
          <a:p>
            <a:pPr marL="0" marR="0" lvl="0" indent="0" algn="ctr" rtl="0">
              <a:lnSpc>
                <a:spcPct val="90000"/>
              </a:lnSpc>
              <a:spcBef>
                <a:spcPts val="1000"/>
              </a:spcBef>
              <a:spcAft>
                <a:spcPts val="0"/>
              </a:spcAft>
              <a:buClr>
                <a:schemeClr val="dk1"/>
              </a:buClr>
              <a:buSzPct val="100000"/>
              <a:buFont typeface="Arial"/>
              <a:buNone/>
            </a:pPr>
            <a:r>
              <a:rPr lang="en-GB" sz="2800">
                <a:solidFill>
                  <a:schemeClr val="dk1"/>
                </a:solidFill>
                <a:latin typeface="Calibri"/>
                <a:ea typeface="Calibri"/>
                <a:cs typeface="Calibri"/>
                <a:sym typeface="Calibri"/>
              </a:rPr>
              <a:t>Entry via infant gate</a:t>
            </a:r>
            <a:endParaRPr/>
          </a:p>
          <a:p>
            <a:pPr marL="0" marR="0" lvl="0" indent="0" algn="ctr"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r>
              <a:rPr lang="en-GB" sz="2800" b="1" u="sng">
                <a:solidFill>
                  <a:schemeClr val="dk1"/>
                </a:solidFill>
                <a:latin typeface="Calibri"/>
                <a:ea typeface="Calibri"/>
                <a:cs typeface="Calibri"/>
                <a:sym typeface="Calibri"/>
              </a:rPr>
              <a:t>‘Sparkles’ after school club</a:t>
            </a:r>
            <a:endParaRPr/>
          </a:p>
          <a:p>
            <a:pPr marL="0" marR="0" lvl="0" indent="0" algn="ctr" rtl="0">
              <a:lnSpc>
                <a:spcPct val="90000"/>
              </a:lnSpc>
              <a:spcBef>
                <a:spcPts val="1000"/>
              </a:spcBef>
              <a:spcAft>
                <a:spcPts val="0"/>
              </a:spcAft>
              <a:buClr>
                <a:schemeClr val="dk1"/>
              </a:buClr>
              <a:buSzPct val="100000"/>
              <a:buFont typeface="Arial"/>
              <a:buNone/>
            </a:pPr>
            <a:r>
              <a:rPr lang="en-GB" sz="2800">
                <a:solidFill>
                  <a:schemeClr val="dk1"/>
                </a:solidFill>
                <a:latin typeface="Calibri"/>
                <a:ea typeface="Calibri"/>
                <a:cs typeface="Calibri"/>
                <a:sym typeface="Calibri"/>
              </a:rPr>
              <a:t>End of school day – 5:30pm</a:t>
            </a:r>
            <a:endParaRPr/>
          </a:p>
          <a:p>
            <a:pPr marL="0" marR="0" lvl="0" indent="0" algn="ctr" rtl="0">
              <a:lnSpc>
                <a:spcPct val="90000"/>
              </a:lnSpc>
              <a:spcBef>
                <a:spcPts val="1000"/>
              </a:spcBef>
              <a:spcAft>
                <a:spcPts val="0"/>
              </a:spcAft>
              <a:buClr>
                <a:schemeClr val="dk1"/>
              </a:buClr>
              <a:buSzPct val="100000"/>
              <a:buFont typeface="Arial"/>
              <a:buNone/>
            </a:pPr>
            <a:r>
              <a:rPr lang="en-GB" sz="2800">
                <a:solidFill>
                  <a:schemeClr val="dk1"/>
                </a:solidFill>
                <a:latin typeface="Calibri"/>
                <a:ea typeface="Calibri"/>
                <a:cs typeface="Calibri"/>
                <a:sym typeface="Calibri"/>
              </a:rPr>
              <a:t>Book in advance (by midnight the day before) using online payment system via school  £7 full session £4 half session</a:t>
            </a:r>
            <a:endParaRPr sz="28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sz="2800" b="1" u="sng">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sz="2800" b="1" u="sng">
              <a:solidFill>
                <a:schemeClr val="dk1"/>
              </a:solidFill>
              <a:latin typeface="Calibri"/>
              <a:ea typeface="Calibri"/>
              <a:cs typeface="Calibri"/>
              <a:sym typeface="Calibri"/>
            </a:endParaRPr>
          </a:p>
        </p:txBody>
      </p:sp>
      <p:pic>
        <p:nvPicPr>
          <p:cNvPr id="335" name="Google Shape;335;p17"/>
          <p:cNvPicPr preferRelativeResize="0"/>
          <p:nvPr/>
        </p:nvPicPr>
        <p:blipFill rotWithShape="1">
          <a:blip r:embed="rId5">
            <a:alphaModFix/>
          </a:blip>
          <a:srcRect/>
          <a:stretch/>
        </p:blipFill>
        <p:spPr>
          <a:xfrm>
            <a:off x="9245768" y="1512599"/>
            <a:ext cx="1746895" cy="1656184"/>
          </a:xfrm>
          <a:prstGeom prst="rect">
            <a:avLst/>
          </a:prstGeom>
          <a:noFill/>
          <a:ln>
            <a:noFill/>
          </a:ln>
        </p:spPr>
      </p:pic>
      <p:pic>
        <p:nvPicPr>
          <p:cNvPr id="336" name="Google Shape;336;p17" descr="http://rainbow-montessori-school.co.uk/wp-content/uploads/2013/09/AfterSchool2.jpg"/>
          <p:cNvPicPr preferRelativeResize="0"/>
          <p:nvPr/>
        </p:nvPicPr>
        <p:blipFill rotWithShape="1">
          <a:blip r:embed="rId6">
            <a:alphaModFix/>
          </a:blip>
          <a:srcRect/>
          <a:stretch/>
        </p:blipFill>
        <p:spPr>
          <a:xfrm>
            <a:off x="9144000" y="3983038"/>
            <a:ext cx="2143125" cy="2143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18" descr="I:\Pictures\New Pupils Presentation\New folder\social_media_r2-016.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2" name="Google Shape;342;p18"/>
          <p:cNvSpPr txBox="1">
            <a:spLocks noGrp="1"/>
          </p:cNvSpPr>
          <p:nvPr>
            <p:ph type="title"/>
          </p:nvPr>
        </p:nvSpPr>
        <p:spPr>
          <a:xfrm>
            <a:off x="2567608" y="125760"/>
            <a:ext cx="784887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232"/>
              </a:buClr>
              <a:buSzPts val="4000"/>
              <a:buFont typeface="Calibri"/>
              <a:buNone/>
            </a:pPr>
            <a:r>
              <a:rPr lang="en-GB" sz="4000" b="1">
                <a:solidFill>
                  <a:srgbClr val="FEE232"/>
                </a:solidFill>
              </a:rPr>
              <a:t>St Michael’s Catholic Primary School</a:t>
            </a:r>
            <a:endParaRPr sz="4000" b="1">
              <a:solidFill>
                <a:srgbClr val="FEE232"/>
              </a:solidFill>
            </a:endParaRPr>
          </a:p>
        </p:txBody>
      </p:sp>
      <p:pic>
        <p:nvPicPr>
          <p:cNvPr id="343" name="Google Shape;343;p18" descr="I:\Pictures\SchLogo.png"/>
          <p:cNvPicPr preferRelativeResize="0"/>
          <p:nvPr/>
        </p:nvPicPr>
        <p:blipFill rotWithShape="1">
          <a:blip r:embed="rId4">
            <a:alphaModFix/>
          </a:blip>
          <a:srcRect/>
          <a:stretch/>
        </p:blipFill>
        <p:spPr>
          <a:xfrm>
            <a:off x="1703512" y="188641"/>
            <a:ext cx="936104" cy="936104"/>
          </a:xfrm>
          <a:prstGeom prst="rect">
            <a:avLst/>
          </a:prstGeom>
          <a:noFill/>
          <a:ln>
            <a:noFill/>
          </a:ln>
        </p:spPr>
      </p:pic>
      <p:sp>
        <p:nvSpPr>
          <p:cNvPr id="344" name="Google Shape;344;p18"/>
          <p:cNvSpPr txBox="1"/>
          <p:nvPr/>
        </p:nvSpPr>
        <p:spPr>
          <a:xfrm>
            <a:off x="3159299" y="6383625"/>
            <a:ext cx="56766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FEE232"/>
                </a:solidFill>
                <a:latin typeface="Dancing Script"/>
                <a:ea typeface="Dancing Script"/>
                <a:cs typeface="Dancing Script"/>
                <a:sym typeface="Dancing Script"/>
              </a:rPr>
              <a:t>With Jesus we can achieve what we dream and believe</a:t>
            </a:r>
            <a:endParaRPr sz="2000">
              <a:solidFill>
                <a:srgbClr val="FEE232"/>
              </a:solidFill>
              <a:latin typeface="Dancing Script"/>
              <a:ea typeface="Dancing Script"/>
              <a:cs typeface="Dancing Script"/>
              <a:sym typeface="Dancing Script"/>
            </a:endParaRPr>
          </a:p>
        </p:txBody>
      </p:sp>
      <p:sp>
        <p:nvSpPr>
          <p:cNvPr id="345" name="Google Shape;345;p18"/>
          <p:cNvSpPr txBox="1"/>
          <p:nvPr/>
        </p:nvSpPr>
        <p:spPr>
          <a:xfrm>
            <a:off x="3863752" y="980729"/>
            <a:ext cx="680424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chemeClr val="lt1"/>
                </a:solidFill>
                <a:latin typeface="Calibri"/>
                <a:ea typeface="Calibri"/>
                <a:cs typeface="Calibri"/>
                <a:sym typeface="Calibri"/>
              </a:rPr>
              <a:t>Concerns about your child</a:t>
            </a:r>
            <a:endParaRPr sz="4800" b="1">
              <a:solidFill>
                <a:schemeClr val="lt1"/>
              </a:solidFill>
              <a:latin typeface="Calibri"/>
              <a:ea typeface="Calibri"/>
              <a:cs typeface="Calibri"/>
              <a:sym typeface="Calibri"/>
            </a:endParaRPr>
          </a:p>
        </p:txBody>
      </p:sp>
      <p:sp>
        <p:nvSpPr>
          <p:cNvPr id="346" name="Google Shape;346;p18"/>
          <p:cNvSpPr txBox="1"/>
          <p:nvPr/>
        </p:nvSpPr>
        <p:spPr>
          <a:xfrm>
            <a:off x="6041500" y="1781325"/>
            <a:ext cx="5928000" cy="4602300"/>
          </a:xfrm>
          <a:prstGeom prst="rect">
            <a:avLst/>
          </a:prstGeom>
          <a:noFill/>
          <a:ln>
            <a:noFill/>
          </a:ln>
        </p:spPr>
        <p:txBody>
          <a:bodyPr spcFirstLastPara="1" wrap="square" lIns="91425" tIns="45700" rIns="91425" bIns="45700" anchor="t" anchorCtr="0">
            <a:spAutoFit/>
          </a:bodyPr>
          <a:lstStyle/>
          <a:p>
            <a:pPr marL="0" marR="0" lvl="0" indent="-254000" algn="l" rtl="0">
              <a:spcBef>
                <a:spcPts val="0"/>
              </a:spcBef>
              <a:spcAft>
                <a:spcPts val="0"/>
              </a:spcAft>
              <a:buClr>
                <a:schemeClr val="lt1"/>
              </a:buClr>
              <a:buSzPts val="4000"/>
              <a:buFont typeface="Arial"/>
              <a:buChar char="•"/>
            </a:pPr>
            <a:r>
              <a:rPr lang="en-GB" sz="4000" b="1">
                <a:solidFill>
                  <a:schemeClr val="lt1"/>
                </a:solidFill>
                <a:latin typeface="Calibri"/>
                <a:ea typeface="Calibri"/>
                <a:cs typeface="Calibri"/>
                <a:sym typeface="Calibri"/>
              </a:rPr>
              <a:t>Bullying</a:t>
            </a:r>
            <a:endParaRPr/>
          </a:p>
          <a:p>
            <a:pPr marL="0" marR="0" lvl="0" indent="-254000" algn="l" rtl="0">
              <a:spcBef>
                <a:spcPts val="0"/>
              </a:spcBef>
              <a:spcAft>
                <a:spcPts val="0"/>
              </a:spcAft>
              <a:buClr>
                <a:schemeClr val="lt1"/>
              </a:buClr>
              <a:buSzPts val="4000"/>
              <a:buFont typeface="Arial"/>
              <a:buChar char="•"/>
            </a:pPr>
            <a:r>
              <a:rPr lang="en-GB" sz="4000" b="1">
                <a:solidFill>
                  <a:schemeClr val="lt1"/>
                </a:solidFill>
                <a:latin typeface="Calibri"/>
                <a:ea typeface="Calibri"/>
                <a:cs typeface="Calibri"/>
                <a:sym typeface="Calibri"/>
              </a:rPr>
              <a:t>Unhappy</a:t>
            </a:r>
            <a:endParaRPr/>
          </a:p>
          <a:p>
            <a:pPr marL="0" marR="0" lvl="0" indent="-254000" algn="l" rtl="0">
              <a:spcBef>
                <a:spcPts val="0"/>
              </a:spcBef>
              <a:spcAft>
                <a:spcPts val="0"/>
              </a:spcAft>
              <a:buClr>
                <a:schemeClr val="lt1"/>
              </a:buClr>
              <a:buSzPts val="4000"/>
              <a:buFont typeface="Arial"/>
              <a:buChar char="•"/>
            </a:pPr>
            <a:r>
              <a:rPr lang="en-GB" sz="4000" b="1">
                <a:solidFill>
                  <a:schemeClr val="lt1"/>
                </a:solidFill>
                <a:latin typeface="Calibri"/>
                <a:ea typeface="Calibri"/>
                <a:cs typeface="Calibri"/>
                <a:sym typeface="Calibri"/>
              </a:rPr>
              <a:t>SEND</a:t>
            </a:r>
            <a:endParaRPr/>
          </a:p>
          <a:p>
            <a:pPr marL="0" marR="0" lvl="0" indent="-254000" algn="l" rtl="0">
              <a:spcBef>
                <a:spcPts val="0"/>
              </a:spcBef>
              <a:spcAft>
                <a:spcPts val="0"/>
              </a:spcAft>
              <a:buClr>
                <a:schemeClr val="lt1"/>
              </a:buClr>
              <a:buSzPts val="4000"/>
              <a:buFont typeface="Arial"/>
              <a:buChar char="•"/>
            </a:pPr>
            <a:r>
              <a:rPr lang="en-GB" sz="4000" b="1">
                <a:solidFill>
                  <a:schemeClr val="lt1"/>
                </a:solidFill>
                <a:latin typeface="Calibri"/>
                <a:ea typeface="Calibri"/>
                <a:cs typeface="Calibri"/>
                <a:sym typeface="Calibri"/>
              </a:rPr>
              <a:t>Safeguarding</a:t>
            </a:r>
            <a:endParaRPr/>
          </a:p>
          <a:p>
            <a:pPr marL="0" marR="0" lvl="0" indent="0" algn="l" rtl="0">
              <a:spcBef>
                <a:spcPts val="0"/>
              </a:spcBef>
              <a:spcAft>
                <a:spcPts val="0"/>
              </a:spcAft>
              <a:buNone/>
            </a:pPr>
            <a:r>
              <a:rPr lang="en-GB" sz="3100" b="1">
                <a:solidFill>
                  <a:schemeClr val="lt1"/>
                </a:solidFill>
                <a:latin typeface="Calibri"/>
                <a:ea typeface="Calibri"/>
                <a:cs typeface="Calibri"/>
                <a:sym typeface="Calibri"/>
              </a:rPr>
              <a:t>Mrs Birch (DSL)</a:t>
            </a:r>
            <a:endParaRPr sz="500"/>
          </a:p>
          <a:p>
            <a:pPr marL="0" marR="0" lvl="0" indent="0" algn="l" rtl="0">
              <a:spcBef>
                <a:spcPts val="0"/>
              </a:spcBef>
              <a:spcAft>
                <a:spcPts val="0"/>
              </a:spcAft>
              <a:buNone/>
            </a:pPr>
            <a:r>
              <a:rPr lang="en-GB" sz="3100" b="1">
                <a:solidFill>
                  <a:schemeClr val="lt1"/>
                </a:solidFill>
                <a:latin typeface="Calibri"/>
                <a:ea typeface="Calibri"/>
                <a:cs typeface="Calibri"/>
                <a:sym typeface="Calibri"/>
              </a:rPr>
              <a:t>Mrs Reilly (Co-DSL)</a:t>
            </a:r>
            <a:endParaRPr sz="3100" b="1">
              <a:solidFill>
                <a:schemeClr val="lt1"/>
              </a:solidFill>
              <a:latin typeface="Calibri"/>
              <a:ea typeface="Calibri"/>
              <a:cs typeface="Calibri"/>
              <a:sym typeface="Calibri"/>
            </a:endParaRPr>
          </a:p>
          <a:p>
            <a:pPr marL="0" marR="0" lvl="0" indent="0" algn="l" rtl="0">
              <a:spcBef>
                <a:spcPts val="0"/>
              </a:spcBef>
              <a:spcAft>
                <a:spcPts val="0"/>
              </a:spcAft>
              <a:buNone/>
            </a:pPr>
            <a:r>
              <a:rPr lang="en-GB" sz="3100" b="1">
                <a:solidFill>
                  <a:schemeClr val="lt1"/>
                </a:solidFill>
                <a:latin typeface="Calibri"/>
                <a:ea typeface="Calibri"/>
                <a:cs typeface="Calibri"/>
                <a:sym typeface="Calibri"/>
              </a:rPr>
              <a:t>Mrs Gordon (Deputy DSL)</a:t>
            </a:r>
            <a:endParaRPr sz="3100" b="1">
              <a:solidFill>
                <a:schemeClr val="lt1"/>
              </a:solidFill>
              <a:latin typeface="Calibri"/>
              <a:ea typeface="Calibri"/>
              <a:cs typeface="Calibri"/>
              <a:sym typeface="Calibri"/>
            </a:endParaRPr>
          </a:p>
          <a:p>
            <a:pPr marL="0" marR="0" lvl="0" indent="0" algn="l" rtl="0">
              <a:spcBef>
                <a:spcPts val="0"/>
              </a:spcBef>
              <a:spcAft>
                <a:spcPts val="0"/>
              </a:spcAft>
              <a:buNone/>
            </a:pPr>
            <a:r>
              <a:rPr lang="en-GB" sz="3100" b="1">
                <a:solidFill>
                  <a:schemeClr val="lt1"/>
                </a:solidFill>
                <a:latin typeface="Calibri"/>
                <a:ea typeface="Calibri"/>
                <a:cs typeface="Calibri"/>
                <a:sym typeface="Calibri"/>
              </a:rPr>
              <a:t>Miss Sillitoe (Safeguarding</a:t>
            </a:r>
            <a:r>
              <a:rPr lang="en-GB" sz="4000" b="1">
                <a:solidFill>
                  <a:schemeClr val="lt1"/>
                </a:solidFill>
                <a:latin typeface="Calibri"/>
                <a:ea typeface="Calibri"/>
                <a:cs typeface="Calibri"/>
                <a:sym typeface="Calibri"/>
              </a:rPr>
              <a:t> </a:t>
            </a:r>
            <a:r>
              <a:rPr lang="en-GB" sz="3100" b="1">
                <a:solidFill>
                  <a:schemeClr val="lt1"/>
                </a:solidFill>
                <a:latin typeface="Calibri"/>
                <a:ea typeface="Calibri"/>
                <a:cs typeface="Calibri"/>
                <a:sym typeface="Calibri"/>
              </a:rPr>
              <a:t>Team)</a:t>
            </a:r>
            <a:endParaRPr sz="3100" b="1">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352" name="Google Shape;352;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53" name="Google Shape;353;p19"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pic>
        <p:nvPicPr>
          <p:cNvPr id="354" name="Google Shape;354;p19"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355" name="Google Shape;355;p19"/>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a:solidFill>
                  <a:srgbClr val="000099"/>
                </a:solidFill>
                <a:latin typeface="Calibri"/>
                <a:ea typeface="Calibri"/>
                <a:cs typeface="Calibri"/>
                <a:sym typeface="Calibri"/>
              </a:rPr>
              <a:t>St Michael’s Catholic Primary School</a:t>
            </a:r>
            <a:endParaRPr sz="2400" b="1">
              <a:solidFill>
                <a:srgbClr val="000099"/>
              </a:solidFill>
              <a:latin typeface="Calibri"/>
              <a:ea typeface="Calibri"/>
              <a:cs typeface="Calibri"/>
              <a:sym typeface="Calibri"/>
            </a:endParaRPr>
          </a:p>
        </p:txBody>
      </p:sp>
      <p:sp>
        <p:nvSpPr>
          <p:cNvPr id="356" name="Google Shape;356;p19"/>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FEE232"/>
                </a:solidFill>
                <a:latin typeface="Dancing Script"/>
                <a:ea typeface="Dancing Script"/>
                <a:cs typeface="Dancing Script"/>
                <a:sym typeface="Dancing Script"/>
              </a:rPr>
              <a:t>With Jesus we can achieve what we dream and believe</a:t>
            </a:r>
            <a:endParaRPr/>
          </a:p>
        </p:txBody>
      </p:sp>
      <p:sp>
        <p:nvSpPr>
          <p:cNvPr id="357" name="Google Shape;357;p19"/>
          <p:cNvSpPr txBox="1"/>
          <p:nvPr/>
        </p:nvSpPr>
        <p:spPr>
          <a:xfrm>
            <a:off x="470263" y="357187"/>
            <a:ext cx="1065929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rgbClr val="FF0000"/>
                </a:solidFill>
                <a:latin typeface="Arial"/>
                <a:ea typeface="Arial"/>
                <a:cs typeface="Arial"/>
                <a:sym typeface="Arial"/>
              </a:rPr>
              <a:t>Mass Times</a:t>
            </a:r>
            <a:endParaRPr sz="7200" b="1">
              <a:solidFill>
                <a:srgbClr val="FF0000"/>
              </a:solidFill>
              <a:latin typeface="Arial"/>
              <a:ea typeface="Arial"/>
              <a:cs typeface="Arial"/>
              <a:sym typeface="Arial"/>
            </a:endParaRPr>
          </a:p>
        </p:txBody>
      </p:sp>
      <p:sp>
        <p:nvSpPr>
          <p:cNvPr id="358" name="Google Shape;358;p19"/>
          <p:cNvSpPr/>
          <p:nvPr/>
        </p:nvSpPr>
        <p:spPr>
          <a:xfrm>
            <a:off x="470263" y="1573102"/>
            <a:ext cx="4473389" cy="4774945"/>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r>
              <a:rPr lang="en-GB" sz="2800" b="1">
                <a:solidFill>
                  <a:schemeClr val="dk1"/>
                </a:solidFill>
                <a:latin typeface="Arial"/>
                <a:ea typeface="Arial"/>
                <a:cs typeface="Arial"/>
                <a:sym typeface="Arial"/>
              </a:rPr>
              <a:t>St Michael’s Church</a:t>
            </a:r>
            <a:endParaRPr/>
          </a:p>
          <a:p>
            <a:pPr marL="0" marR="0" lvl="0" indent="0" algn="ctr" rtl="0">
              <a:spcBef>
                <a:spcPts val="0"/>
              </a:spcBef>
              <a:spcAft>
                <a:spcPts val="0"/>
              </a:spcAft>
              <a:buNone/>
            </a:pPr>
            <a:r>
              <a:rPr lang="en-GB" sz="2400">
                <a:solidFill>
                  <a:schemeClr val="dk1"/>
                </a:solidFill>
                <a:latin typeface="Arial"/>
                <a:ea typeface="Arial"/>
                <a:cs typeface="Arial"/>
                <a:sym typeface="Arial"/>
              </a:rPr>
              <a:t>West Derby Road, L6 5EH</a:t>
            </a:r>
            <a:endParaRPr/>
          </a:p>
          <a:p>
            <a:pPr marL="0" marR="0" lvl="0" indent="0" algn="ctr" rtl="0">
              <a:spcBef>
                <a:spcPts val="0"/>
              </a:spcBef>
              <a:spcAft>
                <a:spcPts val="0"/>
              </a:spcAft>
              <a:buNone/>
            </a:pPr>
            <a:endParaRPr sz="2400">
              <a:solidFill>
                <a:schemeClr val="dk1"/>
              </a:solidFill>
              <a:latin typeface="Arial"/>
              <a:ea typeface="Arial"/>
              <a:cs typeface="Arial"/>
              <a:sym typeface="Arial"/>
            </a:endParaRPr>
          </a:p>
          <a:p>
            <a:pPr marL="0" marR="0" lvl="0" indent="0" algn="ctr" rtl="0">
              <a:spcBef>
                <a:spcPts val="0"/>
              </a:spcBef>
              <a:spcAft>
                <a:spcPts val="0"/>
              </a:spcAft>
              <a:buNone/>
            </a:pPr>
            <a:r>
              <a:rPr lang="en-GB" sz="2400">
                <a:solidFill>
                  <a:schemeClr val="dk1"/>
                </a:solidFill>
                <a:latin typeface="Arial"/>
                <a:ea typeface="Arial"/>
                <a:cs typeface="Arial"/>
                <a:sym typeface="Arial"/>
              </a:rPr>
              <a:t>Sundays 10.30am</a:t>
            </a:r>
            <a:endParaRPr sz="2400">
              <a:solidFill>
                <a:schemeClr val="dk1"/>
              </a:solidFill>
              <a:latin typeface="Arial"/>
              <a:ea typeface="Arial"/>
              <a:cs typeface="Arial"/>
              <a:sym typeface="Arial"/>
            </a:endParaRPr>
          </a:p>
        </p:txBody>
      </p:sp>
      <p:pic>
        <p:nvPicPr>
          <p:cNvPr id="359" name="Google Shape;359;p19"/>
          <p:cNvPicPr preferRelativeResize="0"/>
          <p:nvPr/>
        </p:nvPicPr>
        <p:blipFill rotWithShape="1">
          <a:blip r:embed="rId5">
            <a:alphaModFix/>
          </a:blip>
          <a:srcRect/>
          <a:stretch/>
        </p:blipFill>
        <p:spPr>
          <a:xfrm>
            <a:off x="1227897" y="1769327"/>
            <a:ext cx="2982448" cy="2413359"/>
          </a:xfrm>
          <a:prstGeom prst="rect">
            <a:avLst/>
          </a:prstGeom>
          <a:noFill/>
          <a:ln w="12700" cap="flat" cmpd="sng">
            <a:solidFill>
              <a:schemeClr val="dk1"/>
            </a:solidFill>
            <a:prstDash val="solid"/>
            <a:round/>
            <a:headEnd type="none" w="sm" len="sm"/>
            <a:tailEnd type="none" w="sm" len="sm"/>
          </a:ln>
        </p:spPr>
      </p:pic>
      <p:sp>
        <p:nvSpPr>
          <p:cNvPr id="360" name="Google Shape;360;p19"/>
          <p:cNvSpPr/>
          <p:nvPr/>
        </p:nvSpPr>
        <p:spPr>
          <a:xfrm>
            <a:off x="7174851" y="1551244"/>
            <a:ext cx="4473389" cy="4774945"/>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a:p>
            <a:pPr marL="0" marR="0" lvl="0" indent="0" algn="ctr" rtl="0">
              <a:spcBef>
                <a:spcPts val="0"/>
              </a:spcBef>
              <a:spcAft>
                <a:spcPts val="0"/>
              </a:spcAft>
              <a:buNone/>
            </a:pPr>
            <a:r>
              <a:rPr lang="en-GB" sz="2800" b="1">
                <a:solidFill>
                  <a:schemeClr val="dk1"/>
                </a:solidFill>
                <a:latin typeface="Arial"/>
                <a:ea typeface="Arial"/>
                <a:cs typeface="Arial"/>
                <a:sym typeface="Arial"/>
              </a:rPr>
              <a:t>Sacred Heart Church</a:t>
            </a:r>
            <a:endParaRPr/>
          </a:p>
          <a:p>
            <a:pPr marL="0" marR="0" lvl="0" indent="0" algn="ctr" rtl="0">
              <a:spcBef>
                <a:spcPts val="0"/>
              </a:spcBef>
              <a:spcAft>
                <a:spcPts val="0"/>
              </a:spcAft>
              <a:buNone/>
            </a:pPr>
            <a:r>
              <a:rPr lang="en-GB" sz="2400">
                <a:solidFill>
                  <a:schemeClr val="dk1"/>
                </a:solidFill>
                <a:latin typeface="Arial"/>
                <a:ea typeface="Arial"/>
                <a:cs typeface="Arial"/>
                <a:sym typeface="Arial"/>
              </a:rPr>
              <a:t>Low Hill, L7 8TN</a:t>
            </a:r>
            <a:endParaRPr/>
          </a:p>
          <a:p>
            <a:pPr marL="0" marR="0" lvl="0" indent="0" algn="ctr" rtl="0">
              <a:spcBef>
                <a:spcPts val="0"/>
              </a:spcBef>
              <a:spcAft>
                <a:spcPts val="0"/>
              </a:spcAft>
              <a:buNone/>
            </a:pPr>
            <a:endParaRPr sz="2400">
              <a:solidFill>
                <a:schemeClr val="dk1"/>
              </a:solidFill>
              <a:latin typeface="Arial"/>
              <a:ea typeface="Arial"/>
              <a:cs typeface="Arial"/>
              <a:sym typeface="Arial"/>
            </a:endParaRPr>
          </a:p>
          <a:p>
            <a:pPr marL="0" marR="0" lvl="0" indent="0" algn="ctr" rtl="0">
              <a:spcBef>
                <a:spcPts val="0"/>
              </a:spcBef>
              <a:spcAft>
                <a:spcPts val="0"/>
              </a:spcAft>
              <a:buNone/>
            </a:pPr>
            <a:r>
              <a:rPr lang="en-GB" sz="2400">
                <a:solidFill>
                  <a:schemeClr val="dk1"/>
                </a:solidFill>
                <a:latin typeface="Arial"/>
                <a:ea typeface="Arial"/>
                <a:cs typeface="Arial"/>
                <a:sym typeface="Arial"/>
              </a:rPr>
              <a:t>S</a:t>
            </a:r>
            <a:r>
              <a:rPr lang="en-GB" sz="2400">
                <a:solidFill>
                  <a:schemeClr val="dk1"/>
                </a:solidFill>
              </a:rPr>
              <a:t>aturdays</a:t>
            </a:r>
            <a:r>
              <a:rPr lang="en-GB" sz="2400">
                <a:solidFill>
                  <a:schemeClr val="dk1"/>
                </a:solidFill>
                <a:latin typeface="Arial"/>
                <a:ea typeface="Arial"/>
                <a:cs typeface="Arial"/>
                <a:sym typeface="Arial"/>
              </a:rPr>
              <a:t> 6.30pm</a:t>
            </a:r>
            <a:endParaRPr sz="2400">
              <a:solidFill>
                <a:schemeClr val="dk1"/>
              </a:solidFill>
              <a:latin typeface="Arial"/>
              <a:ea typeface="Arial"/>
              <a:cs typeface="Arial"/>
              <a:sym typeface="Arial"/>
            </a:endParaRPr>
          </a:p>
        </p:txBody>
      </p:sp>
      <p:pic>
        <p:nvPicPr>
          <p:cNvPr id="361" name="Google Shape;361;p19"/>
          <p:cNvPicPr preferRelativeResize="0"/>
          <p:nvPr/>
        </p:nvPicPr>
        <p:blipFill rotWithShape="1">
          <a:blip r:embed="rId6">
            <a:alphaModFix/>
          </a:blip>
          <a:srcRect/>
          <a:stretch/>
        </p:blipFill>
        <p:spPr>
          <a:xfrm>
            <a:off x="8071371" y="1954555"/>
            <a:ext cx="2680348" cy="2042901"/>
          </a:xfrm>
          <a:prstGeom prst="rect">
            <a:avLst/>
          </a:prstGeom>
          <a:noFill/>
          <a:ln w="12700" cap="flat" cmpd="sng">
            <a:solidFill>
              <a:schemeClr val="dk1"/>
            </a:solidFill>
            <a:prstDash val="solid"/>
            <a:round/>
            <a:headEnd type="none" w="sm" len="sm"/>
            <a:tailEnd type="none" w="sm" len="sm"/>
          </a:ln>
        </p:spPr>
      </p:pic>
      <p:pic>
        <p:nvPicPr>
          <p:cNvPr id="362" name="Google Shape;362;p19"/>
          <p:cNvPicPr preferRelativeResize="0"/>
          <p:nvPr/>
        </p:nvPicPr>
        <p:blipFill rotWithShape="1">
          <a:blip r:embed="rId7">
            <a:alphaModFix/>
          </a:blip>
          <a:srcRect l="19540" r="19538"/>
          <a:stretch/>
        </p:blipFill>
        <p:spPr>
          <a:xfrm>
            <a:off x="5214588" y="3292625"/>
            <a:ext cx="1688383" cy="2403376"/>
          </a:xfrm>
          <a:prstGeom prst="rect">
            <a:avLst/>
          </a:prstGeom>
          <a:noFill/>
          <a:ln>
            <a:noFill/>
          </a:ln>
        </p:spPr>
      </p:pic>
      <p:sp>
        <p:nvSpPr>
          <p:cNvPr id="363" name="Google Shape;363;p19"/>
          <p:cNvSpPr/>
          <p:nvPr/>
        </p:nvSpPr>
        <p:spPr>
          <a:xfrm>
            <a:off x="3822084" y="1405597"/>
            <a:ext cx="4473389" cy="319149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a:solidFill>
                  <a:schemeClr val="dk1"/>
                </a:solidFill>
                <a:latin typeface="Arial"/>
                <a:ea typeface="Arial"/>
                <a:cs typeface="Arial"/>
                <a:sym typeface="Arial"/>
              </a:rPr>
              <a:t>Father Fitz</a:t>
            </a:r>
            <a:endParaRPr sz="3200">
              <a:solidFill>
                <a:schemeClr val="dk1"/>
              </a:solidFill>
              <a:latin typeface="Arial"/>
              <a:ea typeface="Arial"/>
              <a:cs typeface="Arial"/>
              <a:sym typeface="Arial"/>
            </a:endParaRPr>
          </a:p>
        </p:txBody>
      </p:sp>
      <p:pic>
        <p:nvPicPr>
          <p:cNvPr id="364" name="Google Shape;364;p19"/>
          <p:cNvPicPr preferRelativeResize="0"/>
          <p:nvPr/>
        </p:nvPicPr>
        <p:blipFill rotWithShape="1">
          <a:blip r:embed="rId8">
            <a:alphaModFix/>
          </a:blip>
          <a:srcRect/>
          <a:stretch/>
        </p:blipFill>
        <p:spPr>
          <a:xfrm>
            <a:off x="257525" y="162881"/>
            <a:ext cx="1357293" cy="12462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03" name="Google Shape;10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04" name="Google Shape;104;p2"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5878"/>
            <a:ext cx="12192000" cy="6897688"/>
          </a:xfrm>
          <a:prstGeom prst="rect">
            <a:avLst/>
          </a:prstGeom>
          <a:noFill/>
          <a:ln>
            <a:noFill/>
          </a:ln>
        </p:spPr>
      </p:pic>
      <p:pic>
        <p:nvPicPr>
          <p:cNvPr id="105" name="Google Shape;105;p2"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106" name="Google Shape;106;p2"/>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i="0" u="none" strike="noStrike" cap="none">
                <a:solidFill>
                  <a:srgbClr val="000099"/>
                </a:solidFill>
                <a:latin typeface="Calibri"/>
                <a:ea typeface="Calibri"/>
                <a:cs typeface="Calibri"/>
                <a:sym typeface="Calibri"/>
              </a:rPr>
              <a:t>St Michael’s Catholic Primary School</a:t>
            </a:r>
            <a:endParaRPr sz="2400" b="1" i="0" u="none" strike="noStrike" cap="none">
              <a:solidFill>
                <a:srgbClr val="000099"/>
              </a:solidFill>
              <a:latin typeface="Calibri"/>
              <a:ea typeface="Calibri"/>
              <a:cs typeface="Calibri"/>
              <a:sym typeface="Calibri"/>
            </a:endParaRPr>
          </a:p>
        </p:txBody>
      </p:sp>
      <p:sp>
        <p:nvSpPr>
          <p:cNvPr id="107" name="Google Shape;107;p2"/>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sp>
        <p:nvSpPr>
          <p:cNvPr id="108" name="Google Shape;108;p2"/>
          <p:cNvSpPr txBox="1"/>
          <p:nvPr/>
        </p:nvSpPr>
        <p:spPr>
          <a:xfrm>
            <a:off x="655982" y="792669"/>
            <a:ext cx="10659291"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9600" b="1" i="0" u="none" strike="noStrike" cap="none">
                <a:solidFill>
                  <a:srgbClr val="FF0000"/>
                </a:solidFill>
                <a:latin typeface="Arial"/>
                <a:ea typeface="Arial"/>
                <a:cs typeface="Arial"/>
                <a:sym typeface="Arial"/>
              </a:rPr>
              <a:t>Welcome to </a:t>
            </a:r>
            <a:endParaRPr/>
          </a:p>
          <a:p>
            <a:pPr marL="0" marR="0" lvl="0" indent="0" algn="ctr" rtl="0">
              <a:spcBef>
                <a:spcPts val="0"/>
              </a:spcBef>
              <a:spcAft>
                <a:spcPts val="0"/>
              </a:spcAft>
              <a:buNone/>
            </a:pPr>
            <a:r>
              <a:rPr lang="en-GB" sz="9600" b="1" i="0" u="none" strike="noStrike" cap="none">
                <a:solidFill>
                  <a:srgbClr val="FF0000"/>
                </a:solidFill>
                <a:latin typeface="Arial"/>
                <a:ea typeface="Arial"/>
                <a:cs typeface="Arial"/>
                <a:sym typeface="Arial"/>
              </a:rPr>
              <a:t>Year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384" name="Google Shape;384;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85" name="Google Shape;385;p21"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386" name="Google Shape;386;p21"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387" name="Google Shape;387;p21"/>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a:solidFill>
                  <a:srgbClr val="000099"/>
                </a:solidFill>
                <a:latin typeface="Calibri"/>
                <a:ea typeface="Calibri"/>
                <a:cs typeface="Calibri"/>
                <a:sym typeface="Calibri"/>
              </a:rPr>
              <a:t>St Michael’s Catholic Primary School</a:t>
            </a:r>
            <a:endParaRPr sz="2400" b="1">
              <a:solidFill>
                <a:srgbClr val="000099"/>
              </a:solidFill>
              <a:latin typeface="Calibri"/>
              <a:ea typeface="Calibri"/>
              <a:cs typeface="Calibri"/>
              <a:sym typeface="Calibri"/>
            </a:endParaRPr>
          </a:p>
        </p:txBody>
      </p:sp>
      <p:sp>
        <p:nvSpPr>
          <p:cNvPr id="388" name="Google Shape;388;p21"/>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FEE232"/>
                </a:solidFill>
                <a:latin typeface="Dancing Script"/>
                <a:ea typeface="Dancing Script"/>
                <a:cs typeface="Dancing Script"/>
                <a:sym typeface="Dancing Script"/>
              </a:rPr>
              <a:t>With Jesus we can achieve what we dream and believe</a:t>
            </a:r>
            <a:endParaRPr/>
          </a:p>
        </p:txBody>
      </p:sp>
      <p:sp>
        <p:nvSpPr>
          <p:cNvPr id="389" name="Google Shape;389;p21"/>
          <p:cNvSpPr txBox="1"/>
          <p:nvPr/>
        </p:nvSpPr>
        <p:spPr>
          <a:xfrm>
            <a:off x="-315958" y="2138065"/>
            <a:ext cx="12652235" cy="43088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0" b="1">
                <a:solidFill>
                  <a:srgbClr val="FF0000"/>
                </a:solidFill>
                <a:latin typeface="Arial"/>
                <a:ea typeface="Arial"/>
                <a:cs typeface="Arial"/>
                <a:sym typeface="Arial"/>
              </a:rPr>
              <a:t>Thank you!</a:t>
            </a:r>
            <a:endParaRPr/>
          </a:p>
          <a:p>
            <a:pPr marL="0" marR="0" lvl="0" indent="0" algn="ctr" rtl="0">
              <a:spcBef>
                <a:spcPts val="0"/>
              </a:spcBef>
              <a:spcAft>
                <a:spcPts val="0"/>
              </a:spcAft>
              <a:buNone/>
            </a:pPr>
            <a:r>
              <a:rPr lang="en-GB" sz="5000" b="1">
                <a:solidFill>
                  <a:srgbClr val="FF0000"/>
                </a:solidFill>
                <a:latin typeface="Arial"/>
                <a:ea typeface="Arial"/>
                <a:cs typeface="Arial"/>
                <a:sym typeface="Arial"/>
              </a:rPr>
              <a:t>Any questions?</a:t>
            </a:r>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l" rtl="0">
              <a:spcBef>
                <a:spcPts val="0"/>
              </a:spcBef>
              <a:spcAft>
                <a:spcPts val="0"/>
              </a:spcAft>
              <a:buNone/>
            </a:pPr>
            <a:endParaRPr sz="400">
              <a:solidFill>
                <a:schemeClr val="dk1"/>
              </a:solidFill>
              <a:latin typeface="Calibri"/>
              <a:ea typeface="Calibri"/>
              <a:cs typeface="Calibri"/>
              <a:sym typeface="Calibri"/>
            </a:endParaRPr>
          </a:p>
          <a:p>
            <a:pPr marL="0" marR="0" lvl="0" indent="0" algn="ctr" rtl="0">
              <a:spcBef>
                <a:spcPts val="0"/>
              </a:spcBef>
              <a:spcAft>
                <a:spcPts val="0"/>
              </a:spcAft>
              <a:buNone/>
            </a:pPr>
            <a:endParaRPr sz="7200">
              <a:solidFill>
                <a:srgbClr val="FF0000"/>
              </a:solidFill>
              <a:latin typeface="Calibri"/>
              <a:ea typeface="Calibri"/>
              <a:cs typeface="Calibri"/>
              <a:sym typeface="Calibri"/>
            </a:endParaRPr>
          </a:p>
        </p:txBody>
      </p:sp>
      <p:pic>
        <p:nvPicPr>
          <p:cNvPr id="390" name="Google Shape;390;p21"/>
          <p:cNvPicPr preferRelativeResize="0"/>
          <p:nvPr/>
        </p:nvPicPr>
        <p:blipFill rotWithShape="1">
          <a:blip r:embed="rId5">
            <a:alphaModFix/>
          </a:blip>
          <a:srcRect l="3503" t="20110" r="13512" b="5604"/>
          <a:stretch/>
        </p:blipFill>
        <p:spPr>
          <a:xfrm rot="-265058">
            <a:off x="140074" y="175408"/>
            <a:ext cx="1842657" cy="12326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1" name="Google Shape;391;p21"/>
          <p:cNvPicPr preferRelativeResize="0"/>
          <p:nvPr/>
        </p:nvPicPr>
        <p:blipFill rotWithShape="1">
          <a:blip r:embed="rId6">
            <a:alphaModFix/>
          </a:blip>
          <a:srcRect/>
          <a:stretch/>
        </p:blipFill>
        <p:spPr>
          <a:xfrm rot="253580">
            <a:off x="9390660" y="4920742"/>
            <a:ext cx="2674152" cy="180405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2" name="Google Shape;392;p21"/>
          <p:cNvPicPr preferRelativeResize="0"/>
          <p:nvPr/>
        </p:nvPicPr>
        <p:blipFill rotWithShape="1">
          <a:blip r:embed="rId7">
            <a:alphaModFix/>
          </a:blip>
          <a:srcRect/>
          <a:stretch/>
        </p:blipFill>
        <p:spPr>
          <a:xfrm>
            <a:off x="10615685" y="128487"/>
            <a:ext cx="1480975" cy="19746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3" name="Google Shape;393;p21"/>
          <p:cNvPicPr preferRelativeResize="0"/>
          <p:nvPr/>
        </p:nvPicPr>
        <p:blipFill rotWithShape="1">
          <a:blip r:embed="rId8">
            <a:alphaModFix/>
          </a:blip>
          <a:srcRect/>
          <a:stretch/>
        </p:blipFill>
        <p:spPr>
          <a:xfrm rot="5115661">
            <a:off x="411370" y="4516070"/>
            <a:ext cx="2049574" cy="15371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4" name="Google Shape;394;p21"/>
          <p:cNvPicPr preferRelativeResize="0"/>
          <p:nvPr/>
        </p:nvPicPr>
        <p:blipFill rotWithShape="1">
          <a:blip r:embed="rId9">
            <a:alphaModFix/>
          </a:blip>
          <a:srcRect/>
          <a:stretch/>
        </p:blipFill>
        <p:spPr>
          <a:xfrm rot="-237318">
            <a:off x="6141069" y="4831853"/>
            <a:ext cx="2505616" cy="187242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5" name="Google Shape;395;p21"/>
          <p:cNvPicPr preferRelativeResize="0"/>
          <p:nvPr/>
        </p:nvPicPr>
        <p:blipFill rotWithShape="1">
          <a:blip r:embed="rId10">
            <a:alphaModFix/>
          </a:blip>
          <a:srcRect/>
          <a:stretch/>
        </p:blipFill>
        <p:spPr>
          <a:xfrm rot="220886">
            <a:off x="158201" y="1717178"/>
            <a:ext cx="2250551" cy="227918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6" name="Google Shape;396;p21"/>
          <p:cNvPicPr preferRelativeResize="0"/>
          <p:nvPr/>
        </p:nvPicPr>
        <p:blipFill rotWithShape="1">
          <a:blip r:embed="rId11">
            <a:alphaModFix/>
          </a:blip>
          <a:srcRect/>
          <a:stretch/>
        </p:blipFill>
        <p:spPr>
          <a:xfrm rot="-203516">
            <a:off x="9599381" y="2508596"/>
            <a:ext cx="2679997" cy="20027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7" name="Google Shape;397;p21"/>
          <p:cNvPicPr preferRelativeResize="0"/>
          <p:nvPr/>
        </p:nvPicPr>
        <p:blipFill rotWithShape="1">
          <a:blip r:embed="rId12">
            <a:alphaModFix/>
          </a:blip>
          <a:srcRect l="17854" r="17477"/>
          <a:stretch/>
        </p:blipFill>
        <p:spPr>
          <a:xfrm rot="209358">
            <a:off x="8801428" y="584885"/>
            <a:ext cx="1500791" cy="17342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8" name="Google Shape;398;p21"/>
          <p:cNvPicPr preferRelativeResize="0"/>
          <p:nvPr/>
        </p:nvPicPr>
        <p:blipFill rotWithShape="1">
          <a:blip r:embed="rId13">
            <a:alphaModFix/>
          </a:blip>
          <a:srcRect/>
          <a:stretch/>
        </p:blipFill>
        <p:spPr>
          <a:xfrm>
            <a:off x="6079474" y="543529"/>
            <a:ext cx="2267725" cy="17007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9" name="Google Shape;399;p21"/>
          <p:cNvPicPr preferRelativeResize="0"/>
          <p:nvPr/>
        </p:nvPicPr>
        <p:blipFill rotWithShape="1">
          <a:blip r:embed="rId14">
            <a:alphaModFix/>
          </a:blip>
          <a:srcRect l="14123" t="3147" r="5745"/>
          <a:stretch/>
        </p:blipFill>
        <p:spPr>
          <a:xfrm>
            <a:off x="3226289" y="574535"/>
            <a:ext cx="1627096" cy="14749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00" name="Google Shape;400;p21"/>
          <p:cNvPicPr preferRelativeResize="0"/>
          <p:nvPr/>
        </p:nvPicPr>
        <p:blipFill rotWithShape="1">
          <a:blip r:embed="rId15">
            <a:alphaModFix/>
          </a:blip>
          <a:srcRect l="9245" t="12363" b="34639"/>
          <a:stretch/>
        </p:blipFill>
        <p:spPr>
          <a:xfrm>
            <a:off x="3049571" y="4824656"/>
            <a:ext cx="2024264" cy="15761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14" name="Google Shape;114;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15" name="Google Shape;115;p3"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116" name="Google Shape;116;p3"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117" name="Google Shape;117;p3"/>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i="0" u="none" strike="noStrike" cap="none">
                <a:solidFill>
                  <a:srgbClr val="000099"/>
                </a:solidFill>
                <a:latin typeface="Calibri"/>
                <a:ea typeface="Calibri"/>
                <a:cs typeface="Calibri"/>
                <a:sym typeface="Calibri"/>
              </a:rPr>
              <a:t>St Michael’s Catholic Primary School</a:t>
            </a:r>
            <a:endParaRPr sz="2400" b="1" i="0" u="none" strike="noStrike" cap="none">
              <a:solidFill>
                <a:srgbClr val="000099"/>
              </a:solidFill>
              <a:latin typeface="Calibri"/>
              <a:ea typeface="Calibri"/>
              <a:cs typeface="Calibri"/>
              <a:sym typeface="Calibri"/>
            </a:endParaRPr>
          </a:p>
        </p:txBody>
      </p:sp>
      <p:sp>
        <p:nvSpPr>
          <p:cNvPr id="118" name="Google Shape;118;p3"/>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sp>
        <p:nvSpPr>
          <p:cNvPr id="119" name="Google Shape;119;p3"/>
          <p:cNvSpPr txBox="1"/>
          <p:nvPr/>
        </p:nvSpPr>
        <p:spPr>
          <a:xfrm>
            <a:off x="953587" y="442638"/>
            <a:ext cx="1065929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9600" b="1" i="0" u="none" strike="noStrike" cap="none" dirty="0">
                <a:solidFill>
                  <a:srgbClr val="FF0000"/>
                </a:solidFill>
                <a:latin typeface="Arial"/>
                <a:ea typeface="Arial"/>
                <a:cs typeface="Arial"/>
                <a:sym typeface="Arial"/>
              </a:rPr>
              <a:t>Staff in </a:t>
            </a:r>
            <a:r>
              <a:rPr lang="en-GB" sz="9600" b="1" dirty="0" smtClean="0">
                <a:solidFill>
                  <a:srgbClr val="FF0000"/>
                </a:solidFill>
              </a:rPr>
              <a:t>Nursery</a:t>
            </a:r>
            <a:r>
              <a:rPr lang="en-GB" sz="9600" b="1" i="0" u="none" strike="noStrike" cap="none" dirty="0" smtClean="0">
                <a:solidFill>
                  <a:srgbClr val="FF0000"/>
                </a:solidFill>
                <a:latin typeface="Arial"/>
                <a:ea typeface="Arial"/>
                <a:cs typeface="Arial"/>
                <a:sym typeface="Arial"/>
              </a:rPr>
              <a:t> </a:t>
            </a:r>
            <a:endParaRPr dirty="0"/>
          </a:p>
        </p:txBody>
      </p:sp>
      <p:sp>
        <p:nvSpPr>
          <p:cNvPr id="120" name="Google Shape;120;p3"/>
          <p:cNvSpPr/>
          <p:nvPr/>
        </p:nvSpPr>
        <p:spPr>
          <a:xfrm>
            <a:off x="668761" y="1917218"/>
            <a:ext cx="2312126" cy="294163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6835849" y="1940838"/>
            <a:ext cx="2312126" cy="294163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txBox="1"/>
          <p:nvPr/>
        </p:nvSpPr>
        <p:spPr>
          <a:xfrm>
            <a:off x="668761" y="5138057"/>
            <a:ext cx="2615128"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dirty="0" smtClean="0">
                <a:solidFill>
                  <a:srgbClr val="FF0000"/>
                </a:solidFill>
                <a:latin typeface="Calibri"/>
                <a:ea typeface="Calibri"/>
                <a:cs typeface="Calibri"/>
                <a:sym typeface="Calibri"/>
              </a:rPr>
              <a:t>Miss Potter</a:t>
            </a:r>
          </a:p>
          <a:p>
            <a:pPr marL="0" marR="0" lvl="0" indent="0" algn="ctr" rtl="0">
              <a:spcBef>
                <a:spcPts val="0"/>
              </a:spcBef>
              <a:spcAft>
                <a:spcPts val="0"/>
              </a:spcAft>
              <a:buNone/>
            </a:pPr>
            <a:r>
              <a:rPr lang="en-GB" sz="2800" b="1" i="0" u="none" strike="noStrike" cap="none" dirty="0" smtClean="0">
                <a:solidFill>
                  <a:srgbClr val="FF0000"/>
                </a:solidFill>
                <a:latin typeface="Calibri"/>
                <a:ea typeface="Calibri"/>
                <a:cs typeface="Calibri"/>
                <a:sym typeface="Calibri"/>
              </a:rPr>
              <a:t>Class </a:t>
            </a:r>
            <a:r>
              <a:rPr lang="en-GB" sz="2800" b="1" i="0" u="none" strike="noStrike" cap="none" dirty="0">
                <a:solidFill>
                  <a:srgbClr val="FF0000"/>
                </a:solidFill>
                <a:latin typeface="Calibri"/>
                <a:ea typeface="Calibri"/>
                <a:cs typeface="Calibri"/>
                <a:sym typeface="Calibri"/>
              </a:rPr>
              <a:t>Teacher</a:t>
            </a:r>
            <a:endParaRPr dirty="0"/>
          </a:p>
        </p:txBody>
      </p:sp>
      <p:sp>
        <p:nvSpPr>
          <p:cNvPr id="123" name="Google Shape;123;p3"/>
          <p:cNvSpPr txBox="1"/>
          <p:nvPr/>
        </p:nvSpPr>
        <p:spPr>
          <a:xfrm>
            <a:off x="9803824" y="5115210"/>
            <a:ext cx="231212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smtClean="0">
                <a:solidFill>
                  <a:srgbClr val="FF0000"/>
                </a:solidFill>
                <a:latin typeface="Calibri"/>
                <a:cs typeface="Calibri"/>
                <a:sym typeface="Calibri"/>
              </a:rPr>
              <a:t>Miss Marshall</a:t>
            </a:r>
          </a:p>
          <a:p>
            <a:pPr marL="0" marR="0" lvl="0" indent="0" algn="ctr" rtl="0">
              <a:spcBef>
                <a:spcPts val="0"/>
              </a:spcBef>
              <a:spcAft>
                <a:spcPts val="0"/>
              </a:spcAft>
              <a:buNone/>
            </a:pPr>
            <a:r>
              <a:rPr lang="en-GB" sz="2800" b="1" dirty="0" smtClean="0">
                <a:solidFill>
                  <a:srgbClr val="FF0000"/>
                </a:solidFill>
                <a:latin typeface="Calibri"/>
                <a:cs typeface="Calibri"/>
                <a:sym typeface="Calibri"/>
              </a:rPr>
              <a:t>Apprentice</a:t>
            </a:r>
            <a:endParaRPr dirty="0"/>
          </a:p>
        </p:txBody>
      </p:sp>
      <p:pic>
        <p:nvPicPr>
          <p:cNvPr id="124" name="Google Shape;124;p3"/>
          <p:cNvPicPr preferRelativeResize="0"/>
          <p:nvPr/>
        </p:nvPicPr>
        <p:blipFill rotWithShape="1">
          <a:blip r:embed="rId5">
            <a:alphaModFix/>
          </a:blip>
          <a:srcRect/>
          <a:stretch/>
        </p:blipFill>
        <p:spPr>
          <a:xfrm>
            <a:off x="61050" y="85772"/>
            <a:ext cx="1959537" cy="1259702"/>
          </a:xfrm>
          <a:prstGeom prst="rect">
            <a:avLst/>
          </a:prstGeom>
          <a:noFill/>
          <a:ln>
            <a:noFill/>
          </a:ln>
        </p:spPr>
      </p:pic>
      <p:sp>
        <p:nvSpPr>
          <p:cNvPr id="125" name="Google Shape;125;p3"/>
          <p:cNvSpPr/>
          <p:nvPr/>
        </p:nvSpPr>
        <p:spPr>
          <a:xfrm>
            <a:off x="9735803" y="1956161"/>
            <a:ext cx="2312126" cy="294163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3"/>
          <p:cNvSpPr txBox="1"/>
          <p:nvPr/>
        </p:nvSpPr>
        <p:spPr>
          <a:xfrm>
            <a:off x="6637521" y="5138057"/>
            <a:ext cx="2615128"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smtClean="0">
                <a:solidFill>
                  <a:srgbClr val="FF0000"/>
                </a:solidFill>
                <a:latin typeface="Calibri"/>
                <a:cs typeface="Calibri"/>
                <a:sym typeface="Calibri"/>
              </a:rPr>
              <a:t>Miss Collins</a:t>
            </a:r>
            <a:endParaRPr lang="en-GB" sz="2800" b="1" dirty="0" smtClean="0">
              <a:solidFill>
                <a:srgbClr val="FF0000"/>
              </a:solidFill>
              <a:latin typeface="Calibri"/>
              <a:cs typeface="Calibri"/>
              <a:sym typeface="Calibri"/>
            </a:endParaRPr>
          </a:p>
          <a:p>
            <a:pPr marL="0" marR="0" lvl="0" indent="0" algn="ctr" rtl="0">
              <a:spcBef>
                <a:spcPts val="0"/>
              </a:spcBef>
              <a:spcAft>
                <a:spcPts val="0"/>
              </a:spcAft>
              <a:buNone/>
            </a:pPr>
            <a:r>
              <a:rPr lang="en-GB" sz="2800" b="1" dirty="0" smtClean="0">
                <a:solidFill>
                  <a:srgbClr val="FF0000"/>
                </a:solidFill>
                <a:latin typeface="Calibri"/>
                <a:cs typeface="Calibri"/>
                <a:sym typeface="Calibri"/>
              </a:rPr>
              <a:t>HTLA</a:t>
            </a:r>
            <a:endParaRPr dirty="0"/>
          </a:p>
        </p:txBody>
      </p:sp>
      <p:sp>
        <p:nvSpPr>
          <p:cNvPr id="127" name="Google Shape;127;p3"/>
          <p:cNvSpPr/>
          <p:nvPr/>
        </p:nvSpPr>
        <p:spPr>
          <a:xfrm>
            <a:off x="3783874" y="1930134"/>
            <a:ext cx="2312126" cy="294163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3"/>
          <p:cNvSpPr txBox="1"/>
          <p:nvPr/>
        </p:nvSpPr>
        <p:spPr>
          <a:xfrm>
            <a:off x="3801427" y="5160498"/>
            <a:ext cx="231212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smtClean="0">
                <a:solidFill>
                  <a:srgbClr val="FF0000"/>
                </a:solidFill>
                <a:latin typeface="Calibri"/>
                <a:ea typeface="Calibri"/>
                <a:cs typeface="Calibri"/>
                <a:sym typeface="Calibri"/>
              </a:rPr>
              <a:t>Miss Lang</a:t>
            </a:r>
            <a:endParaRPr lang="en-GB" sz="2800" b="1" i="0" u="none" strike="noStrike" cap="none" dirty="0" smtClean="0">
              <a:solidFill>
                <a:srgbClr val="FF0000"/>
              </a:solidFill>
              <a:latin typeface="Calibri"/>
              <a:ea typeface="Calibri"/>
              <a:cs typeface="Calibri"/>
              <a:sym typeface="Calibri"/>
            </a:endParaRPr>
          </a:p>
          <a:p>
            <a:pPr marL="0" marR="0" lvl="0" indent="0" algn="ctr" rtl="0">
              <a:spcBef>
                <a:spcPts val="0"/>
              </a:spcBef>
              <a:spcAft>
                <a:spcPts val="0"/>
              </a:spcAft>
              <a:buNone/>
            </a:pPr>
            <a:r>
              <a:rPr lang="en-GB" sz="2800" b="1" i="0" u="none" strike="noStrike" cap="none" dirty="0" smtClean="0">
                <a:solidFill>
                  <a:srgbClr val="FF0000"/>
                </a:solidFill>
                <a:latin typeface="Calibri"/>
                <a:ea typeface="Calibri"/>
                <a:cs typeface="Calibri"/>
                <a:sym typeface="Calibri"/>
              </a:rPr>
              <a:t>LSA</a:t>
            </a:r>
            <a:endParaRPr dirty="0"/>
          </a:p>
        </p:txBody>
      </p:sp>
      <p:sp>
        <p:nvSpPr>
          <p:cNvPr id="2" name="AutoShape 2" descr="data:image/png;base64,iVBORw0KGgoAAAANSUhEUgAAAZMAAAIrCAYAAAAqbXTkAAAQAElEQVR4AVy9d5Bn2XXfd773/ULn6ckbACx2kQgSWGSQgJgkCiJFSrQtS7LkKvsPWVW2qmRZctlS2aqyy5Zdcll/uZQtWkWVZIokbNEkxSAGEAQBELuIC2BzmpxnOodffP5+zuvb08DbOXPvPfmee256r3u2fOtLv96++JXfal/+2u+0r3/zswnUgVe/8Zn2la//bvvSV3874Y1v/X774td+u33zxS+092+/0P7d//2/ad/99MX2nR98tH3/H3ln+8k/+eH2j/zkR9pP/fkfbv/on/lE+8f+w0+0f+LP/2D7Qz/14fYH/vj724988l3t//EP/qf2d3/7F9pf/n9+pv2lX/wn7S//4j9uf+nn/2H7K5/+J+1nfv1fts9+7pfaZz/7b9pnf+//bZ/74r9tv/GFX22//cxvtJee/4P0DR+onwRwl1/4fHvj1Wfaay//YXv1pS8eA+0r9hceypuvPZs06lePeNGFDLzXX/lSiy7qlODRS1mBNnR4KeFDB3Vw0LGDjZM06uDhgffNb3+uBZCFVuG77aAHHvDIUj8pBx5Ann6+9tzvtZTIgYOGPUpwJ2Vp4y986AbgxQY46shRR67WyRVoADT40QVk2+Nx6aUvtFde+cP2jRf+wDnz+ZZ2hTdf7NrQL7/8xaSDo36SBxztq69+qb3xxpfb668/28IDnhJ5aJSXrOeK+SiBy7ZN+037Qfsaskc4aOBqSR1eSvhrnXYF8NSRecP+037127/fvvb859obb36lBQ/9uv3EFjoqQKN+9bVnWkqAegXkkaONLOVJnlq/Qo6//uX2muH6G19przqfb7z51bbWT9KhAZX2pufFZfLbgDw0+MFBu+b44H8FfK51SvoLUL9yIs7UKx5araP/mv3EP2y85jl8yXPuivtAu5bYBsDBD/4lctjzFv5XPU+QfcNteCrudecYNuAHT73yoQ+Ap9Ip4cE/gP698q3P5vjRBt7wuF5yHgEvfP13HN9nWvBX3F/G5DWPNQAOOvzUyYOXv+l5Z3nqrzvn0YFc5XnxG7/bQsMmdPDQqX/rK/+u/fZXf6t96bnPtJWPkjZ6qWOXNnbBVUAn+NpGH20AXqDSsA2gC7/hAdCPHnife/Y30g/wAP0Aj4/IoQt+cJTow2YZDofRtm1Mp9Po9XrRNE224+gppQSQeOPWTp2K1VNr8Y1vfyu+8MyXYmF5OdbPnAnwpWmSN+ZtLC4Mo299FomQ/Eexd3gQz37ly7F7sB/qlYiiaPnP9ieTSfAcHh7GeDKOxrLgsE0JXlKMx+OYzWbHflKXlO3KR38kpU1J0e/3s04f9/f3Yz6fZ7uYFn6wgcwx3n2WlPGo+MZ9AySlfWzBD464LSwsWFP3Bzx+USJf9VNWPOXS0lKccjwp4cW/TkP3Nzy1v9Alpe9QJVEcj5XUtekrY4pfUodDFj8oJWXfoaMfPIqwPRqNUn/tG/5CQw4+2siAkxTwgacNTVL6A4/U1eGBLokiYzf3eEtKP+BFh6SkYysr/ktS8riafuEjAH+1V2kVh7zUjZ2klJO6NrTvtid1NqSuP+gnNuhDdwVw2EQHPOBpg4eX2IGDXkESqIyJpCyr/ST4L3S4SD/RI3V84KCBA6h3uE4nPoCXlHMXm/hCLoIn7uAGgwFiaRsd0CofNPjBkzc11xYXF9Mf5CXlnEZOUs4zqfMRXPiBjzp9A6hXwE98oU1emj3zBj7wtKWuT9TB4w+81OGhjn+SMn/wm/kGDh78xgfk6Rt18JTg8AEZ1hDGaTabZzzAowd7+IcM/JTwQoOH9t7eXoBDPzh0oxN+5PGFOjR4wFHH/1qHji5K7OE3eg8ODjKu6EMPJXT0UCIvdTHHrvSwTrvqpEQGm4wruugDJb5AR5+kHFPacfQgBw198GMTGdrEDJ/QSR0RSQEOGYC+lPzLiycIlANDJ+DcCzbKAISXVlbi1Pp6rJ89G9986YX4pz/zM3Hj1q1YXVsNFsPW+TBv51GaJqaW9SoQst7S9IKNQcYPFxbjyvVr8eIrr8Ti6mq0spBhMByYXXH33r3Y2NiI2XSWg92zTGvjcy8+LoIOklj4ygDQBi8pkx9f6TABoB/w1ZI6gSUAku1asPJRQq+ytQRvtiCA1NFFG7vwIEObkjjCA4CTlH3AJ9oAfIDU0eBFJ4BOfIN+EhhYSdl38PCGH6nrQ8WBbxwvk9IuZdWPDwC8lNDgr32oscQHZCixCz+8knJ8aFc6stDQU/Hz+Sz9LAX+iGI58qhXSrTewD1I0ZQSjfHUwQHoRAeATnTjA22g2qAOXeriV9vgAEnpJ/pOAnFBB32XBGvQlpT+Sp0++LCNbPiRlPpctbvdAaTynBwrZBh/aOQn/NJD2QBhkDqcJLcideIHDfoidX7QRhdl9YU60LVbT+R+IIM8sQJYRMBRR546dGTAAZKy7yyMHKwokSM29AMe6kCVpQ4e++ikTX/RW3HQkSdvqIOHDj+84KiDI0bwVtx3y2CX+MKDHuQk5Vggi8/oxI+TNORqm/5LOj4QkuPIsgbAV/XSd+q1xD+ADVVSbiDYQR880PCt4sCjGxr6AXiqjeonfQUPwIuf4LBd+48MgE6pGydiAJ8kWBMqP3j4QcJHWXWjHx9p4wO8kjLn4APHuoa/2MMvdMGHLDTsUAfghwc6JTRw0LCNnoIQSkBOx5OYjsYhr+CNmijRRLhc9iayevZMHJrwb37rN+Mf/4ufjZcuvRGtN4rJ0S7fegNZ8C2HQQj3u23lZJdvEpNgMxkM+7G6vuLbyX789md/J15+89UYri5FWxQjFqFBL9ZOr8fQpyL8YYBGvoX0fEMZWi/+ERhKSSEpA0PnCFrjhbTvGwglnZU6OrqQQwdJSDv8oIc6JfyUAHX40SN1Okge7FQ6PFbh/vle1XYgdT5VHnRLCuzCi4yk48ULffizs7MT9BU6IHVJFH4kHdvAH3Si36TES53N2iYO6KhtbBAT/JeUtqmHH2guMo7oJs4AOGxgC6AuCXTywgNu7jGTWusM450wMY+I1mMyjUG/Z7zCQxtLiwvRNCV6bvR6jVnMZ1lX/GceTSnBYUHqbDQeR/oBSMpbZYGHzSgi6F/1C7zUxcikYOOSlAsIPOjCX+pVHzh4KekHY01bkvsh+10yttgB4IkTDzYB8ADxhYwdSnDIAdgFJyn1YrPySQra8MXRgyy6AfCSkkIdgP6d5dw+w9L6r9Z+z71RTLMsjnfTFN8Cxse0lsOe8ZRAN4ZxpCPykUrO2QUf/EppjJPj2Q8ZD0x90KPPzHP60ni8Ws8B4kgJWCgkHcOCb+3I4HspBXLSkGdBQlZS4vmLNanikINn6jcnxBMd2Kiy2Ec/cuDhAVfblNiswJyrdXSjD/0ciMFLCkr0oI9+wofOOnegwYMsvtY6+PBDW+r6Qx05dK36AA2gD1lwZs9YUNKGHz3wSIrab9rYot/wgUcHflGHVnVAJ36U8KCz1tENDjr8tCsNPnCUkjIO1V74qXhk0IFtSc6xSR64y3cMhCc5DL3ShNcFJ3vxbeRUzIz/9d/8jfjb/+P/EP/L//Z34ytf/1o0XuRL0yUGnRkMhrE4XIjWk75RifHoMOVLUcwt3+v3cmFdWl2O7b3d+IVP/0J8/otfCHmBGTrZzGw785hMJ+HoBh2U5MQeZx3nW+uWlO2mabIET53g0Ekg/Eiymg7QBR+BMcn+zBNKKcnDQFFHFl6AOjhoVQ7ZCvBAh6/iKCUF+PAjyX9H+ikpbRErADk2GuKP/9gAh2zVLcmLw8yTuZdlxcMDSJ1O5E+24QNHnyseR8ADUhdDaBWgw0+Jf8hDgx88JbQKUskqeICG1OnlEDAZj2LqV5czLwIs8uhw0L3BKNDblJJ1ScENFHuSzMICqeBBBt2MATLUAWjwEy/a0ACpk0eO9tiHEXipE1+poyMHD7Rah4c2gG5KSSF1QBtbFZCXOpqk3PSwB8ALVD3UwXNoILbYpC0pWKygk7/gqEudXvgkZf5Ue+iUurzAF/ymhE5d6vjBAVKnq9LQjw7iQTnwWwjysBR0ziF7KjaZb8QduqRuzDzn0IPeOHroD3qkzi5o2shWkJTjSltSLpD0FVls0/caG3DYoD/0H6AN4DN49Etd7KqeioMfONlGljZ2qNMn9FRfwdU2OOq1j5S0AanrB/zVF/glZXzQz6IOwI8svNSX/TmAjYzbIL5ICh7q9FlS5hq+gyce9A0d4NCNLuxCRyd1cOigpF+UtU2JPPwA/PBgD3/QQR08cthhjJCDr9pEB+MEHh540UddUvZdcgkDgpQ+YOQuw3u8uTeAZb/aeu6bz8V/97f/dvyv3kQ+9/k/8IawEBfOX8jJ0+v1M/GQxXAbYfowE4dAjPyNpNeU4LWZpCjUfctY8O3jwN9GPvf5P4gvfukPY2t3J+Y+5c59clIpGVQ6RSdYiMKPpOgPBpmIkoyJ5IujB/vFsgD+ECg6C5k6gL4em6D5JKXvknLiIBd+agk/wOCTHASdttTZpm72nOiUFSSlX1UPNmsdGer4R8zRiY/4RAmeuqSAD/44etBTadShS50tSckFHhmpa4MkLgA0AJvg4aNOCWAfnQCxhwdARlL6E0cP/N+Nl5T9hoV+lNKkTHGswQFzJ1iVoy3pOH7ohFdS5o+kHB/8wk+pazdNk3bgrTRK5OPogZ828ap1SakPPDrwgzo8lIDU2T5Zj+96kMMeAKny1jbjCh7AduXHX0BSzh1JeSNlbKSHsUMPOMrKT4k+QHqYr/QDPuxAow0vNgFwtPERoC11fYReacgjy7iDh4+4VDpt5OEDB0gP9UADhw6pwyNTdeVa4O9xyIOTBDkBm8SMxarWaUsdD35IXZ+RRYgSnfS90pmj0DicMWehwQcO/2jjHwAefvyRlPlEHT6pa1NHFjyykjJ/qjx06kAcPcSAKj6BBxhL/Ll7927mOjxSlwO1ji58wg7y1IkBBw3q0MFLXc5ISl+kh3HBFr7Cj97wQ9tFzkN00JaUsvBgAzx2aUsKHtqApDzMS115Ujd8yDBmxzoYFJgWfa11b/2nDRZ0vmOMfLr8hU9/Ov7wmWei7w/qFx55JFZWlnOyIzOdTczfnfJb3xrmbAb2Z97Ogo/vXB0Hg352hgCXponGN5TW1x65fuiT4xe+9KVgk9rY3PKGEsm745vLxoMHceCP5fh36A9U7NQAAanO0+H2aIGiY4Ak+plAR7ErKQMYfpB3kX/Qg3zVU0upmxDYpg/ogI+y2qil9NAeSuGr0LiP8NGWlElLHSDJ4KfED6mzSR08tqVOBh3gKo06scBf6uirAC91SR6bFnLebKrv0CvAB0hKPiYYbfzGPnwQwGGbEgAXHkPo+F9x1KFJOo43ctXPOHrAAcjVkrrU+SF1kw0aNhBDByB1/aJexxceQOpo1JFBJ3VJGfuKk5T+QQckBQ/+o5dYSUqe+K4Hn+CpaNroqHCSJnV60Vd9hR+eiiMfSg/SmgAAEABJREFUwdEGoKEbv6FRAsiDhxdbjBFtSeknsuGn0l3NP/AC4EEghz5JGRNoALYoocNHHVz1BxyA7HeX8CJXabSRBTiN4zu46gN88EMn507qk0QzfZOUh1tk4adEBp+kbqxrXep40c2pG3y1KynXFXDogCf8oBOQlGsadWiSMqaVt8a2yocf+gIdf6qMpGM7zB/yCV/YKClZvNGFnipHHTy+Yh+9xAxZ9CILHRpt6pIyPsiiD0AOf+ADLynnPe0K8GAXPuroA+AHqINHH3XkqEsKHmjgoLH+SMqDOPrgK1KHgBEA2fOCj4A/e9ihJtbWT8Wp02diuLiUQcawiqIBvGA2TTGNj+gRB76NFOOHw75vJAZ/XGdDmfumU0rJna77QB/hiMRoMo5bd+7El7/21bh7/35s+5biVdAkhdcrvwf3ZuXvMkPfSoa+1Qz6g2jn3o68idTAhB9J+d6OQaAf+EhJR7FLu0lfmwxAxUHnBGAViafMGPgG0+/3Azp6JPtjYq2jCx1GJQ8lUPkpK8BHXVL2Cx3gJAV6aIcfSvyXFNDxmRK8pLRDHRmpmzy00Q2ADz/gAGTBSQ9lTU490OgncvBWvonHA1zTFN8CJ/aDpPQhwG2rSVnk0COJIic8EwA5EEwkfG8cb3glHcdW6mTgZatrHGf44AcnKWM08SsydOFbcd4A4Gq78sMD0IYuyT6X1BEnHuQAUJTYwjfq2KctCXICOCqSjnXBA4DHH6mLK21JOZbVB0nBAx8y2KFdAZyklMF32gB86KAk/2qOQ5OUix546MhJnR3q4IDKG36o44PUjQG6wUn6jn4hb/YcX0r0SA95qg7wyMODH5Ji4LkJvfoqYWvu/Jl6/ejleDB3kYEHkDrdkkBnv9BdARuSMj6MBTI1r7AVRw989An9jCebU60jg6ykzFFEKn/F137TxjYy8EldrOGnXWmUFUcpKWMmKfuJPnSFH6mjIQNAY55wU6FNf8yWfcQu/ZCYbz3QOT70B16pi5PU9UUixrOMMczEhP6jAzv4hhx6qcNDnbGCDx8kRR1DqdOLDPInS+roRx6gDtR+QgeKpBzIQ28CjkrM/IHNyGBDwf1Tp9ejN/Ci6gZlaZrAGYRRPJ1OHIyCr17MDwM93EpW/W2k3yvBa65SFENvKrPZNAe1KSUi5L2ijdVT67Fy6lTcu/8gnnn2y3FwcBhcVauN1jeemd+7N6XJHwyY2z9okkJSDmAcPXSQqqTEE8TZbBY8+FsHjzqD1Pk/td/dj8QS6JM6kEMHOGSlbgCRRxZ6BfgkZVNS2o+jB15kvptH0jGf1NUbxxe+6jd1ZAFJOfgkDL4OvblKyvGTuhK+8ENZodqnjT4A/QB66N/MY9PzeDWNnAbErHV8I8CPfUMFrDZx6ItQ2kWe21v9sCgp+4RO+PA1/NR+uRqSOh6XNhY8khKPj7OjMQNPG3/Rhw5JoBPQX3mlzh9JqTuOHuSljoYeqRtD5Gq7+igpfQAPHah1SoDco89Spwcz4LGDP5JygpMvyKObkraknDvwS8qDFfQ6odGB/u8eV+SrDHTsANU2JTyA1PUBXZIgOcSMpTIu8KCLkphKOupz2O9J8iIbfrAFr6s51sQfHHQWRXxAj9TpgI82eqlTIk/fAeQ4uCFHm3kOPwAfgByl1OmkDmBbUvp3kgd/JDlPZ9k/SV6DDmH5Dl5so6eWxBw/aEtKfqkr4QNA0gdJOe+oV378gQ6AB8BJD32BF0AXQJ0+r/jzAby06TsAnb6gR1LGW1LmC36SJ1LXN3iRl5Rjhww41jRJx3FAP7kafog3dek7ZeBB3iy57lKiCxxQ25TEDBz+Sl0/wUvyHtBEQVkSw0YMHoHsCI4tLi7EmTNn8+TBT2pVZ8LbQNMUbxDDVIIOcLnaB7W58SUGw34sLi3mQMMzOTr1zn2raJrG8otxav20bzMjzMbVa9fi9u070fONoGc6PiAHUOdbjrwxwdyUEvgTfqBLci1Ckslt9iH75XYcPQSJgUEO+wwegzs5OgUfsaW/1IttAJKCEpnh0QKOLvRTSp1t/IAPvdihjQxtbNJGBp7wg6yL1F3rtS3JMWyiPuiAB73IA5WGXuqSsv/wwgcOkJS6wKOjQhw9kkwv6UfT9DJ24Qcb8LrqsWKsi2M7TxsWcb09BsYHm8QSfyQhdgzowj406kDqNh8xgRGapCP9ApV1+KAhn0j/RR0drh77S4zBVUAOOvolpS5JwZgA6ASkhzRJOf7IwhNHD3wAfQSgA+Ao4cVu37nbld2J/Eg8beIHIMkL9zRjRxtAB3KSchxoo7vSKAHwUscjPcx1SUFM4uiRlDVJqa/6R4le+oC+8CPJ/hUvmAOXTdSn0uHH7sxvCBhfdEgP9aMLHvoOjX70el5cjuZPxYFHJ3MOG8jgM3gAG4Ck4zGVlONW8Sd1IY++qosSPfDgE3Xo1LFT8wM+qdMrdSU49CGDLdrIIEsdGuVJOm14iEnlo419+KBjnxIABy+6wEvKsWHuQEMW25IyN9BJTKGBR4Y2+mkD4Qd59EKTlHkAL3bAS8of9JC6vJO6NhsMr6uwg05KfLDKXFurDmjVVi2lLm6VB9kiKTvkEcsOwOwlIsIbBs6dPXc2B3bmG0F2yhRKix3zoxDHJuNJqCigb+1s5U9mTbyBND7xtv6eMj3SEX6Gw4VYXl5x8vZi7MV8c2srtre24969u92rLb/KohOS0j6JwOl3Yl6+pdBurWfqW0vrzakCAZSUPsTRA40qfkmdPoI2tSwDISknt6S8OcFb9SJD/4gFeipIyv5Lgt3hUwL2iYWkxMOPrmyc+As+mrWkXvuLTaDSpE6X1NmEF53Egjpy8CIjKeMldUmFfXjgpS4p/URGUuBrR4vEVx50wQNQDz/EYe5xgaf1eNJGnhIeYtp6LIiVJI9tt6DMfbvEXwA++AHq3DzjxIM8zZMlvFLXL3QhV3HwScqxQD90+lPp8NY+UCdv4IGOv9DQAY4SgEYJP75AA4d+gDr9Bg8fbfCSjjcihyF9Qgd88GCPNnXs1rbUyWELwH9koAPwSspxxR46AHglZZzDD3pd5DhKnU70gEMOOm0AeUBSzhVJOQfoB3SA2wdy4Qfe4rmNP9AkGRtpC73QkQVoA/hNG/7wI3V9gFbHwej8gx10UCbCf1FHFoAGoJO2pOw3uPBDiV6ps4GflZcSXYwZpdlzbOChLin7gY6qG16pw6MXPvRQp5Q6GvzIQaev6KeNburQKaFLnW/ogI4e4kAJD3h0AOBYm8BzgEUPONrU8Q+d2GK+oQ+apOwbegF4Ko0S/iqPHd4qgGes4cUH7NAGj2304oukzBV0hB94qQNZh5HG3KcOhGnjKOXIrzfW19ecxLPY2t6Jg/2DGB2OcsHFEXis087PjxNRIAxNU2I2n8bc/41GB8ZEDlj44ZaDLUlxODqMvZ1d6z0MfqR0aWnZumbB6zK+k0glNx1sbW5uhqQYeiPatYz3O5+m/ArOMxe6JPs6tz9t8kkP29BtOml0nAlbSgmAgFGCl5Q8zdHNCBzAAFASG/TgPzzUpdrrSLvg0Scp/Qs/yLtIOnokZR1c5UUOGgAewG9iTV3qfKOOTE0WePAHOQA6QF3S0QIHpgNJ2W98IhGxy+tK2uhCN4BdcOGHEuBUCf/cmwqykjxeU3NETu7FxcVsE1/sA1IXh1rHxtwbDDfUNiU7WaqSKI5B6trI4hNAHR34AUj6jnEHVxVIyvHEHmOHX5VW6/QDGamzJXUldGKALWSwTZzhrzja0NAPDqj+UQfQjWzVBx0ZcNDgkZT5QL3SsC0pxwq+8FPt1BJ+6iYdy9MG0C9144MucPChi9ypspSVl75BYxzX1tbyhApO0nGMqw5KZOFHNwsOuukfMvQXkJR9CD/wwyvJrcixAUdDUvIxHyXstdkndOIfOuGVlPg4eqBhB734Apo6uFqnRLbikakxAQfAA54SPdCpS8qcpl/4UvOIOjolwZbxqXoqL/rwmxKQdNxnbCAIHn6AuqTUJSnnLgs7OgDo3Cakbk5hD5CU8w9/4AHov+Q19vAwbSKP79iBdjJ3qdMfdEHHN3TVOj9AQDzAAZJSJzjksFc8KjH1O+rSuOqTh/zOXCp5Yt32beGRixeD3zuZzybeREZWMMsFstfrh6TsdBsRJAALDYb29vfN1wZG2Hwkpb6Z38u7mjSV1uU8xqNJ3kT4IMQm89hjj4XdCDYKfnx40a/avObb9iSKK71eL9iACAynWuyBIwi1Y9QBaJLSD3wJPxUHL3X0MAngR79ZgsEj2ASUNvrhR4ck+91mv6EB6KE8CeCQQU/Fox976Km6aUPHvqTv0AseXuyjB520wcNPSZs6tqhjQ1L2GX7aTVOi59shGwZjUKHnVxHUiwMuKYhDKSX7h72qEz3YaJom/Zs5X8IPfknKPAAHDwAeXgB9ADpoz7yJyDaot96QrCZoIwePpLQPHrkK+IIN8FJnU1KARxY+qWtLgi31oJO+0Dfq8EKUlDEKP+iteDcdq17mGjgAHPoZK6nTzfjRph/0F91SR4MXOanrC7SKwxZ1qaNJXYkN+JCjTgkfOIC2pIw1dfTABw9AvQJtSdmH8IO8i6N52/UNefSAB6Z+a0B76tt6LVl4ap0SPZT0Fz7k6H+EMneICW3sE29JrAuZM+EHWRfpF3X4AMaH3EQ/frFYgrd4jhE6W9+EkZW6GEiimbrwBZCU6wyy6IeBMaJOyRrV+uAJHv/wF3vI1hJZ+sdaRh1eAB+kziZ0SdkveCSFJNgyH9FV7WCbOiV2sIkv8EidjKSUxwb4VOS/0A0v9lgfkZeUfYa36kR/+JGUNOKJHjaAak9SEFdkkA0/6KaNPLaoYwtA3iy5FmKbXJB0PKegAehCDvnCLwnO5jMPwigORyO/mpr5RuEPsK1iMp7GhbMX4q2PPx4721tOmIOcaFKJMB2gPvRNYTAYmtaP4nfuCwuLoejFdNLGZDJzOQ9JecNYWlqKlbWVaLy4zZ0gDOrUC8zEC9RgMIgFQwk7bdzA75/39nd9t5kHHaTzBLTxojb26zN5ESQQdJzOgJcU1MED1Ols+JG6QQOHPqMyWSmxTYkMdtCFnGRfnIDw04aOD5QAuqSOB3lJFCEpARl4KCEw0LQZHAYXXcRAeqgDW+CRwQa+4B91dFBKylMLbfjBwQ+Ao42OiNZ+JMZxkStdu3XsT0KNYS2xCVggEwi/JXmyTIyae2Hypu4Tj6SMoaT0h761jhf81Repo7UqEUfgjAh5HFv7x+8SIYO/1b6knKzogEYfoVHHBm02fejUwUHD51qCgy4pPy7WGIKDJ/xIcnyUfUQ/8ka7n1OKqDpoICeJavaZCjLwIFfptAHo1Q40cOQWQHygIw9N6mIkKW2GH2gu0jdJx35iC5AEOenowBZAHVuUklKOOlDp1NFf263zoXg+hcdj5kMfi3stoVmN/SJOc68VHOwa2w3rLmFvpXkAABAASURBVME4DI7m/2QyTXzjdQAbklcCHwAZ2/Ajdf5IcisyZ7DDGHK46fd7xk099rNomuL1Yxx7e7vW2SZ/KcW0uXm8RiUm7IOibhTYmXktgS+OHtac1jkJvnHO8QFcUvCvT2BX6nxhTOgLcxNeSan7SE0W4OFDP/1DLyVtdMFEmxIc/ICkzCn4AXiwQx2Av+/1DpDkvjfZRxZy5PEbu8DAayRAn+kbdWzT9/BDHRnWF9YW8NgAoFGaLf/gB5Vaoov63t5e+rCwsOBxL7BkLPADeXgoJeXY4HfZPzzw5jF3R2dOknEO1NjfPjhBooHfP3nnO94R/K5HN+nnVi4bUoQTb+6NKPEewOFw4GtxPxonZX7f8K1jlpvJNBQllvwKhFdXth7zqV9HBRoiRpORa+GP/WeCgW69kUgkYRP7B/sx9ncSN5NHUtCh8GbWRhs8ktJvAk0Q6SQgKQeEOgGtAYCnHCUlwaYOjMfj3LSoIyMpwMGPHQAaA4Iu7MEH/iSAk+RYDI7Rktztzt/qCwMHL/qoV33YBIct7MCDD8hJnR6J+IfHbZp9JCaVjwmBHDroH7LQ0AcOXkkZM0npF/YXGZ/hMPFVhhIZkqXW0Y2v6KEOXpLzoqQu2nH0YBfAtokx96TmJizHnxyb+fUqegB0VUDmSEVISqCNXSYJZeoEaSA2+Ik8iwSTAZz0MAfQCQ9AHaCObYl866Ud/Ec3NEro8J4EeLAFjjplbUtdTMETN8Aupm6p86fqxIakHEfq8KGHUhJFylEhL6odqaPBC05S8mELPfQdGYA+SJ1P8AKScrzCD21k8EmSMZG6wIcfbLjwYXKUUDy/ez4MUsKDfgA+2gB9xwf8QRbd8FCHTgkPJbkndTEAhy8A+iiHzknw6JPkg0w/fYeOLknpL3RsSEJtQCdPmAPQ4A2vGXOvWf3+IDcg9ErKwwYLM/aQYxFHRlLaCj/oRsfAizl1AF6TnNrd3Kaf8CALHl7KCsxN6tjBduWjDZ428tTRT50F/cyZM7k20R9iSn7TL9rkBXLYxh/0Ik8JDj1AtYFO6BVHSRt+9AG84qSNPnRQVh5KdEjKGCMPPf/VYP7ZCxIDhyAAOMp3FOdNPPHEEx4D+ZQwiYkX3OnUp1OPV+vTTOvFYX9/L4NZrLzY0rA/iEHTjwXfWGa+Ni/5plJUfEOZhq8ZwQYz87ValmVDOPRrMSuIdzz1VKytrjlhx+Exz3LFH+lbvw6Zmh+f8I3O8pNjCtmaWa2HCsHCH0DqOloDgpz0kF9SDg5BkGTzbW5SqRtlBvQQSPQiD+0kTtLxZgPdIhncWqK7AnKScuGnDr/00AdkwJ2k0cb/qWMIHV8q/btLeMGRaJRMDHDYr/6DRw86oQGS0mdo2KGPkgJa+JG6mKEXHLJVH3VwgFlDUiCPn/CAQy9g4nf0HVkAHkps46ukHIfwIyn9QB4aIHX+kgtMogrQ4AM/8GQH8APf2CTRjx3ayMAvdX2jDh3Af+jwUgfCDzzoZzGADh6oeEnuYucbfCfl0QsOAE8JSLLm7g9+gaPsMJE5CU5S1ukP43CSLiljFH7wBZ9czTGlDaCjAjRsSEo5xgmAjm/UodOWOv8k5dhBI6/wY+wDZ/gxKceLPmLLqGzDAz9AHbzU6avtaocSv6tN2owj/lBHx9BrCXT4wAOSsg/oAw9f+EEGuqu58UisSpExlJSxab124TO8kmJ3dzfp9AE9rdcU6JSSAj5sSJ08+sEByADQKcm38EO7yrt5fLiEB3nGUupiQnvstRU+gDa6AfTgH7nHxgqd/KYE4MFOlaEuKftObMDTFwDb4ABJOa6Sci0Ehy02L0p40UUdGm10YY8YYRs6paTwUTICB0ejh6dyjCJcBc+un44lX3cOd/d9gprFoRPp4GAUU58qUUxQMHh4cBioLKXJjWDgBFg/ddoLzDTQube3H+z420cf86e+zbQe1JE/wnNjeeyRR7zhTDyo8wT+ra+m9ILvLsjTGQIuyQnLdXhmPm9HHvjwIykkJQ5eSeZropSS+Iqjjb6Z7UvK5Kp1aI2vwpKO5SQFDzQAWanD0Xdw6IYHaO0PbUraVd/JkmSQlL6iA16g1vGHmFbdyNY6uiVlIqBfUsa3DnBNBkmZwOiBD0AWXfQBe+BoS50OcNgGL3V9RGbkV6CUlQYdOUrsIge94mobmqQcB2ilaXIswg9tAF+QJQ/pP/0Eh9/oAbALDX30jwkLcJNFVuo2Mnjgh09S2kJ2ngeSab43nvpgItuHb+5bMCV+wDf1xk0dHFDr6LNIxhP/JGWf4uiBV1LaQyc8yJCv5HztC+yMPXa4YbFAwC8piDF0SRSZG+gF8ANATuryBiZk8VtSLh604a82ahscdQA52tjGB3SCB4efkrJvknIOhB9o9Ak++I3K/AMvKfstdfkmdWNR+SnxB1nqgKS0EX6Ik4vUAQ86GUf4sEUM8RUeAB5KqbNLm9iAQ5Y6IOnI/zZLNzOm4afykUP4RokN+m9yjjN4fCO+xAk8erEndfOFOr5Cw1/a+Ix+cFLHBw96kIcPWoXKC43cppSU6xL68EnScbzQH34qH3RiBL7qwhZ1eLBt9owvttEJnv7CA44SHvqMHngkgQpigF/MTxDQKZGBjzY+5D9Bz0YCUeqSoDI1peRPWp09fSaeeuLJeHBvOw69qPB6Yux3oygYeRNaWVnzhrTo5Gp9Up904FdT/HPyDzY2gk0DXgzv+l0c32k2tjaDf68mX0ns7MbFs+fi4rnzuZmUpgnZ9o5PC2Pr51UbHUYePwnE2H4wwHQEHDQAOwSSAICnTUmfkKOET+oCBQ08OHRJyoRDBzjoknJgqSOPLwwebergKtR2tY8OdMFLiS3q+M7igU0GFRwy8KMDYGApAejIAshgjzp49NJGHzj46Td4dEjy2MyOkwk8PFLXL6krwaEHHyQlv/QwJ0hKqePFDrzI4A9+VJCUMYQudXVuv+htSkkacvCDI0nRTRu/ia3U2QeHLUr8lpSTCpvwVRvoMcl5OLDf4YX50HbmPsiMo/VrDZv1GM4ifOXt95uk8wMmD/hXF7a382SKTgC986NNBn8sZJ2isI551olr7YOk9El6yIO8pJyI+I+f6KYPjD39RYfUyYBHHzzIwg9Qh8bY4gs42uiUlItkHD3wgkeHJH+jXE5fwQFSNxawk2vEHag07KMDG/BQSkob1IkLpdThHvLPIxxX/Kry9I82MvQXMFPmIXVo6EIHgD+SMr7IQIcfPMDbEEke32EgVwFe+AD6AZ444Qc6ZrOZbfqNCK9EYDJAg4c4bW1tBQAvPrOpmCX96OxOv2NsJWVM4cEeMsiiD37iSb32CVuSYLcf+DLLnJDk3JykLngBqes/dfSgG2Ahp1/YwwZ02qwb5AV4bozIgMeY1OUebQCeiscncOiqeHRKytjWOjSpw/FaDTw4+kfsaJPD6EGf28Uf3SdhLf7TZochVkd3d3bi4oUL8Ud/5Ef8nWPqbyeepLM2+r1+9Eo/Bv2hN4CpZcOBKR6ENuucxnAAYMPAePjBGRvNgNKpiW8lvVB8+ANPx/rqakwPR9HzZtIfDGK4MAw2jUbFk38UBJXgMnilaYI6OtANjg5JSjw4mwtsUQIEgRKcpPRBEqiQuhI5EpQYoA9gwGDCVpXFNvVql37BAz946pUHOQDd4E8CccYW8shWnlqnBPCJEt2Ssl/oDD9S1xd04A/w0PbseDJI8vjMj/uKPosnjpI2+qsefMEGcQePD/gqyWPMOLfHstDRISn1S0q7yBN3+hkizdrgAQ9Qx99al5R9w//wgw/VL0r4AOiUyOITbWAyHkXrzcMeOo9KQimKuT8qywveZHwY/AOk6B37tcKBb9MHfs1KnrLIsbBsbm7mDRq/4SOXAerhBzxt5N3MP/gBEDv8AIgJbfwD8B9mcHNvVifrlQbuZF2y177pgkcOG9SRlxRSB+CBKotv8OAD/IAkioAHOiU8gNTZwQZ4AH30VXqYX8QAHIok5RiHH/jpIzSAttE+WPqVtSvolR7axya6QFGXOvss5ixQjEVH7/ClNGkLHLEFrDZzpdqSdNyWOp+dcRkjQlhKyfUNfmygA5/Jb3CSMp+pA8x77OEffOGn8bqDHvoIEEd40AWeNrLoNHvGGnnwyErK2zE0dKIDfoB4U0JDBoAHHCAp9WFHUsZj6O9J4QdZdElKPPzIA+DDD/bBIw8YlfHAN+ThpYSHOnhkqIOnn5RVFj7q0CVFCT8EFqS/aYcccKM8Br5l+PTP8PP/OfnQ0++PH/rkx2Lft4i9ne3YuH8vxv54f+ibxr3bd2Lzwf3Y8S5/4Pa2JyObANB38AFOplNPdDaKBW9Ai35t1pNisncQ73/ve+PD73s6xvuHMfFN5NAf3fGB3ztZXFqKuV+FtZ58dIQONaWBnEnCoEnKjYE6HSQR4QXoKMy1JLDUvxvgQZakqHLEBDw4iUjQikxYauhApnEfkQEnKf1CVhKoHDCp87HaJ+b4y2sa6uABbFVd6KaOrorP/tseisHjAyW8lOBrnckw8Q0SnKT0CxrtCpKyP5ICXUD4oUQf9qnTR6MD+7RroqEPPsrKSx1AhhLf6SvfzZCFH5A6n9ALSF0bG4DUtdErKf0Ej47ww0TDD3RRn3sTIYbQwfOemToyALRxvqI98GZxkOPiRHefJtl34gUf9sbOVfIIGUnmmSagT1LKUoenbkTIAchAwy/6LyknOHEgJvgKTer6Bx4cMvCfpNEOP1I3PvChA3wFqdNjtvxT5dnAqaMXv+BHFgCfzP6r0lzNGEudvuoXeEn56ofFngUMneCRpUQ3sWOcAUm58FVb0KWHONrIAuPc1A9y46EtKQ+O1AGps00dv7GDferowb4kivS/0pqmJK7+hRzxQ4YxKqUkP214KBvPLexQl5TjRhuQOv+hhR/0uci4YBOgTf85bFQb4JCvtrFBbJGXlPOSOvKS0ifGLvyAw09Xc42DD5qkPDTjCzyU6KWOXclrq98OUYeGHHWpy130ga+AHDgAXkpJ6Qt6ufngB36zXsEvdbqg07eSyvw+GSIfxceTccy9ja/4lgBuPp37VddOnPNrqL/2V//L+It/9s/GR9//gXji0UcjzHvom8vIr6OAMp/GQq8kbN27F9t+hbBx925MfPprfCBtosTU9bnl+qFY7A3i1OpKfOJj3x9rS8tu92Nlednnxwj+5eCJT5Nms5lxrK6tZXIyKHRIEcFmQ5vOULIYkOh0FhxBIQD0AzqlpKC0eOqj/9ShIwONElmCD0hK3qoLHDLwAeiAJnV8tKEzSdCDv+AAgl5p2ARHKSmThTY6AXTCW0up46GNXnip47NERCL7Rhs5EoASXnAAesFJokiQFJKOkxN++NANnGxjExp9Ig7UU4n/ghc6/LVPknJCxtEjKX08amYhdfbxr8qhB6LU0WrcwFX9jDNAnJm8c+cx/khdX/CHiceCz8YCoL9bE6lHAAAQAElEQVSUxv3lVjW1b/Ji0I+VlaU4ffpUnD13Js6ePRPErvhGQ07NfZABsINt9IGnXv3EL3BsLNjEH/iwh6wk22pst+uPpBzv8FNK8d+R7caLGW2AGAP0kXa1RdypS8q8xAZ0qWtXe5Iy1tVPqbONLDIYlZQ6kAEPoAtaBeyhgxI+AD5KqZPHb/jhIw7Q8Rse5CTlBix1PlQb8MPD+IKrbXRJSv+htz5QYqP12iR1OsAjIwn23OyRhwc8duknuuEFjw5JuUiCA8DBD4QfYu4i/0jKMUMWBPok5VjCD1QctrFFGX6QgY4+StrYqnGhLnVxoQ4f/pA3knJzRQZ9ADRJ6Xtthx/kql14kKFEJ74B4PABPCU4i6YuqesjNEASpOwjbfQQS/JfUspgD53QpG6cCifXiU8GXutzMErT5PtjSd3i4o/sfAC/f/derHrB/0/+wl+I/+qv/BfxX//Vvxp/+2/9zfjv/9Z/G3/jr/3V+M//s78U3/OOd8STb31L/NiP/kj8xT/35+KP/+gfjTNrp+L+nTtx+Y034vLrr8d9bjH3HsTItxBea33i498f7/PN5NAf98d+xVUiovWiQCdWvNGUpsTQtxijMxnBz9tZ6GgCEng62TrJCDBBos5kpsNVjhK8pOPkkHQ8gaUODx9ygNThCGTViw58wBa8BLPiJKWP8EKXlDGUFPCAR1ZSDlT4QTf+U7rpydOmf/Che+hrLLqqfK0X919SDix1+OEppck+oRPeuU/rlYaNDje3nYevuyqOEh217+GHOvL4Xo5sokfSsZ9my/5BB2hLokgedFY8JfrASUr/4+jBPn5LnSw8TdOkbvDYxQ/KCvgHH3T0oh8cusgBXrGyuEOH1umb5biwYRBfTts2Ek0pubH0+k0Mhv1YXlnOd/ThR1L6ih70Dz0u6JMULA7gwg/+Aa7mfGLuYB9/wZWmCQ5ryMKHzwDtfr+f8YIXnKS0Sf+gY6PWaYcf+JpS7H7rVvdH6vIQv+CXOh8lpU/8lCacklI/uuDDH+JGSTv8QANod7FjE/7O/IGGH1YXlPBbNPtCHag6oZ/sR9P4JbcF4UE/QB2dnPDRg0+U4AHk514jqM+90SMDnTpjuby85H5Och5gl80NOnXGQlL6Bj+ylNCxg07KikMGnmUfcrHLegMN/wB4awkeftqMJfGHDoCnxA4+YEfq/IAfPIAOSqDiwZGr5B46yD18Ag8fuqmDw0cAniqPL9ijLSngkzrb4Qd+aODhozQ6xxK91AF4sA8PfaMEJCVvmU7HPuEfujHzjaCNEorSlODDOYomXoz4gE4Q+X+M3L15Kw52d2LQa+KUA3zu1Fo8/sjFePzihSi+Scz9TvotjzwaT731bfH9H/5w/MfeVP7KX/7L8Z/+R38xfvLHPhU//IlPxsc/+MH4gQ99JD75sY/HJz7ysVhdXonWSRH2oOn1onhy8HPVTWmyHnaWCdY0TU7cNhQz+8XvrZA8BCP80Fl8psN0liBKMiUCGnyVTptBYGAZJJigVTw68AM8OKkLWG0ji0/w4Rc8yEOnhE69giQPYnF/5A1nmvGeOV5BnxvZv3lQ5+f3p9NJoJuYU0oKCZ7WPN2fsV/DzB0DeClNTp38r3Sp9zw+0ODGN/pCPPCVOiB1OqlXIEbwS7Kfzglv0sgB9AsaOmazmftSkqfaoJSUeEnZhzh6kCPWxIs6gD7a6KKEFTuU9JtSUmQeuBz2B9H6cMNrVxYI5Pb2dvOX2opvEWwedSzRR18kBQ+TK9ulOE6tfVQsLi44n/reWHrZJqbFzHOPy8TxtUrfUBa8ofT92mXoMYhoHfOD/b3gn/uhJMZ7eztBHTniP/cNfTIZWWdE6fFjp9v+yLsZI38fnHlsGytufdIeDHoxHPTdP8ZhbstttD4oFdNLwc+5F8Wpce1xnIk9MPd8mdrPnudLOmZp/kiiCHiIgaQoTcn5InX11jkHQOeHaeBl3lFK+NLlmaS0S5zDT+tckBTFvlUAh1xth3U3TQn8Qg4/AfDhp2maY3k33Tf6bap10y7WDQ/yADrIhel0lid12uhrPGdm7j8ylJI8lgPHeBTMG/yaftdP5pFb6EQeOewAtIGZc3rkV/vIki/4AkjKcSB/WdShwwsNfZTowZ6k7B/6JEXP4yMp4wEdWXgpJTkX545BmyDJudhPXklZhh9sYBud9IH+UZc6eXxBH35IynlHGzvgoEtKG8jRhg4NACcpfUEGwKbU9dsuZJ/gBU8/iJPU2UIfMqYXO91E49OYG95Y/AHcC1Gv34udg73YPtyN8MDNPYkkRWlKJhgnLia1szTmfi+/s7kZ+7vbMfVgzD2RWr+bbkeTWPH3kbeefyQ+8eGPxp/6Ez8ef+wHfzA+9SN/LH7o+38g3v3EU7E8XEiZYvuD5cWYejLxCzP8WHBw+lDJiUGHixONksBSH/tGRZvAAOGHdtM06SNJCJ7O1iBAQ9as+Qc87QoECrkkHv0lKQcCHvRJCupVFzZpIwdO6ujhB37sU7ZeQMKTzWTrYxK11qPsX9MUJ8HYfk+NawwlSJzwU9zv1pONUpL5pjlxXM2xowzrRcfME6y1neIFqedxRGYwGKQNq8o/M08aKvgtyWtR1z/wkgI8cWiO4ggvNPCSaKZ/VNDfnvANPqDi0AMwAeCfeTOgPAnQ4ae/lNhhXOCB1rMfci4c8m/DOb8Y/8ODg4xV05SQ87M/7Ed/0I9dL/QHo4MokvsVQS4NjG+sIxyj1rFZWlq0/8pNaHt7Kxf6mePGxkR75kVo4FvCzAetgTeDhUETDmX0XR8Oeh67aYwO96KdT7wZNLFg/YuLA49JY54Sy0sL3nwG0ZifTWVg3ybTUdy9eyuuX7sal958I8tbN2+m7R1/g9ze2rQ/O/bbXjqe5FLrEmjse9/+lFKCNnlPHHvGzRXh5YhQJcBDhRjWUlJMvfm0JRwBg2WQxdjc8UBepRt3ZNABoKPnxRCgTSlZ2Ey1LsnjMMucwU+Tss4ma1LmZ40/7WI7E7/mZj0JeyN1+rA1c15O/J6fkj4C1CW533Pn/diLOget8bHNHgNjo2ZJntb9wVep08vtBl/JI8Cskf+DPseWPGJRHHh+EF948QPALkAdOeqVjg7qlAA8ktzXnnMOX9tAH3L0AV7qkmI4HCYP+sDRxn7jMd7f3w98RxYcdeJx0kdk4IXWug/f3UavpIwPNKnzR1L6JMkxnCYdHQA+0g/ihE6pi13tVy3h3fM3cWygG9+g0UauENDGCQMRheEBJhHGvmG0mab+2wt8428h0NhEkJl74Jl0KOw7EFWegORE94Tc97eU7e1tT5ituO8P9txsRgfjGHtBQL5vu7iNQ3QEZ0tpPBEXsrMMQg1qYxs4TGBbT4yJP9TTBpDHvqQcKHDw0x/4KcERtFJK8iAjdfwEg8UOXvDwSkIsBwDfAGjwQqdOSVtSQF9a4no9dVK36X+ldb60x4OIYkk56eCpbcrOv0gfpc4HbEmdjfBTPCHBTTwp3UxeygroBNBFYkpKn5DBZ0r6S8yog0NW6uwhg89S15aUvkpKPfAigzwlbUnJgz5JGTdogKRYdGwYz+o7eHirj9ikjq7qO3VJGctDf2sjkUeHh0HeAXPnGB42pclTKwsL/x+dYsFFL+iN4zT1hsANBPzCwjDA7fpmveO8RN/Ei1dTSmCzcY4V1+nX2DnKD43se3OixM7CoJPnoLO8uBjg9pzjcx+0iv202ew3OTvxQWfqQ9bEY9R6gZt5s6K/yLRHi8CuZflXsq9fuxYj31r4B09vXL8R6Nzc2Ih7/t448zzDH+ZVHTPyuGnK8Twq9kRSSDoeH6lrS4rSNO53iZFfI6OvuI+SojFe0rFM+ME3AF/ho05uA+AAcCfLWke3VUSVg482JQAeXkpsQ6NNf07SwUGHD7vQAHCSEEufoU08fonwX8QJPlfTBxbqkccRPvILeeitDzTopp1jZR3VB0m5/sAHHVn00TdJmWfMc+TAQUMX+vGbNiU0qdOFD/AgwxjSRjf+4b/U9Qke/KAfyOMD9gHa4JEDD9BGB3RsYps6dlijsQUPsgA8yEGHFxyA74CknAfkJbzwVHv4jK5F5z3yAP6iD1nqPuqEv5HsxaGDPpmNfYKZBh++6092sVHs+CM7nWSCdZNk4kNNl4QoY8MgUUtp4pCEncyiKSVh0OtHz/XwyXLsDYBFgElWVHJxpcM4euhFAudV5BPIJAeUQBFsOkGn8QEeFiXK1jrpdONJQRDBFWy5QolvyMJDm05jS1Iu/lLXB0mBDgAeAHtMYPixiw70xdEDLzj0A/QDAI88paQcHAk7R4Iu0APAh1/YQhd1SUEdulkDHEAdvKScSJLSZ3CA9NAWtvEJHZThhzogKU9H6JSUOogdvkjKMYEPnyjhCz/YoA4vdWgAtiSlz9iSlIsa8pWGDHljQtpDz2w2s9ZIOdqS0ja8JKqk7Ds2+EELynrC5SfgVldWrK6zGz4AsUCwCPOj7NgmV9HVWM/UC/tdf7e7eeNGHmzwk7FN/u2dXCAaleAnDAc+7QNS1499n8Tu3buXC/ud27djc2Mz2IjY3ID93b3YeLARm76Zk8PkK5sUuYB+/GB+7PsmNfemw7/csLAw8Bh4XviAZjPO9YE3BjbJSch92cnb0oZf1+zF/Xt348H9u8GmduCTq6Tg9S4bHP3rlSYkS3mDIkZx9Eid/zSJBzEFiDXjR06DrzLg0AcdPHLg4KNP1IlbrcMDDvmaO+DQAb7xnJSU4wsP+gDwlFJHQxZgTiOPbNWBPXymDQ9y0CVlHrU+VIYffJaUG7mkHE9k0YdtSqmLh6SUDT/YdHH8p/IhAxIdknK+sRaxFkidfuq1L/AiIynwBT3Qww8lOIDYIUNfJOXaQN/AkTv4Qx0+ABl0oZsSGjiAOCBrE6mHNnV48ZsSn9n44KOOXXgqL77Bhy3mA2ONbgAeSTl+2GYc4EUefknZV3Dwhp8SQafmMfLuPPF7ybwOm/HQE3DuBJ0ZUI5DKG2aEk1psgMzn7yaUnziOYzWC/vy4nKMfIKc+BVXv+lFz7Dga11R8eZTzDMPJiq4Je9wQOOkQ2/4wUkX2YFtnxxxEmcrQCu2R7Cybj+ZTGEf81WIkfAiB7iZCYYNdBNMdlYGrvJR0jd4JGLhjdA+YYcBgI5/tOED0FVx4LElKajDz6BIslvtMUgP6ZKCB34AmdqmdHeOddHGFgAftuhH52/JWIGvNsHDQwkOwF8SBzyxoyQ5qu2qG73g4McueqXOV9rIQpOUmzE2wCNPndjQBuAFzwRJH3yLODw8yIkOH7aQkbo44RP20I8PknJzwe+xv19I2OxnXGY+5cM796mdQ8zceetAOMcUO1vbcef2rbjnzYMfWWfhZxPZ86ZBT2b+ZiEHeMU3JSe/1/bWMltx7+6dGPtA03g+tNZ34E1iy5vEjuW4JWw8eBAPDGwU/DLuDW9M/MLjyDL4GG2n5gAAEABJREFUQU6xkbHgs4ls82Py3kC6g5OC2wz2ubVDm3h+FfcJX8JzZ+o5wwYx5JVLr8mfamyKPfStxkkUM9+w9n1LGh3yr0jsGuU8NZ04zBwHYn4M7p8ZIsFISXlAg7fGljEAiLtZMq5zbLkBD7yMoZshKSpfHTNJKUMbXoneRdrBH/gpKz38UAcPUCcHJKV+bNJm8WMjrjrhtag33IXkow6NX3zmwMurzcpDf9CD7tI0gX34JUXiHC90k1Phh1zjFC4p6cjDF37Q4yL7Q0ksoAPI05YexoXxJ9fxDX5JaR99ko71V71S1298RIbXsejFP9rYgYYd/Aw/9JM2dDdTP23wtCXlnGHd4sCFPuj4gH/ogw88MvChi7KuB/BQRwYaJb7gNyVy8KAXOoBO/C6bm1t2YO7FoR9TX//Y7Le2dnwqGnvweg7mLMbeNPY9afb8zprgc7tgI8EpNg8mBZOFfz6eBGaCRSgDOPJtRCrBgsJ7Xtrh0xedw2l+SoISR8MPP2mCY65aVUsRklIXHaIT+ID8zJOIziFjlVEfdNVOkqDwAVVGUmXNAYEGP7qxweBJ3QSUOl7oAP2ABxlJ6VcNOCWy2Aw/+AbOVffBvfYklxTIowuQOv3oA8C1fq0odXhJlv1OGXjgBbCFDSD8QJM6GWjE1uicjCSN1E0AfANPCXAyIe5VBh/BA9ihjW5kqIOTlPEDBx8lNEqAOnjkWCSGvCbyJAcnKccXGrxSp4v4bh6d8lm4GbPMM28oc3/YHvR7tjn1DfggWHx7jWLY6+WmMPOBqDgRxj7B3711K65evhQ3/QrpwK+TVvw9bu5XTrte5Cd+pTTxa1x0IS8voq1vDaOD/TjY3419f1Df3trwDWQrN5iZF/rgF3VLE2w0fZeLXvTDmwA/5Xjj+vXY9jwa+1a+681n5vmy7M2KQxOvcgf9QTSlhF2LxPmQBU/r+dZaB/1vSom585lDFBvOxPNt7M3o0H3p+tnzjWQhWssw34jLjr+18NOYNYaUCVY4d64xeyjdzJyT5NjNMu6SYu7JzuEKOuOJf8hLAnWcd/Alwn/VOnx1fME1HteKk5SyUmejzkfGER4g7Vnf2Juq1PHRJ3IQOrlqcvrLvATQA25uR+V48d0HH6ptSbkJnz1zJgY9H2YNxGDmfmIHXvSiv/pCXpLz6MUn+gJQhx+bUtcfeABJFBm/ahsd2MBPbMCAnlpiDxo6pW4c6C88rBk7fvsDjQ0JnVLHU9voxxd8Rw91dCNTcZS0sQWdtRVc7Qs06uhEH7bBwSN1fQJPG77qh6TjnIEfPLaRpy4piGOZeyLt+sSzu7cfD7jC+0Q2c4IzUAwsi//cbZJ+7kHB5NxJL8kfHAdRVKLf9GPoyXXx/EXXB7lxzD05cQjjlMjSQdqNJ1P4IfjgJQUBkhS9fi8dx0loBKbyIT+wHXAEChkAHANCHV6rzj+0GST4sQuSPiG770mKDHYIHgAPMpQSPY2cFNhFR6XRZkDCDz5KysSin/iCTuqSUh7dQNVLvfJQlzo+9EqK5ig+8EOPE0/Vi110VHqVlZTxq3R0ALTx/4SqrCIPHV34jn5wgKSAFn4osQFAgw+d4JE1S9qFBkgKYs14kKDcHJHJOHrRxxfkkWMcoEkKJiI6GR9w8KBj7BvF2JsBek6trvrW28Te3m5wG9jzN5CxNxtuH3Mv5EuLS/HYo48Giwobwa5vK1cvX4nLb16Ka1euxEvPv2B4KQ5292PoDW791HosLyzFvnN/a2Mr/5UH/pFSvpEUH39HPkTdveVXXL6ZXL9yNb7x1a/Fs196JqizgUwPx3m72bGdQa8fZ9bX49yZs7G2suqP8UveBBaDTYU4LQ4X0y9OojkBvSi2nlf0mZxaWV7OBbHveTB1n1vPowPPT25a6GcjaRwneU7ue86ikzgRT3QQ+1CEJ6ZfWc+C+Q0dPDySTIyco4zFnl/jIZfjmpQIqeNBZm7fKAFJgT3q8DNujA081CVlvqAPHqnTAx3b2Kv81Sc2M2gsrOikTh4iTx17kvwqfjeQDz/gAFfTH0piN+j38zUmN8ip1yh4VBTAzOscNuDFDnmGL+gEwAPYlUQ18xnf6Q8I6pR926GkTT9qHVlo4LCBnKSMJ/bAYRM+6vQTWUm5lkrKzRMcuuFBB3V8JB7UkSPe1OGVvG72eulvldn3+kb/oaMDfPWr4pAHwKMP/QA4ZADq0PCZUup8pA2duFPHv9J3Ms98ChrZ+IpPU62v+NsbD2LTH8xHPhm1vFIgoZy8jUo0oZibh2v5bDyNkU9j7kWwwZw5fTp/embzwaYXkkNzEsiSGwWdoXMSOCESc+ukIwzy3DagE2w6KylwkDYldPjoAANDm6C2Tpqx/cenA096ZNEJSAoGl4QlEPAjy82GOvYkIZKDSJsGuqUOj310gZc6fegigOAqjTZ1ZPEXWsVRSp0+BguQlHGBhowkx2PuuLQuOU+hIbJNDR76Tn+wAw5ZfIEGgAcHHwAPOEroAHVojEflPekP/a144oEMsUIPeOTBUUpK/2hDAyoeHPLgKmBXUkz8ygt98NZYUZcU8GAP/xgrSnRxG7Yx30gOMz6c/BcXF6I4yya+OfDxmtgs9AdR5hFsILymmvjkC8/h3kHI+ba2tBorS8sObMSVS1di4/5G7O3sJUxGU29Ou7FxbyMe3H0Q0B7k95J7vqVsx6svvxpXLl8OFv/Tp9aD7yHkHgv9LX84Z6O6fvWqv3E8CF6/cgtZXlzyAasXvPId9vr57YMYj5yz274l0S/6J8k8TebE3s5u2pMcK2+82Jt6s9zafBDcmIpTaWE4CGzc8+s54kTf6ziGnxrzWhJvxsOkqDjakrKND66EpPQBHsZCUo4J7fCDDerwV53wgZOU88hsKUMJwIstFh78pC51vOhgjMFLykUVfsnxOFogF/1KnD42bqtXrFLOgYdzBfusPz/zz34m/s7//Hfi7/29vxfPPvNM8pg5fYFHTUn/yAnw6MRu8RpIv8BRlzrbtOkXOPykBPAPPH5LHgwzggfoGzrRhwy88JnF4X04r0/SqcMHDzIA+iXlGggN3ZJy88SGpIwVfAMfsLHJWkBuoQ8eSqmL1cjfxGmDhx85dFbAR+IBXlLGDD+wDQ08cuEHGXRhi8M667KkKNd8WpMTduLN5NDfKUY+5a158FYXF2M+OYzp6CBiNolBiZBfv1RnOB0xKAzi3Kcnru0D79icrLiqSyV4PUYncAIHuJJTVuP9fi9wCJ2Sjuvw8G8kQaMjdAjn+9ZPnZL2zItIU5o8XXJiBcAjJykIQOPrN/z4IMmv7bpfZiKxsUPApC4hqCMTfrAj6Xjw4uhBP1VsAOigjR1JIXWAHnyHBvitQ1Re/EH2JB0ebCKHruqL1PUDWWTAw0tb6pIeORIJOeRpw0PsaVMHkAHoAwAOQE5STjRJoLKOPfgYL0oA+/gNnNRd65IyBtCrXqnDwVMBPZKChYKxAfAbSAf8Fzz4gMzMOUbZ+tCx70MDScxNgu8Z5GFTil8Bzfzqaxbbvl1cvXQ17t26Gzub294UHrjc8gaz65vJ1bh+9XrMfSBC7vVXX4tvffNbcduvxXi9xGvbHc+Dq77BXHrzzeAVFnhO8INBP9Z8K+J9NHHs9/p5EiY+vN66de1GPG9dz33t6/G1r341Hty7H3O/luL2tGudE9+s9nybuuzXbzduXI8NH9q4bY382o0N6eqVy/la7u6d27HlV313bt2M2zdv2ufL8eD+/eAAx21k26+3+P40d0yI1727dzOviTdtwOHLxQac1I0teIA4Vjz9oF2BcQOIPToAaCdLSblQk8cANEk539A38XpS7aCnysMrKTcrZCpv9aWW8KNDUuZh5cUvZAobCuNtAnkBftcbMDF/8YUX4vHHHou3v/3tMVxYSFvoQ3dTSh4u8QO/8FFSzkvo8AHkOWX4QTd8tCkBZMGnL9YJTZK5Ixd/6Ogjp0GSH/SHOjLwj7y4g4MHHFDp1NEPH/bwl7r00AY8+IkMPOhCBrvw44Ok9Ie21NXBV9u1Xn1Ah6Scv+jFBvoosQE/fsDP+gmge+jv4tgu1y9djjd84rp19UrcvHIpNu/ejhuuX7v0Rib2jWtX4+bVy3Hvzs3Y296M7e0tn5p28oTIT7P49mjjJUrTxMwTlJ+y4V8D9mvNwIDUJYQk/AteMTEZcZLNhRJHAYLD4lHrtYSHjtDm1Ql1tEnKpCY4tZOcADFEW1Im0743SniQQwf62PAYZPigEbAKktwnoSb1U4EPWYAASkoedFc9yMMLnRLeijN76qItCXLGh4qk1CUpJyQ4+LBJHX+JDSV9QD91SUGbwcUW8aYNb5WDlzp4SqDqpoS32oEXvfBKyonHqxjoAHawgQz2pM4+degA+iUFusMPOOK76VM4dRIQPZTowmbPhwpsQiehAdqU8MAPH7kx9kK16RP6phdiNgMW1z2/qpn429yBX/tcv3Itrl29FtxUW/4poO3d3Fz4d9/mvhEN+8PgRM8HdeSyL77d4iM5AQ4/sJmvv/zaCdu88kKuUYlhfxBLC4sh92/unF8cLuQv3g59QkTva6++Gs9/69vx5Wefja98+cvx8osv+fvNleCANPLGwUYQniClKA68uez7m86hv9fQH/C9XhMmReuNc9DvBbcwDmkc3PjdlFdfeiVeefnleO2114JXOty0R16cJHUbiE/wA/tSx4ASYGzpCzGVlPlIX4G5NyZo1Im7uxbIUErKXIUmKfGS8vDH2EsdPfxIOqZLOj6MYRNedISfWmKDMaAtKViY8N0sOXfJg9o3YjPxAZIxGntj5oaLXPX3rW99a/ypn/qp+Et/6S/Fu9/9nuD2R/6iDzth/eiTFMhVwD72pId4+KBjGzr5iv/EkL6Qi7ShSZ0cbWSQlWRzOo6xpGObknLeokvq8NW+pIwZevAZ3wHsYJP4gKfP+CEpbUjK+Rp+sI9udMBvVNrm1Sqy0NEJDzTa9BOapIw7bfDYIC9q/9EJH3L4QB098JbZZOTNYSPu37nlk9zNhAe3b8W+Nw1+o73vI3VxUu/cfxB3fJq64w+ad65fi50HGzH3gM48ucf7I99aWk/giV8hLMbWxoY3ne2uk6VEqHjqOLiuz61v6psOMM+bTonimTPz6zRJGWSSBAdxtoXfi8DME55Fm5IOgiehRvZh5FcAtMFLiqbYZkQw+egseEoCxLtUfkyTNoGWZPv2z3bQjx4GDaCOPZIEkLqBox5+JOWHJwZGUvqODQAeqcOZNWNBQkidDuzTP/iwAw84ytZxCUes9U4NBL/v43rTyOQ2Rl6QJu43/hqRg48P6CJu4KjT79b9AgeAoz9AtUUM4IdPUiYdvFJXH3mRoo0u5AD4AfSBl5QTB1wFaPBOnB8AfSemlCQnAJ323Kf3qb91IDt3P1u3wS35ZLkw6HuhXo5Fn34Gfb/Csi1y7sAbiJ2Nc2fPxCl/m0AXt3TrP0MAABAASURBVIvNzQ0vSIMci0Pi5O8OA78S6luevjal5A8jXLxwMRfpBeP7Xnx5XTWzD2QOi9CWbwYcnHZ9U9/xXNjzR/mRF3xuRLye4sZy5/ZtvxbbiU3y3Zvlvn0qKtEYSih4zbbh12SN6/jYN37oPrApYUt+7Tbo9SNv1M5/cvnAPvO/XmDBJLZMYmBpaTFOn14PXiUnvxfV8cGhN8qNuMOtyt9VxocH/t6zH7v2lw1r3zhyhLGQfaDOxjP1mMw9nzIHjt689O0HMWS8sSsp84oxYfwA9NCGjxJ58IwrNPKEEjz5BEjKWxN15KCjv/JI9syAHkn+DraXUOmMGXXoY/e5dcxKaYIYMv7kT+u5sru/Gz/0Iz8cf+InfiJvu3vuOzbHPmSM/CqePstOw88aUJwHbuYf6viWDf+Vcn496mpAAyTlhor/4AH6gX/U0SsppI4PfTWW8KEDvU3TZG5SgoNPUuJoS928k7oS3VJXh44ObFGO7WOVxy9wtLFHHRy88IGjBI9tSujgKaXOB+rMTfqFPeJOP6peSZkX0KTOr+pjGY8Pw+8HQk7msSfLfDrxZIjomaNvGFhg6ACs+nvK2bX1GHhjmfs1w9adu7Hjd8u73lQm/rYSPqF5xfQEXUh5BvDgYOT3ypMMcNP0PcmHR/UmJt5Q2AysPgOJs3SWsvWCIg82DrdeDAc+ZdFBOmqXvJiOgg1h4MVm4MVA6hJ2fDRJ5k44eZJ4aINFCR0EB6AudQM+d18kcxkIOoHFFpOXsgI0XsdIHS8+oAfAX4A6/iKLHXQxEODgn9sn8LTRJ8nhmns+eCq4j3P7gg50QfegOFZItlHb6Ov51GpRCDlpqk7kiB+8+E3JLQ4cevFHUp5eqJNQyKATOgppU8cXSaAS8Fnq/JU6PPJJ9F8nZaSODxyAbK/fj6bXCzUlF3LwLGwWdQzcU3/jkEpI8qFEwYIx9URhkR45t1jotze3gh+5pX7+7Dkvqmfyx9DDsWPRfOP1V/O1kdXYVoneoInlteU4f/F8PPrYo/Ge9747Pvrxj8bTH3x/PPnkE7G8vOi0n0UuwF54pt6c+R5x/97dfLXEZsUmsulNZcMb1Nb2Rtz194kdv2Li9dS2X1ux4O/s7OTH4X3fiogrr8HWT52KBedsE8p/Cfv+rTtx1a+TX3nhpbj06uux71cy3EZ4dcXGRDyWfANa8Ktl8px/E2zZ7YF1oFOS4zQPF16YR55HfR9iFmLJ34wGnptTH6bYtLbs65Z9PfBNfIN/xdu+sqnQZqM7sI9jL6y54ZUmX5vNfFCbesGd+vtn+JEU5WjuNdaN/fBDTtS61PkDHz7CRx/gkWTuSH+pkIdSxw+fpMxn8g46UOXIP3QClY4MduEplm1Kib5h4vxgQ8Qu8/702bPx8U9+Ih55/LHYdf+RT9sRQR9ZBybejIgv+iXl5oBuADsVX+cUOOYzetiErcrp1gZ47DK/8Bk8eiklZd8rDwsxvPgDHVuLHmdsgEdeUsYcO7VNGX4omSvoxz/aRuc8wobUxZM6ePRTAvBL3XhIcv4IdAJ6ABqUyGODOn4B+Iz/8Jz0jbEAh0xdX2iX8+fPx8ULF+L8hfOxurYSns3R94J16tRq8FvE/X4vin1o/FfrDaf4FNBzvbFzlExGJsbe9k7wz9EPfcIZNL2YOGmbUMiLqOYRXipizonTi+aek7qdtsGiMTNOkge274kyyaA2pYk8fTnRMxEsQ8foKIEFeFVGSSe9bwSdz9NeRLRH/Mg0nhB0noHnlZSkQBZ+AgENKMU988KEPuTQDSAPL3Xs0z7JD64CfFUeHgYWHFAcM+x19ZL9JKHgwTYlMtCx4W5kUtKGXnklOVYek9L5Cx2byMCHHP7USU4bqLop4UUOPEBbEtUESYEOeCQFZZWjxA44SekjvmMPPHRo9BUdkmLiic+YtB5rkrPyEFMWupFP471eE3PHv3Gc9r24H/hgw83gFqd/vwoqTZO+sciSE72mePPYiJs3bvgWvJU+nlo/FefOn/NCuxSrR9828A08cnX8Lzjfea++traar2vZGDZ8u2DB4FXU1LeZcJ5zWl9ZRtdKnF4/nf/wY+uDDvFGL2PCq4OV5ZUo7ueSX30t+4M7p+ZGJdwhb1hz5/0s5j5sEQ9u0WyKbI7FY8gGAgz6gzhjG6fPnMkfYmERY1ywhZykHBNZZtEHO+w3TcnXWj3PN/zn2wn8U986WsdyyYvWskEZuYhiWWJPHEDRBoj72JspOGDk2yh81AFJIYlqxhkZ9MNDCYGSNr4yf8BRBy91voOTFP1+PxdkcgR/aaOTduNxZrGFlzo6qENHf7F8UYmB1xn6LQlyvnI78CYCD+tB7QNyknLOoA9mScmPn/DhIz4c+OCCPXyCFzw86Bh4Y0c3dPwk/sjACx1eaFLnj9StM5ICHdgFyDHijw7ako5ji01sgAfQBx+2qn2p44ev2sZvbNAGoOETdXSiCz3kKzT0goMGn9TNY2jgkKM/Uhc3eACpG0d4kAfHWiopDwjlnHf0lZXlnICcIE+fPh1LnkBzbwIwTzntMxH8CoBFYeBEWF1Z8mIf0W9sjAQ1D/8m15ZfhS32+rE46MeuT0itJ2XrDaE7+XijCPkafhjj0cSTYOhWyZ/64tvJ3BvAKZ/ohgPj7RwdJojA3JODNv4QVEnBiXFsu3RqahvQnOlx4FsTgaDdlBJmDeoAExQag4k+5JCXZNE2A0LQJQX+EDT4v5vnJK7SaoneSkeHpLQffmZeTKHjC7bhOwng6R9Jiiw0+OGVlHrASXK/lP5Cgzf8SEoe9IQf/AfQ4WZOKORpI0cJb8XBKyljIXU24EEWvlqvJXjq2Ef2ZOwqP5MHnrTh9/JMXuJPG/6ZDyhSN+E4DECbm4/NZX3NJ3zfPO/cvhMP/LqodY7w6mrfr3NuG4f8wf5h8NOD3ERPra5FU5ocOzYFgH5SvumbwTPPPBOf/exn46WXXsqF+eMf/3h87GMf90l/GPyW+zW/wr3rj9n3/bGbvg38emzVOp/0x9wPffBD8fTTH8gTIZsRuPf4vfz3vvd7433f933xve99b3AwY8L2e71ufJyfDx48iJv+iA6Qm87IWF9fDzY3Bzrwm/yWDSLHrWbVr+2YC4888kjwD56ik8WCmK16Azxw/3e94ZamsVQEr8DIGTbnLd/gGuLpUzhvB8beJBgDFhzkG8ugizgTG9rMC/JudjTPmHMohg6ONt8eGFMAPZSMe63DT11S5iBytNEvKTcQ2oDUtemX1OWxpIAXm/DQH0oA3+FF54iDiTdKSUHfyCfw1R/iyJqFrvBDX6FXX2sdOjLoNVuQS+CqXWiS16vDQ69VgwT4AHwEKg8+AshKyhyBDhA7bECDn7ak7CttqZtv2AbQg4/QKJGjD4wXYwS99gV+6Gy+Uqcn/GAXkLrYImN0vtGhlIhSZI5iAzr2wg9y+AiAkxzno5jDJ3WyxB1efANPDvmzyNSL0swwzSQf+mOipLy6k/ww4nRndB7Futr5NPq9kvXikxqvyHp2RF4si2F5sBC81249mTyzPVAjL/L7CRMn+aA/8CuLvWDi913HIW4r+z6N7vnd54EH8NBXd37LlVPTzIuI1UfnQ+s52GbCLnihkeyQibVzxQ6CmVumNV4qyU/bTfvdCxYlSZkgJBE0JiLBA+jvwCcR+g6AI3A1wLQBSQGv1A0kPODhQ45JwEQOP7TxzdXsB3zYBg/QN2gAdUkhKfXDi278BKAjix3s0wYkBY/UlchBR5YSO+DQISl1x9GDLqrQAUlRy/DDGCGPLLzYQy91SUGyQ8cv5LBHgrFoUg76/eCgADABiA26wq7OvHkg74GJiRPX6oKxtdng1N/v93yDOPAH7I3gA/SGF/sDn0L9KSlGzpW7fuW6MFy0KoWzMjYebMa9u/fjwN8U7rq8dOlKXLp0KW7cuOW83o833rgU3/jGN+Pzn/+ib6mr8dM//e/HRz/6sTh37rxzYiH6/WGcPn0m3v2u98THP/b93iyejrc/8fb8/RAW+3PnzmVf9v2NhO80l62b/qz5NvTIxYvWA32QcwqeppRggeOnw1555ZW4740xfFhbWVoO+vHi88/H899+PtjM9nf3gs2F/COOxI+NhRMgYzD2rYHYS8UHuibCQZh5Q15ast+9XsaDzRC7/BTZzAdB4owsr+QoGTd0W9hzcxyMG3UAPGMnKfOD+sybDLKMbfip/JLcisxn9ErKA0vfY40cJbKS0o7U0cExXyXlq1p48Qk8CyMlNiQFvhMLcNDwDxz84RjSRp4SZ0bOH3ilzreTesDXfKUEwDH30YceSqmzS5/oA/1mfGnjAzjsoRsZqeOXOpvoxEf4AfpKGzxykjK2koI2OuCDh76Cq3Vo2MMWfkDDb6mTxXdkmGPwUZeUuScpxwZ+AB3oDT/ooU3pZvLhHxufpJSHLinzA73olxRSt3ZKQjR50VvmnsitF16U8uN1O34XPPWCzxWZxEUh18lFX+H7/u5h1QH/st/XDvv98NodRgQ3kL4nzYEnw2lPqoFfW+z59UT4Y3LP+OIj2MxJ3zoxW29AC4vDGE/HXiTY+YdBJ1onx9TJ3/PigfN1I5n65tH6NILnNegEmeCG8XSJQYZeVHz7OfDtZxR0kEkMX9ath34C6KRkENBFsGmDh79pShR3rtfrSuI29gbXuj+lhCfHofXPbB6YZz08sZGb+DRIfX19zZNlwcGemD43L9tb5GCEn2JF2Gt8WgTwkX6eBInehXVMj3Uggyx8M8eTWFldJoQk+12Sd8+LHXRiQ1mTGjvIA5LSL+pV38kSfPghPsi5mr7Qxmd4qz/4AX+1Sx0ekpC6Dfk7x4EPGtMooVheXPLril7MucE6J1rDYND3Yt63mTaIIz/lNOj3ou984ubSlBJjH1I4fDAed+7cCV7x8Fpr0foe+HbM5kIu7W7vJo2fJLt3737Qfzb3TX9buHr1anz729+OX/7lX46vfvWr8YM/+EPx1//634i/+Tf/psu/Hn/yT/5kXPBH+mvXrsezz345fv3XfiM+9/ufjze9Eb34/AuB/C1/+OYmQ/nm628E+Fs3bjr3xnHKN5q3PPZ4vrriFRd5yI1jwQctblJ3vAHOpvNYXVnzptC33jfjD7/wh/EHn/uDrE89D7jJ7vqV8NjfM3q9gRfqvjfX1XjkwqOx7I1IUgx96Ok5NtwclpYXM26M09A3/L5ff/HNqWmKbRRHvPUQzIP85ra25/xgEycuE8cUuannCFAcZ0nB03qOQZO6tqSQlAti5SPHAKnLJ/ShH9nw0zjH0UEeAtjk9SKLNPbgI3/wrULNMUp4rCZYJ6iDAxbcT7+RjInXrLkPstiADxvYxL9aJw/RjTx8LMT4iV1kwFHiC3X44aVED/aQl5R9Dz/Iww8gIynzjDp68Rc/zOrYt8dzlLakbOMfbWxRAthCDho20YMP6MUmvPCAo14BOr6gAz44py8+AAAQAElEQVR40CHp2GdJuT5ISp/QIXVjGn6Ql5T8VR8lNhi3yg8OXvoZfgqnQoLa7/XyNLjs97EIMNB0ILzAz5xgnHTGuZjOcwMgGXd3t4LNot+UaH1bab1ZsHHkqzMndqOI3Z2t/EWrA984+L4y9gd//omIuXXKmxgfD/d3dyK8qXntjkVvUq3x2CSIW9tbMfJpg8SkXQNcA3TfrxH2/a5z3yfV4glAAFv7rKN6+GEazdHphZfOAwSZEjxAHZ0kTlefW7LNhbPYMWDm/kEjPjPr6vd7OanC2QxdkmNzkHKSMqlcmCc8MMXQmBaBPSr0ReoGtOqExqBVOiX9gpd63xs4dUmZiNShA/gGDyDJi48Xavdb6myw4EiyPx3AT7zoC3Xii21K/MEX4gSgnxLdFSRltfpAQ+pw6AHqYoHfkNDR88Iy9CLIGLfeQJpSglxp7SuvgBrH2wnl+HnDdsxPr6/ndwT0px7vyU0peWhg3MEXt7f8iuelF190zu345rsbd7zRcDDCDj6y4XB4IK/51vHoo4/l4vTss8/Gz/7sz8a/+lf/Kv75P//n8Q//4T+Kf/AP/kH8s3/2z+JXfuVX42tf/0a8/PIrcck3kBs3fbvxAk8+Mm9aL7SSMtbL/mgOnh8Lfvnll32T2gpeVQEXzl8IfhKLHzduZ23wwf66N6rR4Th4Xfb+970/Rv7O+NKLL8dnfvf34ou+Nd27ey83JjZAxqTfH/gmc5C3wKEXUcZIkjcY/n9Arcc18vAix3TqOTP3nOo7RxvzTL1h93qN5/jAsVxNfwceA2JB/OgH4913flGCk3Scq1KXb+ABSYEMcZc6Gv7gJ+MOTdLxwYZ21UsOMBaMQRw9jI+k4zkCD3lJfh769ok8uoGFhYXcEPEfPL8b1JTiDbNJwA5+4Qc81OEDH37oI7qxgV3w8JmUcYEODTylpOyH9LAMP+hEDv2SMlb4Bx69yJot0EebutTxYb/KScp+V37k0YP/jA8gdTmGHLqQxT9JQYwkefy7cYBGjNAndfjwg16pa1cd8ErK/kFHPyU60Y8PUicTfqABzGvoADLwF36ihNsI73Q54TEZVjwp1vzedurdnjYby65PMQiMjCOAONp1eBLjySjhcHTgDrWx7G8u21ubsbVxP8Ze6GfehA52dvyBfjfEIqyIxgvHspP57NparPkj4dR8UycNMPYHWU5yc/N6nc4FGqclBTaxTXtqOpsgvAwYSSfJXY5gU4NGgsNLAKROHgYCQEmwJj6VoRd5+AgwJXIVL3V6wSPDACOHjsqPTnyjLSknG4OGDCB1Oiod3fCjT1IubPBDR6/U6cAP5MFRhw5gDx2SHHdlQlY8vlHHT3iQww54bNKWlEmEHvSDo2R8ScbwQ9Igh1/Qjcp+UQcHgIMHPZTQ0IMt6BW/4NstdHKKXLt//15sbW4GNuZelFlgOGRMfLPjNjx0fvBKadn5yIJKnjJGxX6jh/zgZMpvo/Nb4y/7WwivjVqfUNE7cj5xCJp4YV3wAsT3QBb2t7zlrXHx4iNeeJe8Ibdx37eZV155LV544cW4fPlqXL9+I3g9JjVx7uz5WD91OqbWOfINIaKEjAcWF5ejx229NBH2aeBvLD0WY99Qt3a24/kXXvBG9PW44W8mvLoNP403UvqDz2woGxsPYuZbCD8Q8Na3vMX6mtwkv/KVr8Snf/HT8Zu/8Rt547nmm9Rk5FdSPijRv0GvHx6IyEOd5xa3kF5pgr6C50Z3cLAXB5632z6QjR0DxmXmzbn1JrOwMMx8Yyw2PQaMV2Pf5p6XGVuX4BgbSccLoqSAT1LwzDwHKeFFttKYj+QRNElxkg9fJNnNNvNPUi7iUjc/yVtytJaS0ia6wcWJB19VlAu51JXwSEr92MI3+CjxiRIe1FCXFBOvAeiHD18p6Q911hB4pa4fyJwE+KCjswL+oxNAB/zYhi7Jr1MHuZZhBxwlUHnRh0yVhwZIXdyhAVLXT+TQQwkgzxhQ4h+8+ARARxe4kwAvbfglZUzRgQw0ZLAhKfOB/khdTJApu9s7wc/L85vAr/r0df3qtbh963Z2lKTn/4fNJDzt0yETsilN8HsgGMUIBlDUHCUi3zcWPKmWnawDcN5otjcfxI4nzc6D+8HvqNy7cT2uX3ozLr/6Slx/4/XYuH07Jk76ud9xFyfnQE149kbxxKGceQOjU2wevLslwYGx3x9XX8CzcBIo/Bl54lHHzwXfdsJjAJ6ggJOUfZTkRWXRHzGXcnIRIPpldBC4CshQp5/pi29W6KP/2AGQpST5KOGHhxJ5QLIjdoI6NEoAvVWOOjQAPWYPqZMDBz8+wodu6CcBPD5K3UDjo9TJQ0MH/JJywtFGJ+MNHZu0AWi0qw7swVPx8IBjEUUnfpEn8FcadIANATq+0Y5QnrIPfZDgGxsbwcbm/di4728jfoU0c4zv+/vISy+/5EX+cvC6it/dQPfiwkK0zg/ovF65fv16vnoq6gVj35SeT+yrodLEkhf9mV8p7ezsxrbzfdM3GH7oAz+QfeqpdwQb2cCnfUo+pLOJnTlzNnq9gb+/PPAt537Kjp2LW1vbsWEdd3xz2PSrtIk3AznX9/YPYtOvibE58+Zj9+LQebhtu1e8GfDh/6Y3Kr5lcABa9SbZetFmgxyb7x3246m3Pxlv8aZy4fz5YGO44u89z3396/H1r34tnnvuuXjRN69r167lLyviu6TY9GZww3OKg9eSD2aSgpsIPwaMLeLBWISfuZ0aDAauKRcLxmplZSVYtEaeT4xL477AT3wG3tAZf3CABQPa3H4zlvBTp4Re9cCHLHj4KSWlrIR/09xgquzUY40dAFna0MbeBNGLDuwxx6HRpoSn0uHFptTlOvz4Q4lOZIg1/URWkse3l3GgDV3qfKTvVY4SO1LHLyl9Rzf+YpM4SspNovKjD7uS0kaNAbqxhy/U4UN/5YWv9ok6dOxQSoqKk7p+ogMc/kgKZNEHP/jwIynHGLvQwFNKyjGhDg7fpQ6HHgBctU8dvyVlnySlvE1EefLJJ+O93/M98YGnPxAfeP/TcfH8RV+DT/m0eOjT2b3go+XGxmaESpz3O+Qn3v72/KmVxiewpteLoSd1fzCIKMU8Spg4MYb9vt+JDw2LseZXZ4vDvm8p+7HrTSV/+dGTi1+AvPbGm3HV75tvexO7fvlyXHn9zaDc8kSdeHNpPVEJCgvR3u5uBoSNgw4RAE6fY58qCBLJRMmru6YUu9wN/sQLQBMl6oMcgStNk8mEfmjgqg4m4MynOIIJTZK7WDJwBFRSSA8DCS78UAIMLLrQLcmUSFlJmYjg+44RfJIyAcKP1PGiw830Dx/oV/WbkvbMGy80dNAGqk14kMcO/UIfdamLCXTk4IGOLnDogA+Aho/Iwit1spKOE4mJxKLG4s5rNDYkFmQAeUkZN+SrHuzwUZlDyqJvK8Uny7Fvr9euXc2P0AcH+37rOYvbPmRc5xdkt7a8OE6DsWbhfOANJrwokhO85iIfrnszoe9bvhGzYfR8cm/8zaBxyYd4btRj5wE0Xn/xzQMZ/GIh4MZC5NGJLAvsovP23oONuOvvLejq94cxs102E153Xb58JS5dvhS3/Orrjr+B3DZsepPZ8XfDfecuecm/tn3oRRp5FnsWd36I4PKly7kxfO0rXw02C/75Fn57/h3veEdwQ3nqyaeC3+h+/PHHfNNfic3NzXjVH++f93cevs288cYb8fzz3/at6l7wEFPiwlguDBeCNmNJ/5Z8mBo417jRbDuW6CLe9JV5xBgzhuihjaykPGwNh90NZuxFHZC6/K35Qil1eVFzZskbGjqh4Q94SnIVG+DB9bx+4CO4SoOP8YCO77Ql5dyBF8An+PETWYC61PmBnwA+YAM6IHV60IkNZPBFUm4C2ATgBaQOL5EZkTGtdOyT78QNnNTxED98lDpfmB/Yoy/QsAcd/chT4kf1E120wYOjDWAPgEYboI4+AJ3YgQdZ6MQAu/CBowQvKecTdeSQl5TztOLi6EEePeClLiewQRt90CmxXcJX8tIo1k+vx5mz5+L8xQtx9ty5OH3mXOztHcTv/O5n/JHyV+JXf/Xfxuc+94V47fXLNtOPtzz+RFw4/4hPdGvReFEmlEPfSFgYeCfe+r3wbDKL1ie0oZNm2TeVs6fW4ozh/Jn1WF1eiH5TYmHQj5WFQcwnfj9+eOAbym4cekHY92sCrugefi8s87z6s5h0HS+5qex70Vlw4qbNfhMzfxzvWd+qX53NPXOn3ojoKDJzFt7S+LS6HD37O7dfjYp1z8KZGhNPFvS3XiwsmjyNFyOCJtE7d9t/Gsu6yI2EkjaAHQILDiARSikBDqAuKeXQOfWGS4ksJQMGD3UAfejBd+SpMwGgAZUudTppw4s+Skm5adUERl4SRfpUeSQFMuEHH4ZePJiEFYdeQFIm4IRXUD2Pm8ea8dv1OL36ysvx/Le+GS+/+II/Hr/uE/xWnF5fj0cuXMjDxHAwCBaupim+HveCH0UfeJyWl5c8iXsx8mvNXX832+MHNuYR66dO+VBzIYaWW/bpPV/feHHmNN/6FQ03mMteyDc2NnzwWcuP7FteJA/8LWM6mWaM93zTBTf1BsJms+sbw4FvDjPnBDehDR9qOM3fuHHNC/LdGPb78dijj8b5c+ed24/H2dNnffxQnHE/VuwD+cMizQf0QX8Qfed08fj2e/0gXj2Xcj6Bk+TD2IHnz56/eYwc73EMneNLKyuxsORb8PJKLFln4RWZGm9WD/xN5mXDK96Ybjr3evlvgD3ubzr8gmaxPl7nEYdtb1ZvvPZavP7Kq36NvBl8d7ntW9wVx+P111+PF55/ITYdF27t+97UGNOe/Wyd/3N/15z5gLTj116Hnjvhbytzt/f3dz2/9n1waYJn7lsHQF+QJ1d77i8w8cGtNCV6/X5+y2SjVFHwmnJmuabXRNPv+UY2ylsn8pKCnEUWvcRLkuMyCdpx9EgKqcszeMj3gu9+BSopNzepo4MvtjsY9GPoXJw7L1r3ZzabRCnhvOpbV+u6rH2e5fTou1Hf/hEH+KWOp/XaAfTs/8RvU+Ad+bU9uYktK8n5hL8V6A+5RZ5xqAHf2tfKC73Wm6axD8U+KYFYQkOO+H43HZvoAg9ICkoAGuXMY9r3OAw9ZyUFOvEh/IB3kTEmjlI3BshWWtUPH3K0K4CTOl+RwUfkAHjBVZAEe5SJg0/gtnz9v+t32FzfuYkw+cdOnCeeeLs3mfMORM8nqZfj5/7vX4z/85/+X/Hrv/Zb/rC+HytLa3HOG8+qJ8rQk5/BmXgwWNj5PzZOpuMcWJK5aUqs+MP8yvJSnPKmcvbsuk9dnlyLwzi1shyNB5R/UHLoxWrsgbx/725M7R8nHf79I497tE5Ygjiyb1PX8b91X/jdA/4BvI3Nzdj2O2Q5o+g0Awo/bTYMXicUeVAj8sc12TjmXmD6ntgryysx9wC1uaG0OejHUm83ewAAEABJREFU8g7YwP0j2BaNWqIbO5ISRxsott84geCFfrJED3RJOZkYKGTgoV4noKTUyQBK3QIFD234KJGT5BgPEiSlTmxiH1uU+Au/1CUdOHQBkrKv4JCjzxWPn9gA5MnblOIDwCDfxb/sVy5f+/KX41vf+EZ84Q/+IH7tV381fuHnfi7+0d//+/FP/RH7t3/9N2Pj7v3oe1PmGxy/sMdGMvMCZjVO9JE3mZ3c0FuPJT8BxSa0trqai3GOkweXMZEn6WJ/EL3S5AKNDk529GnLY87i6V7kxsQCwEGDG86BvxsMvOAseRFf8KKz6EWdXOXmdOb0aesax45fW+3v77nLbZw9c9r+TGNnZyvu3rnlD+U7ceH82VjwhJ349jT1Zjr3wjVznvS98KytrcTaqVOeyE1CsX8Dvy5bWlrO16eLvhXAz+bGGPR8u5k437b8emw0mnjRnTj2TQwHix7rcHvsvu/nDxE0zh9y/8yZMzFw7ikiFhcWHLdJvPbqa3H5zcvBjxnf842oxR/HubVuNhNymrGkbB3bFp99gCnWMXP8Dx2X7e3NmHqBPfRrxs3Njdh0HMkrs6SNmge059YBlKYEmwZlr9+LsFNT2z70gYD2wHEaOUbFubLkmx19AEopuelKyvxEN/hFHwbDD7Fxkf0ELyk3D+oz64dOHR/gk2zYlbnXjLHHZWV1OfqDXux5HPuDfvALPNQpG49T4zWlNArEev0m6bRDEeggtwfDgZeDeVDCXxfpapM+NE2Tizp+Swpw9FNSbjbQ8bff73s8W+fjKJCnzaIOnRiziTCmFUcdWvhBJzJSp7N17ksKSR6vadqBBxmpw8E/8g2YUlLalBT0ARw2e71e+k4dedroxi6A32MfqpHBX9p2J+1JyhI+qasjCx1e8KVtGyfOPIMy9Wmdd8l8kLx166bx0/i+73tffOpTn8ofnXz88beYrwn4vvnc8/EvfvZfxq/92m/G1uZOnDl9Ps74HfPyMpNrLTcJxz16HkQmas8DzCDN23BHgdYd67uzC07ONvVGlBwATtNzJ/74cD//7aFtn6Q62I6xE1VO1H6/l5vB4eHIk+8g5fr9gfUNs81gEUQ6S9DoLJ2vgZSUyc0AyImOTgIJT4/k88R0ZgVBRxY5dEJHLzA7SnJotOGDjgw0dDMwALr7TjB4D/1hGD7aAHLISHK8ejEYOKmdQPDiP6Wk7CNy6MIeiQgdHPYA9FScJKopB40JjE/IwkeJbDL5r1qnxCYy1PEPP1nID/b349v8I4bPPBu3/XqHxe7p970//tRP/lT89J/60/HRj3w03vOud8e+X0n+1m//Vv6E1De+/jX3q4lF94vFa8kLrIcwtr2A7Xnj3/M3BQ4KLGos7N/8xnPxdX8nuPLmpeD/PXLtyrXgx2m3vehPfNMY+jXO6fXTwU8DDfqDaHwr6PeGseQFfP3s6Ti1fso36/W4+OiFeOvb3hrvfOc74h3veCre9sRb89XRU0/51e573uvXu98bP/ojPxof+tCH4uLFixl3TqMbG/fjwcZdfxsceQJNfPtejsff8qjzdBKDYeO8abzhjB3XmRf3gTeavjefbb8Svh5bWxuO5NwyK+5zLxcTxpu49/u9xDeeGAzN3AshtAPfmJh3fNO5zyu10sndv3fPfVrKW94qh7XhMAaO4Yrra2uruRFvPdiMG9eue+O7GwceG8Zt27eX8ERb8WJO+571MPaMp50LYrjvmwk+bfvGtuGbDPV93+zgY6HER+qt85A8keT52rjf86ANTeryVVLwoB88gDy2qQMn8406/Oihjhy80kM92EUHspJyHoKDF7nwM/dNS1LMfSNBvufFcsl9luRxm+Xiiww05oxFPIazpFW74ODBDjGgpA0gR7wrTur6iw+MGzRs0sYnSc6JNoYeJ0nOkz7q0w90I4NOSUGMa3vZt9QDb+jQ+v1+6kAfbXTjC3hwkgKb1AF4JAVrAXhJAQ6gj0A64b/QhU18AY9eo9NPdEFHD3GXOj3wAVI3NugFkAMqr6Qop09fiPW1M/HoI4/FW9/ytnjUV31+vv6JJ97uCfjO6PUHfu11Pj76sY/Fj//ET8T3ft/3RVEvg7G6tu6r+Wvxcz/36dxUNja2Y+3UaU/mM6ESIdtfP70exSeCZd9GGGgcm3nT8vZhhhJzJ33fJ7nwgl5yEW+i57L16WngSbfv1x87W5sx98TrD3vR+oTE4HK9pFMs8KU0nrTjTJLBYODXKCtd4pu39WQgeHPXCTZtgiY9HHhoxfbDDyWJBw/6Jdm1Yp9s27rgBcIPumqdkjbyJqVMY/+po4/6SZ34CQ0ZSujISp1fJ22jG4CHEn540Scp+wqN/oUfSvTCC0/fCUrdpOwHOKDqAF8BvCSPnRKFnp770XrMWHT4QY1b/j6x6gnwxNveFk86T1Zch7uo5Guts17oP/nJT8SP/dgfiwOfgH/3d34nXvj2t6L15tu3bv7fOQd+BYPOYW8Yxf8NmkFMDsbeYLZj68G266PI/9+6DyoTn+Cn41ncvHHLr9Ne8Cue13wiv+8bT9+vg07Fe975nvjABz4YH/jgB+P73ve+eMqbx2OPPx5nTp/Jic1EJQcOvWiTL9t+JcZ3C2K2fupUnD9/ISfU4eGebwYHPuE2sX56zbgSm1v3/Rrqpg9Hg3jiicc9Py6Y/3ScNn1hse94ynNh4I3qLfGhD38gPvbxj8TTT78v4QMfeL9l3mYfBl74t/0N6FZc9zegMSdpbwgsKBMfjia+ZTMnDg9G8ebrl8xzw5vOamxubgY/ZckYsIEw0dlA6/jKcXNaBxsRv99y88aN4LvJ2CfUXW/SIx+0iDlx5HdhuLGEc5j/aRg3RW5sTVOO82fiW8qVK1fiqr9d8W96Fc8J8gb7koK6fAoADy784Evj/CCfJeUcVCh9go/ck2SzbUhKW6WU4EEHeY48beJAmxwEoEuCFOgHpK7d0Uraww5zDBmpswUdQUpJHst+2kcHCyo5gRx9gmc4HHose2lH6myUhvVpnj5LSjp5hIwkrzmjxNFH5CVFOYoZ/tAf7IUfeFykH/CSh/iAbfosKf2jjg5JqavW0Qdv+AGHbvygDv745tvrpb9myz/wQMcmPsBfAXylYxc6JbrgYVygS8qxZ6ylzk+UIw8PJXJlZXXdE+EdnhDLIQeiafpejFej1x/mDlcHiMQ+c+ZM/Pif/FT80R/70bjwyEW/M51YbjVC/fjmt16Mf/kvfyE+85kvxNbmnjeVM3Hm7HkHqIkzfg/N1Zgfj+wPBlF8WykFpyJaH0nHfi0290LDJsK1VIpgICfgpyMvQuPobiqHmTwTT8ZBf2DdDOg4dvyKburrPYNDIMLPxBN06tuNq07sSYx9fZOUMuDhBUgO2vDD+xBaT4DIGCBLHPr9/kOyawQcIKBumr+lSJAUBB/98BBwBoZ6Mvgv7LrIBAMPnTZ4dAK00QOdegV8wa8K6IcfWYA6IHV9lpSxA1d1UZeUiVJtg8vEIylLib7LuTeSbX8bYTFqSvGroLPBv+fGTzzBz3cK+sni9D3vfW+8693v8uK7HO9517vip//0n/aQtvGtb34z3vA7/evXrsVrft//2suvxKsvvRz8Hwx3Nrfjwb0HET5Y8O+4sVGtLa/GYn/BsuFbzn6+jvLnvVBEHHhT4NXOvjeknkr0m17wf0TEj1IaT/Kxb63TmFsfrzV3ffPZuL/hPNmNjfsPvEDfju2tnbjij+D84uIrL78Ut+/cjNIo1tfXnNPDOO1vJe9/3/fGR7xBPPrI+VhbW/bh6ol4x1NPxHve807f1D8R/95P/6RvYh+I7/3ed8cHP/j+eNe73hlvectjsX76VDRNscyqae+NH/yhH4wf/pEfjqc/8LRvGovOxcMId6bxHCDnR35FxO2BBYY8u3Tpzcy7dftw586d4ODEmHAYA06dOpU53bp/LbuJ047NaG93P3Y9F/hlzYlvcAe+qcgRW/BCOfR8obThHNOeYyY3Zt5AmGczH96Gfs2zurIUh35VtOtD3MibUtM05grHdGS/x8c5Tk4C8JCDM89fSZljxTlCv6DP7R8AHzzUmWvwsDlKyr5iR1JICnIbHnjJa0nZX/QhBw5dOAYOWfAn+aFXPHzQpS7X0Q9UPZTYo5SU/cTfgWMGnySPZ5N+hh/0wgvAhy2jAxuUAHWAevVRUvYDGfq+6te5A6+Hu77FoxNb9EFS2qvyzOfwQ5xd5FjAi30AHEAdqHX8AugbstAAbIFHP75Bp0QOnNT5KQlUrmP4RQM6OpBBDzhJmRflvq/lFx59xAv/OV/XFzIgpekCxwbASUhS8COYV69dicWFvk9/74kf/4lPxUc+8qHoDwY21vcGdMq7+nJ8+dlvxM/+7M/Fl770tZjOSpxaP+dT1nrSz/oDf+NbR8Nm0rPDs3GQdGGf90f7MfD77KmvrnPDcNDzR9ESM28o+9ubMRkfhueeF5e5cU5qvwPm5NVz4krKJB57AjHxOHlIygEZexMZejJJsn+DvA6GHwZzYN8BgtLzoikp+0+w5p6oTNBSGssNgwe8pJBEM8ti+xVPCYGSwQJoSzrW2zi2yDAY8JEolPAC1PEFHkleEOdRH2jIQ597ksJDG4BGX6WHvqEPWfCUAHLgkUWGEoDWlBJNKV64R+nv0DfGpvh0vvkg7t2/E9u721GaJhb8nnvBN03+V6gTb9hT3xoX/HqBPFpYWoz1sz5I+OAxnc3i7Nmz8eEPf9hjZ73+iN7yI7p+XXWT3xQ/HHuj2Is7t27Hg7t348bV63HHr87YKC77FRe3B/7nUDf9Guee6bwOa0oTg97Ah4uZP1b7pH/1alx684249MZrcfmNN+LKG5fj7s078eDO/bh/517cvHYjth9sxWQ0jqlvOPxQyKD0nEMTfyvZ8iuia7nJYXPk148LC8N45JFH4u1vfyI+8pEPxx//4z8WP/4nPhWf+IGPxw98/8fjk5/8/vjgB94Xb3380Ti9thaPPfaoJ9LU8+Oe4a7f2e96sjtXvTFN/L1wd28nOOUzBk1T4t3eiL7ne94Tp0+vOzZnYtHfC/uDxrkUHutZeF8IDkfkMXOP3OWAxEZz2t94yFduNCsrPsRFxMzxDH9XmjIOk2m22VS3HeMdb5hsuJsPNrx5buVGmv8Hyo3NbBMTFiUODDNvJu5IcGDkkNDv9b2ojoLXYOQJdksptoifc9M8B33LkeT+HebHduiS3I+5+9OV+AUeOzPnA3kvKahDIx9RKillJAX89FuSXWqTF34WYeSpo09S2oK/6pI6PcwR8OiHH6AfQPgBLyk3LknGROpCD7oB6qwlEOEHkJc6fqmzDw4a9hb8TQs56uAYdwC/Kw5faJ+UazyvoEvKPmMTHqnzERnGgLHHBjRw1Rb+Io9NZKVOj6QgFvDBD5/0kAYO/5AFkMcOvqEHOofu2pa6vqMTfmTRDb28dvnNePGVl+IG30ickB7RQBhnm/XFZRMAABAASURBVFz4m8h3kk621ovG1s5G7OxuhMo0PvyRp+OP/JGP5782PPZCPhwuxrlzF2M6LfH7n/1i/NIv/ZpPpC/F1tZ+NL2BZZpcmId+Z77kD/EEBXulKbGyuur3mfMYejDoTK9XYjjse0Ppe/HohWbTo41kEtxixocHPpE2Fn+Y4CRbv98P/nG98EMgAPpCkDgB0GkCQRuQlMkLXuqCXDxpaPfov09wnjPRs/9x9EiKpsG2bP8hhB/kkJce4sfe0KRON/5Arz7Ab7HUV0rJiQMOwD9o1JGRlL6GH9oMIjzQKfGpgiRzdX/g7WqR8timDR5+Se5fL3ruq0LeuCdx4NM/C9imN3JuJeFV7uL583HGG8XqqbUo3nx73oyHHse+N2vGdO5AHfo0yw10cWU5x3LTr2pYBHulCTaQ1jn22COPxikvhvwruwv+/rHjd/wvv/hSvPj88/H6a6/FbW80/GQWv1+0vLCUvIOm79neBovhyCdufi9lz9/Stvx9Y/vBvTj0RjfzgWPkxVtetPb9LWB3YzP84cO03di6fz827t2NQ99S5n61NPLp+/bNG3HrxnXfiu7l4nrz+s1447XXvdFMvVhO4tbtOyEpLly4EE8++WQ87g3k4sXz3hjDm+AuIYw19+OiX5MtehOazRy3vYPcjIkXP4n1xFvfFsAjFy4GH8/ZWPjlXj4Yn79wLt7+5BPO80Eo07j1QuKF2KcmchYDjfOMvGVDIbdZTBi3sx4HWag0DWxeFAeBzQ1vHLyO3HJMGc/Wh6L7d+9FbijG3bx+I2PMT3/xTYY4zn2r37bcob+j7O/vZv94PXngGDX2hTyT5Hk99cYxso9t5is+knvM41KKN9GORn7J7UqjBOCRlP7yF/O16kYXfdz32DJf4E09R/ySju1CQx5gPpH7Q+cgJXooJXkMxzmfJAU4QFLmOjrwCR3Yoaw42pJi5gMrdWwwDtDhYxzAU4JHD8C6WTdf8IxV5aGNPCVAHV2UtOk7dmiDx1cAGm300CZebHDYBy918YSGvKSQBCnLqg956PhJHTxtoLYrDRsowDZxBU9fGBfGDH7wxBoeqbNXbty+Fb//xc/Hc34Nsbm5iY7gO8cTPpk9/vhjXuSX/TrrMAbDvhPpIFhc9v1hfOLXT2rm8a73PBk/9MOfiMff8kgcGB/O6HN+rXXu3GNx/952/Pbv/H58+tP/X/y7f/eZ+Na3Xor7DzY9cfdib8+nt9LYnjwhT8Ujjzwe6+unfepdiqFPvv3B0MHoxcDl2qoXLy9mc29Yzo7oOVGLJ9KBF7yxX3nVzhMgBnQwGAQnOyvP1y0EA5DkPhxmUsK74I0LHgIqdQlXAwSdCdF4soJjACeTWSYl9tDHAFJKnSy6pO+sI7+ysmK3Z5BTXlKgEwR0dOA3dYA2PlHSluRYKCcwOGTxIX00LfyQXJJywle/Kp0SXC2rbvRISr3FiwY8TOa+N2R4Njbvx/7eXvrKqyQWpl5T/KpmKf3xkETjTSWMm/oj6J43ePkQ0PR7eVJFz74/LPKqyUHPW8eeX8XwSqrvzWHQH/i2MI6JN9uCH6UJNpBDy0z9mpLXMj3Hn5IP0MtLi93BwrcyX2xj1af6c+un4ry/X5xaXoh10097E1tbHMTFs+txbn01Ti0N48zacpw7tRqrw34sNPLBZOzvKWvx1NvfGm/3d5+zp9eNc2+88G5ubMWLL7wU3/rm8/F7n/ls/PzP/3z863/9r+OXf+VX4otf+GI8943ngoWYHwd9880343O///vxta9+PS6/eTlu37wdL7/0Ujz39W/k/2GR/8viKy+/HJv+wE3/z/qW9jbbe+KJt/m7y1nndhMXL5z1q7Mn86bCvOsPmgjPIQ5EpZTMG8Zic3PTc2Yv426GWFhYjL5jzy1kbr8dfqPl8Z9l7G/7tse/tjzxbWw+mTuuM8d6kgexuTfbmW8x/DMkV/yq7/KlS4H+B/5Qf+g5RfyHg360jvOBNxiA/CfHAOrkCbk48FyTFP1+PxqPlaQ48Pjhsx1K/8HDy2IkKahX/rlt0E/0Dr0hUEInvwHaFU8dGvqQQz96sAUeutTpx68Fz2+pa8MLHb7KX+uLXm+gYQ99lNDwCzn8RkZy7hioYx8e+PGHEj/RRR0Z4gAf84w2eqVOB3pZmMFTxxa81Csf/iOLPfAANHixSR8BSblBQpM6/eiShEgCOpDBZ3TCS4mv6GNMK05SgEMGH4kN9PADv0SeTZ1rHWALntJ68g9XlmLRry1O+V1sb9ALTl/8D4QuXLyQyTvxe9WeF4if+tM/Ff/Bf/Bn4sknn/JN5ro3lgdxON6P8xdPx/c9/Z4s9w+2faK76VPKxAk2jKKeF/b9ePnl1+OZZ74SX/7yN+KVV9/0prLjnb94Up+LCxcf9cRaiN5g0TKL0ZShHQ2f5JbjtF+Tra2sxYKv3X2VmPhVxMSvLFq/x89AhqxnnglMp9zfXLDpPECAwDOwBJMAgiNQDCRtZMBJCnjghzZn0hl6nrQEcTDo50RgQCSF1AFt5NBBHUAvbXRhC5CUg45u6JKCQZOUdqXv1Cc9bKMHQDe+4BP6aWObEjr6AOoAPPQdmwCLAAmCfWQAcLv+/rDrd7fg4WMz3t3bDV65DBx7dEr2s/Q8tqNgoWGjYUPn9dCmP2qzIN2/5w3Ip8sd69qxPBNiOBz49D2MB15Ut7xYj/16y5fcuMdrKH80nvm2suPXMgeWwz6xSh/8/v/gaDPrNcUf95eCD+YrztcV325Pr616QxnE6dXlLJeHTawt9GOxp1jql2CDYUO5eOZUbihnz6zF+tpiLAx64ayJVet57NGLcfHCeefaQiz4Zt1vBj4Ebcb1qzfdxxKN85cN5rVXXo9nn/lyvPD8i3Hn9l0v7Ptx59aduO7XaPzjj/zeC//A5MyvnUppoiklea5cuZq/mU88+X+/X/LCzfeIuU+9F2z3gm8973r3O+N9/j7D9xZ+hJnT7e3bt4N4MoYAMbnnxZ4xIu+J6aoPWXJPGEPidugP7lPfMkaHE4/RJLA98zxh09nf8QHOtzLiz/xppFj2q8m+x9afLXPOoJuNj/FE59C3LUpJ1jfKk35tYw/Ar+qfpODp9XqOnTew/5+s//y6JEnOO8HncY+Iq16VOitLdgPdTQALgOCAAmfIJXf4iZyz33eX83fxT9g9PPuNQ4JqZgACbBANoBtoiVZVXVqklq+6Iub5+c3ILmCi0sqVmbmZubm5iHvvm7lDO3ibjDH1JXax9wGeMrqAA9+axQj6WRYVfJzyeeY77dQD0AO0Q0udbdl7oA1e9Imf2xb92E5M2Yg2AJnBXcYGnArsPR5+B0/abGd+1vAuAYuHeuSBB30AUxme5MFDvqlfUgAadKLdtuZZ7MCDDr7wwk62029pNocGHNoB24mR/as2aADbwh72Xk57nyKP7baowwse1OnlQ53tVzaiDRx4kkduUO09P2TFRrabHLSBD59yll0he+aj7NyGWZ8Xl5dtZ3M/1wL8IuomTr/Iju/v/r3f0Vtvv6M7r78lftfoLDuYF7laODt/Jnmt1167od/9+7+t3/md38yLx4WePXsSBTbNKMUlu9lVBJ7pYe6v799/rB//+Of65h9/S3/4h3+s3//9/6z//F/+D/1B8v/23/4H/X//f/9//fvf/0/65jf/VN/97g/03b/6nn7x3i9yBfHz7AB/ocf8uGOCFU5fiyPzOry7NiFwIIInhsAgOKNePtSXODMGYdAwVJ8dFYagDNAGjm1lw9co4UXbRRYxyXFIiWBgOzpuk9+1/nEO2y0/y4SAL/wwfomcygPvJC242vsBgj914HFVNOFQD8ADXptMzsvs2MmDT2ojzyjbbbKgv23BA31xsElP6shDB19sA47ygIej0/4ii8CzjO06J8F1roT6BIchdiJFR3a00NVS0s++3xhBaHOWBeFeXhoTlNhds8vlk0T37t5LgO30s1xj/fCHP0qg+1CMn0LFLhod6Rv+tRTR3xjf22XnWkv8Z7HU0eGBXr99S2/kPcVxTntZL1Q0qottVwl8B4uZbmTheO3GVd25dT2413X75lVdOV7pYDloNeuyQz+Vdpe6yBXOsyePBd2dvDPkKm6RxWQY5pr1gWxsnj99nk3KeSbNrC022Idv03OV9OTxUxXXBIRl5DoK/wOV/MeVkfMOY7cZtcvCwk+aPMn1ErrOhyE6nzXd+YLhxx99HP/ZaMhG7Y03XhfvUn7t135NX/3qV9sJmgXIdhtXFvzHOZ0wbowVdjo+OdZxALmwE5sd21rHR/CDIaf6x+mbTdFFTo2Pc+33NGXgea4BX2QOLbMoc/02Dy4LNgvZhx9+KF78X+bKEl7stvEd+i7hX7sqHnyABYi+8SlkZJ6UWtscAZ82aJGRdCpDD+5Uhp46UmSnX+YDNPAhTwrQ/iKbDOrwUU5nEy0pfdE28YYXfOGFj015yrQhB3yHjA92hZ42PngSdVVriZ/H03KNC0/6gEeNnsQP283mJX5KPTjwJKUMPnnwqUc25h5t0AD0Dc7f5gctMiIfKWV4oAd1AHzsfRygDT7gwRPe4MCXPPXQ2m462Xs6vXyQEXxSYhh56ChDN/VlO3apDegTKMpkZlc5z1FvnYWFz7p//Mkn4jeAfv7euznSv58d1nPdvHNLZxdnuaJ6kmD+SKvFKpNlzH30qdhpzjMQN3OP+xu//g39P/6nf6Lbd/bHeGWyyyW7mk2ur8dkez1/caHl6khnOWq/9/7HuWL7kf46i8snn9zThx99qs/vPsyLvzPdyzXZX//4Xf3gBz/NtcFf6cMPP9V5rsee5qrsPDvpTY7g/ObXLnJHEQ1dn5i2E86mPCiO0wEEYU5YXNFRbzsyXbaFE0MAGByjYUCcapsTGY4K365U1cD6cpO0SAkYY1Yb6jD2eXaF8CW/zW5QsSs8Smhq7URayt4h9fKx3eS1nfbSgsaYBaPvOq0TyAkClmS7tfdx3i7ATEXeaXCVB96AbeF0thPo5o1nmhO0ti0PPfxxOOSFF3D24lTPEmAeZhOxi/x9ZPao7F5XkDc5HyeY3c1CwV0yjgq9ZR2uDgQ+gabPGBA4N9kh08Yi8vEHH+dEeallfOw8i839e1/oyZNHev/9dzOmv1BJR/NZL7N4ZPEqubPZ5f3HUJ0xdd6ZLHS0qBovn0mbF+p25zlpDLpx5UCvZ7F44/Z1/VpebH/9V97R7etXdOvGFV3J1daVnDyOVnNdPT4IHOpqrr3ezNXtr77zlt5+4zUtc9K8yKIyTzB/K/W1qP3kz3ze6yQ0q9AOWUSLJdu6dvW6ElbUdX1MNsZ3Xmgd30uzailtZ4h9xyyA6+hRw3BIkC5pu8hprLjTYlhqfbHVw/j4++++r/tf3E95Lfo4Tp83sgj+6td+NX10WVDOxEN/XLE+zgLGiYUgnrgWn3AWuqrDQzZqpY3xmCPfbreJb1+077188slHmXfhH1vRm3LpAAAQAElEQVRKO7G4n2YReZqT4LMsLPdyuqJO8eVF3l+d5LTDXH5074H4QMMHv3hPfBTcoV1kwUYnx/dnme+11Kb3JqcOwHbbJDV9Yxf8pMZf8RPmFClt4K6z4KEbQD0AThffp85Gt17QU9dnHMChTJ65xTwDKr6qIgfwXTu5UmKf1CU/RFb6mwAZbIvyRRZMeCkPcYIFkbmBLPS3TowCnzrbr3gqD3pQTzu45EnTJOSc8rYbHTwB2pAJfAA8xhQ+AHW2Gw9wqYMOvZGZfqmjDSBP3URnWzwsWrSBY7vJYFu2m//abn2Ag42RY+qDFHrbgq/ygAevZOOb5w2mNupKddGLBObm7KXLhJg1p9zkhfdiMdPrr7+uv/s7f1djHGadCfLHf/gH+t53v5vd20yzbqYyVtWxqM9EWWWBWS0Xunnjmn7jN76RF/MLrQ6ApebZWSZG6TLvHc7jaA+yS1omCL35zle1jAMn9ujq1Rt64423E3QOcuXABJlpsTjQcnmkfljq4YMnep7j+sN79/Q4R/7TJ4+l8OolDdGjq0VjJnKJAbg6YYAwyFl2ZZssDKVWbTMLa9ISZwuZMKLtZlQcizJt0I4RmGCxjuPb1hCHrqWIhaS4tjRxT2MmV9f1MXqqki+lJj8meO8kMRhjcPTqKSU8UmIgSvjVyIOc5BlQAIJawicylPDgjnuLkTLp4w7qQgOeDf9dW0Ch77pOtttEoT3diHrypKXW2HYuAsdRXh5rlJiAG3QM8hAdCS5j+lnMF62f80w4ZJ3ltOXijOlBglifcVkKnixA9zMmLEjIzUQh5eO+TxMAWYiPj47jKxILzXnerd27+4UePLif4HaqGpnWOfVd0k/kmA9dC/7HhyvdvHaso+Wgg1mnG1kgjuadjpe9Xrt+rK+8flM3rx7qmKBfpHkWhaGrzRfmtaiPrLNSQr/UycEqeCudhOc8Oi6Cd/PqiTqPWmeB0+ZSs9AvZjXZU405vbyWa9633npTJ5H9OD66mM8FDF2nEhvvMh6841lH7vPwePr4URYYXszHqDHsLotj7Yp246jP8g7jg/c/1JPHzzTr5jpaHafvXu+/+4F+8L3vy8E/ySnjjSxywDt5n/P48WMxbosswsdHJxm3hV7kBT8BrxSriw4hlJM/zJXfKovntevXtFwtAwuVanGlBjB2q8y3RU4iY8Z2l01LV6rQgZPmOnN7l5MUfrDMorLMWG+yodlkfj16+ECMzTYxgX5ZSNhk1VIydrFFUr182LThy/RTHN0zH9EB/9mmT/Il+F1sWDPulAHqSO14dwB8WFJHHtoJnzL5UmoWr3nswNxjvm1lu8Uv+NtOeLhMe9f81Y6VMxa2I3fVPOPZ930LiuQJyMBE69iVvpSHlDbkAUp0gBa5gBpdoAtqGzPbZJs84LdC/vdlPHhSnniluclOPTT0N+XBARhHgD5ps/1Kt4kXtAD8JqA80ZCHB/KSpx681WqVmLVp8sObNvokFhIbz3PluM78pH6itS1wGuyySKwS6G3LtcQJl+KFcd8Pun79um5mQr3z9tu6fvWa+GYyx3PHkBdxMibI3exg7ubumztyjNtlcGr4MBl+9+//Pb3++i1duXKcRaqLQ55pF4cc42AErNNclSEYdLtE5YuLc924caPBaSYnLzk5dm+Db0e+AJ8UepDdM8Hr/ffe189++rP2YvcsVzP83P1B7kCZJEoQZiHYxYEzT9V3fTMUQZmfWcBYAAOGMWucAeDYzmRYhs8qVykYHRnBpZ60RH/bzSGhQR/bzWnhpTzQJGl15KEDyENDG+VpcIbsnuALtEUjCOSTNAez9/pTRx+XmejQAxMP8rYhaWAnn8lDAf4EgSI3O6D3RYIgNIyFbdVMcPAAO7TaP9CBR32NnS4z9pQZmy8+/zwB63lbvOAHX7uIsbt//16GYafDvIuDhr898yzvQR5ngWEBm+VKaehnGZtOh7H1ydFRgvVMh7H9EcF/udCir/K4TvCd6e0E2nfevCNOIG/mXQcn4WsnJ7qWIHw117SLIXxCcxReh4tVTjMrzTPuji/MShceKx3MF1rNZzpK4D1M0L1+9STjqNjkIovPTgdZmG5cvaLXbt3Q9WtXRGBdJLAehK5mjSiyxvBTAi+7+Ndu3dbJ8YmOI/vVkyttka7RH5/Ar/vY9OjwMHxXYtywEW2MGXn8DX/+9NPPslF6Jmx9/cZ13ckmjo8GQ4MPMtFLsbD7ZcaeCd6FN3OVcaEvUuqg49oOH2b4P/vsi5z0nzdaeCnPLvPi8ePHuXZ+oMc5ofBjlZ98/JEeP3wk/K+L3fBV8uhwmTGnzO4dmcNC9Nn1XexX1UUWoJaSMZyLOTf0Q2vDZ1tbfIc8fNALX6EML/JTSh4cyrZJWoADlz7tvR3AmQB++CbIU0qftptvovciizJ10GBH+iEdMvewJzjkGRfqnbEehj46dLBtOpKhDaAf+NnBDFCHHCxM4CEvfSEzeLRRTx204NOX7fjfRrYFDm3gg4eM0FAGH5hwpnbqwKE/8gD5L7fb1lQHL3gQY9GbsUUO8tDgU6TgwIsytIDt2KOKBz7gAeCV11+7I74Ru80EGfKi9Nq1a7qdO+k7Ofavlqs2iOyK/vLbf6nvfucvU5Zm/UxDju9d3ydoPNUv3v8g70B+rJ/+9KcpP4nQzqTo9FquH77xjV/RO++8kWCRSbycZaFaNmcjqHOfvM1idpxgw0CfZTFBSL6Ff5jJifAYk4WGBWyIfBiAifA8QelpTjcPchf/4x/9UB+8+54eZ5F5nF3UmAVrk5MIO+Utu8f0wapKf+zIrb0zwh+DMfjkMSoGIo9hmfCUgclg9t45MR510JMHKNtGhQaUkZ8CPEmpI50Ax6FfyrZVam2THnxwaQfI0wegPLWW/F9tYIdMhpJJbLs5JTJRBhe72VYtJVrv22233Rh38gQHFutmnywuOJXtNnGSvJJlsgF8wUEeaOFPGxMRaOOYjQDvTvjOAifbo+yanyRgPcnVSqmdlvOlhgTovh9UHH23YxYMJ3DPxHc3DrMgdIlGnbY5TSz0Rq5+buWEwvuQr33lbd1KkF/Meq2yyz7OotAnyCpjXkMzxH5DLa1tlT5uXLmia/GvZXzncD7XjQT8W9kksWCchPZwEb8cevWhneUUsUhwXC4GzcKj8Yvdjg+OxN8fwXeuHZ/oytGJVllclnnHcuXoWNevXNXN6zcaXE2eDwkc5dQ363oxYc5yv7/KwnXnzh0tF8tWpzyMU/cyCP/i3V+0l/sff/xxOwG/kcWEl/Ml/WPr5SpyZudIGTti+xpdoV+lHrtThifpEJ8AFrElKfiMd7rNHDxQLTXvg86yEXgRn1mLjdfpy6vO08jLgreMvZr8uQpkbj198iS3Aw/Et/Kbb1WHdiP6xCeYM/BHXuRCVtuyTXXDI2NbtIEHH718avQBKNp7Gtqps/d92fu5Cw5Au23V+BWBv4vNqYM/QB/QU8d8pkxqe78YvrS/8oCXRKQTLbhdcNCReQo9OABttmOiselmu+kFHvj0CS0xgAUYnspju52YwGHsUtXoGSf6pp70IJsiUsrwwMb0b+9t0yf+0k4/1MPfdpNfeWy3+ZtsGwPa6QN+yA49c5YUPvQBL9pIwaWefsGDD0BftINPGX7ky7WTq1pmYTjPVRC/x/Xp558K4uVynqC/yA7uUH/5ne802OV4DHOuPUg5RfAz2eyCSql6/DjH8uDgmBIrbYLB0VIngdms6PBwpZPjIx3EwWspbTARwnY7jZRadTe72Tp0Orlyom1OKxybEf5qju83btxUTT+zHMPH7Kwu8s6kSm33eZ574NMsMJe5BjjLKWWIoZeLeZuYu5xsOKZzxYJuIWmTgBQjYQxwMF4ppTlEFweiDvkAcGmrkZGUOoxOOqYRByLPwNhug4jctgUNO0S9fOjP3jsEtKXW1rJ7iUTfE47tJo+9T5XHdhxYLeDTB/3SBzTIjB6UaQt6AnbwGZccUXFqFg7a0MPeyzHR0jeBiQUWRwcHoIxu5LEZgQlblnTAzhUuJbxY6IErJyeaDzPdzcnlhz/4YfMNZEK+Xca1K1VVJRuTQUPyvDfpixOoD3S4mOUKaCf85ua1E72ZF+Sv376ddyfZ3XMdk7HvMk6OvZyxXWTRGLpetRSN2TgAJX0MOdXMs1As0963tq0S/8Lbgn4eH6lZRFh0ruT0cDMLwfX4nWOns2fP9Cy79GcJoKfPn4lrrAyqzhJwczOWk8hx8187ts1G7DQBGECOxXymgywenAwODw41ix2eZm48efQoi8miBXPGCDvGfBozNiy+/F2hvJoQL8r7yMY3pA8P+Vsjl1pHbxYGaAja/GmIL764K8ZhGjt4AevIDzDGtDGeLCb7sb9ovs84gsN4MDeeZqGH78MHD/Me68P2brS4NB3ZwH32+Wf6IrEBeZjHT58+zk3DuaK9bDc8+OETysP7Em4A6J++bLeASZk+bTe6oLZ0wqFMHhz8eipDxxwjxQa0g0f7vn6TDdJFrgGfN5vg4zXzClzawcMe5LEtssKLOnBJKeP/5AF0QIazxBnK8KJP+JKCD61t2L+CbTY2jC84yEkDfcJ7KpNnTm3jy8hCmTz9QEe/8IbWtugTHrabvcBTHurtjELmAvSpEvS2yTY6yuAD9AXQH/0jD2XbjS9E4MEXGRhPdJnq7f04QgcP6u39+JejBNwrnAIyQ9bZzberi88+08NcX7149lRMAP4U6rO8nD3N+4oXeb+SeZqOq7abMWkRu8+33npbd+68rhLGXJ3t8hJQ2Vl2nTWOG92+fSPXBseZZLM4XhaLkyNtMkH4DSH6RCEmX5fJzwKyPEhQiVxDdpSbGKpk57HIDoy74S53xQeZ/Me52lDupYc4DS/hH+c9yvOnT/QiE+Mik5vJv8nEOlwdNrk2CTQEEYxOfwCGI6UNw2AkyqT23sDgQGP71eAwQOBgdADDklKnPOQnuhQzwOGVjAME2zFBsPGIM/WRP0YSdmNiX8YuQUvVfsfDBLAdW5vqlmKDqY/G5yU/Bh5dAGRChjHBap2rEZyTBZ9P6RFcaIMHQMBZ5HqJBQSnBboE6Dm70/SKXtggsVf8htRl3nE474eqqzaXmchn57r3xT198tEn+iQv3L//V9/Tn37zT7Lb/lHbzY4hZNHpa8k7NuUkssvufshGoCTtsoAMupkTx+3rV/V6fOXv/MpX9Pbrr+l1rptyTUqA7odBXYJsjVzb6DRK2XCYYZZLVY2PqDg4VYvlIu/ZerHxeZLAd5bd9Xa7buPQx95D6aXwmHWdlv2QK7GlBllzV61y4pgHZx2d7n72uT7KyftnOXX/PMDPr/z5n/+Zvvvd74mX4Uw27LjKiYOTWE3/ygQpKhnPbQLuhRT/BS4vL/Tk8eMsDGth32br6DKk/8uLtfiUGNdMvI94ng0RX2ochl5cW20ToEoWRE7x0JG/e/duWxi28SFkqJEZvuDT5tfPKgAAEABJREFUTvADF1+gTdHvYRbI58zhyLTI6WqehXYd33DK/MIA8/GL6Mx3abhKHl7Kp/jXvfSH/DdzFU0/pzmB0g8bOxZDZ0DwtTG4m/BkHgFnZ2ch36nrupghSJKQB4A+xVaPj5GfgHbbTUf0m+rJg0sKPXnb4dlpiI9gI+onH0d/ZMBOyoMcxBrKzAl0AegPXkGJn2QEY29sSD184Wmb5iYv9dDZ1I2p24bOgdLGWHmQ0XZkq22Tblv0Sz8AssFXecjbbvTMeWjhDx409Dfh0EY9ZXwQPagDqCO13fqlDC51jAf9UYdN9PKhTLvtNk6UsZPN/NpFt1H2Pg89coEP2G79lIP5oKODpY4SnI8SwFlY5hmQdQIau54PM5HOsxvb5bqoZKKMmYB8g/c8Ew0lNtmVPYiDkqfzMRNplp0ZVwKrOOvQd7py9UjXrh7nZJJ+cuVxNcHh8GDVPinUd4PGOB/GWGcxi8TapuxadJxd4mK1Ei/QH2WB4BpsFp7H2fVyGpplxzf0fabtmIm70XkCxme5Jnj3Jz9tvzb76MEjnWbiEESsKOyiWjp1mXTKM2YCbTMRcZhSSjt6YkQA4welOQVtAIMJzZTHwWyLOoDBgRZHgBZ8240v7fDk2q2WqsRWjbFddWl55Bt6bDEKnCFjAC9oJqiRm77hZbvJRp6+wLVNtskz4ZEyjqfZXSEfuh5mrFk8QKYdqsYn9gBnnQUYHWA3y2LOxAN3jNDY6zzvuvgEH2OXqtj9XHc/vasffPf7+otv/bk+/vCjwId6cO9+3gM81RifYafO4r/Li+7d+lzj+kLby3PtLl9ovDwV11jHB7O8pF+reqeujFlcruo4O/Na3AJK1w2qtVfXZcwDcs12RQFHjKKuH1SyoOzig3zHBX/quqpSimaLWVtgsAOncEfXXd57pJssZov2LuVqNi+L8FiG97x0eek/a/WLBPQhfNa5Bqy2dvGZx48etkWSj9F+ltMXgfcyc4JF5XB1oD744MK/xveYD0Vqn6x6lk0a/s6YsVgvF6vMhWUWWOvHP/qxeIfy4vS50lULjrx/qtHLthiLk/h/cVEtVbQR1LuuE3rW+AhjSTndqS0UpYh+aGNcH+T08cknn7bT4mFOTlxz034c/YkD0NVS9CCbs48++EDM/YPVgZbzZfuE13e+/edacyUdO18mHbOhqxmjvu/Up//NeiNkOM71In7W931bTBrftNsWMuNnyIRPgY/Mtpse5KkHaAPP3vs8drP3eMpD2y4xo1Y3PW2/4gHtkLlUog94syye4MKfOlJw9KXHzhhHN9rt5MMbmgnPdtOPdup20b8fOm2y4NeuyLHFGHpo0HGMr5FSphvbQhaAOtuCFwAudYzHVIYWO9h7PPLAVI9OALTUkyqPvZcz2fYPfDLgwJt+AOyDLABl8GzH/35JDw18ocP+AGVSgPq2mFzPC8zb2W2ww1CMwC7jLAvIvbyPYBf7MO8i1nkBxzURE4G0dlWxgC5ST+dPcyJ4wqerjLijOMGwwJQIdXx0ID6hcit339vtZRC2ms2GvFO5Jb64dZx757aDyiS9Gwe+l/ceL3LtVjKJuwSBXS1537nV/YcPdZ7d3SwOMaSNSXXr9k25MEkvtMtgKjy49pjHgVaLhRbZWTvLjW3h1JmxKsXqMvmUh8mFASnTzmRlAlC23SYzRsaY4Nl7A2PIkIt0jLPZjk4zqhoNGfBJ4VtKUZ8gRR4a5bH3vBgM+iDFiQBowZ1S8rSHrA0y9dBQD2/kJZ1wwBvzP16uMw7Ug88EB5cxQ6egiDzDhi3ABeBPepETCPjc31rWtp3uqo7yHmGd4Prd7/yV/vN//E/60z/5k7aDP332XMrisZwtlQgv8o5PLbJpWcx68d7j5HilLktA2V3qjZtXG6x66/rRSiwqfMrqRk4ph1lISsZqyKZhnkCG3dAjczN2V3zhUrsUSi0tnfRJ95nY2+abY/perVbZyBzKdsa+aJtF/Pz8ol2BDhkTTqs1fDjhHi1XupoND+9ZjlcHuhIZrsY/eddycnikk4MD8c7lajY6bEqYF2M2Wk/zToifi7mf3TufjrqagH8l8+ow+H3XqaTveTZCYwIPwj/PteyzXKWxe36c0wo+xPhEkbZAlFJ0lkWbq2ROII8fP0oAKi0Ir1YHunPnjXZiUR74AIwXY2U7uLXpy1UN9fyGGjxpJ5CzoHyRF/P8xckX2YQdZSG5cuWaDjKuB7EXJ3o2jHzA4oP338/13gstMu94d3SWDRrXl+jNz7FgA8XO6HAen9hlPigP/TEmlMkD6EiZlDI+h/+BRx3yUQ55GyvqaIMG/D4Lk21RhnbMuJG3qRvFZuj8/FzUD4kBtJGHDnz8B97Uk8KfdoAyKVBcEirc+LRyxgNa8tB+ObXdTh3UIePYPp69hV0bB+SnnzmxKLi2m/wTP9utH/hCBC68Jj2Id/AFHxzsgz7YipQyeWjQmfzEg76nfolrtMMLOvLws918hb4B2uFlm+LfkI16eNsWPMCljG3L9ZwYrhwdZNJvVUJ6EQfeJWAQhJ7lvpj7W47f97OwPMvpAIVwTibBZRyn1hKDAVWbnCyeZdf1LFdiXRYbBD3Pjvg8x2HFwG++eSdXXVe0Dd4mO9MXL55pkxMQyuOEtVapWJ/fu6snz5/qae6qaxaN40zKZU5Pi9VSfGqMP1nKDrNP2xDnWiYAYHCO2V2cYOiHXKcdxPnn2eF2ykY3bC2esI/hyKkZqcRJKCEr/VMmD1CPkcgzILQxcF8GjFtq5A4yedvNUSa6qY7Pq+8y4bCf7dY3A2078rjR2BZ14ISd6M927LpppxvbrU55aAMXwH7Il+rGy97TnOaqj1Pe6mCVIHHQAipBbJnrrHkCm22d5woC+iETb3I227BqfaErGwq+eIhcfdfrYRb1b33rT/Xv/td/p//8n/6TCDhjAvRRdrksIOfxIQLLENxNrjsUvaOgZl2nQ8ZxqBqKtBo63bhyqNeun+j1G1d0Pfmjw4X4jgcnzy74m5wesB1jozy1dCqlijbAqUOuTU48Y/opGWDK80xcnP0y/VPeJuBfZuMzy8I0mw2ZCF0Wky72GoU/9rmOLaH3y83IMoGzC+9F3+swvK6sDnTr6tXIeFWvZeN15+Yt3cyLfF7G95GTxXYemqeZI08yb9iAsRgQlGb9oFqKZrHxMhucWfAI2NgWmaA9SBC/fvVadtaLnHgeZVwSEGPMGt96Pdd9fPsdviV8mGNHWfCu56U/H1aBnvpmj4wdNBG9bWrI008tRWMCL3lwh8jSD4M+zQnlx3/94/bhmc+/+Dy3AOc5/WTuRE5kPMoCyuaRPz3w0Qcf5kRyITZplwnYd3Md/sWnn+W92BftipMPBrAAER/Qa0rpDz+dAJkAZKSNsUJ2FjlgkpN5B9AGnr3364mOevgApdT4Rcm49s034FGiMz5Av8hDGX62NQVq8GjTy6fG3uBssjG9yMaVauYLPmS7bbzgN+HBkzyp7Wbjuj9FhnRssiQjaAB423s8222MbMcP90A7fTFO+IntphN6ICs6A/Ca8CiDb+/lm3hkuJs84CEfekKHvMhESht8aaeNlLLtJjNlxtHeywGdvZcfWtvN7vhTOc+u5EWCNkfrZ9kpEWx4CXea3UfU09B1TeEuk6omv81Cg1DcrTLwfCP4MhP2LIsGd/2XGQAUuzi70IucbtgdD0Ofu+NzdbWIn2nh/UmtToC8yGKyVk39JgvMF/e+EP0PmWxPssN9lmD4LHfHLxLwCIpXMpn56ft5guHzyM2XKC8TRFarhWYJEPBhYoe1mLTkkWXMpLRjgOwKdwkWUvJYWmqDjfGTbXkMhzFLHBFjYWA7lghcJhhNZdptN5paCuSJl7s2ePBggMGhATp4ws/e01Ce+gUHfHiDQ9nGPpfNkWiDV6219UE7uBMP2pgc0FJHehabkYJLO/hOoKXMGM1mvYaMKYGIILivv2wLl+3Yc9Z0Y1dPv+jAovLf/+S/68++9S0RRGrwfu3v/B39na9/Q6R37txRTR/bXHMAXeQ9yUbgVgIvY/HsyWPhb11wrueq8/XXbmbnv9S8L/ENaZYV5iRBklPMcjFolc3DKrtk8WS3O+t71Zqxy3iW9A102bQ4b62dnQQ+gP6zYVAtRcoRBdtlUGRbq/jNfDYXgM+A0uV/YZH+nf6rhiwq6SK0W/VpOwj+Mv32slhYlvGzw+VKh4tVe9dyLfq9cfu2+E4KHzroMkde5NRxNy/HH+eF+1n8dJTUd70cn1tBm9MKJ0QWTNti4d3FN5U+DtOWGq3ja7vIf5FrJE4NzE0W9DF1Xa76vvj8C5VinZyc6I033tDtyEDQA7d9IjPl1zMeb731lvjDX4vFoo0t9imliDElf5ANwGp5oM121N1sGPmkFr859jBX1/gP86W6JAb0YpPIBoVxHbohc3ejWkpsV9uJgPcpxABsQHDBZ3YZN9vqY0PqlceOhrEFbSkKOWifZd7Ps3BDi4y2ZVtNjvABd5v5O9GRogf1ik/AZ8K13WIJ84J68LAPfZCHD3Tk6Zv+AHiCj6y0necEy8aZ/FTf912TuRT02AmaWosA+keWUijX4O2a7ug0ZrNCnxGt6TW+tAEpAA3pHseh68hqnQ03PJEJHPpH/n2+b0G/j33H8K+1tjKEJfJBM36pH+qps002Mu/xbbf5TiV80Qk6+CE75alP6imDC6xzLU65sOPhD/bwop2Tx4ssIrGAxgwe3TERIHAtAkqtrwb3IicTTicossnOb5fdKbvIfhjkKGK77QBYcIbsCDmFnJ+90Ftv3tZbb91SP2x1cmWh0Ze59FjrIi9IPes0EEAy+cZMzG14rDPRHuSY/1l2TjUD+fY7b4tJhFIY7EXul59nQVxnYSldUZfFK6OVQdi/6MR4TEAclTyT2nZzAowAH4ymPLSjT7IZzD47xbloB4826m2H/R6o5woBHHhgWPoBD/xSSibiICYzDgE+AD6DY1vgnOb0Rp1ePrSRBXcC6iYc23IQStJNFvgI2SY1QehFghm74lpKrv62OYKfa5PrxU3sc3i00vOcCC+z6C8ycaGj703Gb5tTwC5BhQl3kKB2sDzQ0A8aU/fi2Qv99Mc/1Qe5Q0e/27dutz+M9dWvfFV8D2m1XIpgwst45MQOinNfu3JFfYmgOYmePXus00AZNzo8nIvrrqvXr+ooC8sNfqcqPA/yPqfre+0yAVgQ+74qKuZdw4XG8KvFKhrFpmYIXhd/LNFzFv/q4y+72KKEANsozxg+jCcyhazZY5NAvc0EAK9m5UBf/HwX/n1fNQvMh6rD1aC+jjpYzNqCV7TRvEraXGh99kyZxrp8/kTPH9+XM+FPFnP92q98Rb/65pu6nkVmMesV9tlInUWfrdo4rrcqsWcfNtdjG4CfOmH3f57d/iZziAVlwwYtG6l1ZD3IWBznqu0sPvLwwf3w2ers4rSdKj79+FN9kRfml1wkTJYAABAASURBVAl6Xe2kLDZFzrj1gU6LjPHtW7fEggJcvXatfel0lkWydr2AYZgL2l1osRF+cO/eAz169Dh232RjttTQDW3B+DDjz7uwMbbCfkPGYBgGkSLrNj52mQVwm6CP/9daRR4YMxakxA1Sez9Ktttc3SXmUE8KXR/epNBRpzytr/RHXYraZLyntrDRJv1SD1CPr0JDfuoXOyMbdeCRZ+GDJ75En9vMB9rh2ccfmDu73SY+uNUmG99N9BTGCoNt6vH3iv1T3oQWXmNsBKzj+9ucdODVJT6RH3NTU+Mc8Nwm7lGGJ+27xLtN6k6zEaEOul14ga9snNCj77vEpxpZLlVrycb8XNBlKrRyCe+pn47dUuSyS+TP3ImNkHcT2+H7feyMDWqtKjAI7pSOGbMUGx15ALuQQkMb9oVXgSmTlpShZULSSCddOllmd9hnN7ZIsFC06odBR3mxxiqfHrSNQLxwu8jd+tOnz3RxfpnqUaXWrHS1BVI6nwbr6GilW7dviC8zXrt6qMv1C52cHOjq9Su6fee2VkdH2llax7HOMkEv4Z88J5HHuT7gmosPAIwx7nK5aMGeyYYhCNilljbEY4ywAzIw55lo6LfJILPDO82unXblmQxJQOVUtEl/k6zkg9L+QW+76VNicNq2GRRS2gAGmToI0BmetAP0t0mwpg0cbNxsSEVgqqPejgFSRz/wIUVOcFK9/5foVxxdEwB20WuXIHQRPa39f0PGjvaIuneuZKC3rVkCyWyYidMecjHhMmihVMYsTtr1CdiOo2713ru/aL+K++2/+LZ46X6wOmg7e2yOvWfxB3as7//ifX3w/gd6yhVnreFT29XaMgF2MfQtQF85OdKNqyc6jE8t8w7lWhYR3ou8lh30tSwmXd/JxU0/NiA2Mmya/DPkzYRsY5SFYJ5d7F5mJ5ANwkaMQS1V6I1PMo7YDx8ibzt4ziTsEuS9h+CDgx1q5C61BEfBqVos5uLE47xFXx3Mxbfnl5F7qM7JZKaTXB+uUp7Xqi7B4fRpgm9O04vowWLC+5XZ0KvPZN4mAHUlvDNubKqyquWqz7oSf5/Hhpb2vuX9mG4vN83eu/jMrB90HLwu/TzO+5VH2VjhD5eZc5z+Cfr37t3PWL2r7373u/r+93+gn//sZzlp3M18PGtjgW6chA5z8ptlPvfDkOuspfrw3sWHuho5A5ku0bk0mz7Oe6CnubaL2dTFn2axOTZ+P+P8yUcft7H+9NNPE8R2WjGmmY+OHsQT7E2fJTrjd+Rth7f3eqYem9OOLoBtgTvBLvMeAIfARUoZSDeiTD/KjN+PU/inAdwh+gET7iInM/pLc6OjD8q0k4cX85Q89YAs9UN8JePXD71q0nXGkZuOLmNM+6hd41dKbXbouk62tYmv7hKjgFIzpsFT+G2bgeHLhmkXyUcZn08beOB0fVWXvqinP+preJAfQzGLz+WYmz7WAv/i8lw1+ORpL/HPbfqvWbioY8xK7F3oR2o2TvLqH3ELOwDobftVm23ZbuUvtzNe8AWfehDK81wnwWyTCdoqShEdg8RkraU2ZjgSAQQm5IH5PLv2EDHBkzRjkufetOv6BJ1Fc9bFfKEuRoYG3uDyYvE3fuP/JnhwmmGwqV+E5xDIPk6nZ+ftJeuzTFAWBBaUJ08eizKLAr8jtsh1w+HhsY5PrmRyrGQVbRNccQxAeRhQBhGlbTdZzrMLxNmQB4dENmCbBYJ60glsJ6DVmGMUdbXWxsO2bGfi9Qk8i+i6T+kHHPjYbjhjHKvvu2ZbBoGjM/2SB7DPmMUP/rabLZWHOvihCzwpI3Pf900m8rSBY8eJsxhSBz9gPl82vC7jAY1Gq7hG/l5RSBPPbehCLoLexx99pG9+85v69//+3+v/+N//d733859nh97lPdRKfNoHGfhE1Fl2yvyG289eBi5sihyr7KR5Af36a7eEP9cwPkkwfOO127oTePON1/TVr7yjK9m9I9NxNicaJXSHvmaHx4KHHpRtizGkX2yKz9gWj+2/EZyG2dBsDB6LNX41Jih18T/sTB/k0RvepMjA2JNSph48NlaL+OIQ240JuLP5rOlPYD+MjpsEFl5Kk+/iE8PQi7nEHMA/aynRP1BLW7h2wd9l0SmZ1NtM9rPzUy2WM7WT3Wqhy5z0qd/GB/HXWhKE4hP4CbKhD3bgPZdtdfEncHeRzbZOTk7EFx3BZW58nFPLBx98lNuBC6EXtuDjy4wPAYi/e/I4CxMywwe6EtnQA3uADx2fVuNamys0xsW2Hjx8oHbtFvmeZNFZLVe6mpMWcYST8YvcFODj8IUHKf2gC/6qlw95YJcxGsMLXNttzoBCHWDv68CDl70v1/hKG88E021OCAsWtLTBE33gN9GUUtoc1ctnaoM//gI+eQAU8MHBb+Bh7/ukzf6beeroE4DOtqCFL/yogwf6Uw8e9eQB2m23OTDlSVe5paEdWvRGFlLl6eKXtNFHiq0/8LAz9dQBYZupPoo26gHqScFFDoC6ruva/KFvO/Mu40Ie24APnm2hB3naSKEtm+x8gFJqU4QGCBHQtuaLHIHTQaTR1BH5y5waMAiTqGYidRnMXZyaTnDEo7y466KsErwSR9Vl0GnDELYFTjt25z2IimKIol2caYwzl0QgFpRFDNlnIVrm6uP42hVdyRGdEwunE6dPFqHzTMDLLISr1YGG7Lhbml0sEw1dIpJK+kus2u/EozV5JkqyQgfkn+RCb+hsR6bagPIuRrXdnBwa5Znoauxjuw3ChDfh2I65xmZbOwEguPTdJYWvbfFgD2ixEbS0UW/vHcx267tkQoCHvARv8MiTUm/v+4A/48judT5bRI8ud9y78CjJV3FqAgd9OdWUYvUZw9nQ6/GDh/o8L2Y/yGnjLO+9buRFM9/IHmODIWNKwPg0L15//JOf6NPsTDnh2G7+gR4EPRaKWd+patSQ8TxKsFwlGC9nva5mEbl+9Ypu3rgurmCQgwCJDpwo0Ic69Ecn7Gxbfd+3PmgHF1uQYi/wwKdMO3XkoQGG7FThSd2EBz24TNCJnjqAPluafkuRWFSKrFn4LLJDPzhY5rRwmMXlIC+kZ+Lb4gfLpTiJdbWoRO91fHMX36yZA4f4cuRXdqg17bvsUM9y5cvVEO+I+MNji/lM53n3yELN2CJzjZ/3tdPV2Osw84D+d1lsCOAlguEvjOWTnNrv33+QheM8/rZrtkIn3n3wE0iffPKJ2DiiPy/tf/M3f1Nf+eo7unHzevzW8YcXOcnkRfq9u3r27KnuP7inh1kwOHXSHwsDwNhiC+Yei8aj+AoLDR/U6ZA1/jHr+1hK4Xkq5MK+toVvoBPlaXxsv5obyItOAGME2Hu/t00xspaWjgSV2LiLb1GBDV7kih57APRBHXYkYALwtS3bjc+YeGNbPPgB6QTgAshJG7KRTj5E/sv0+BhjBQ1t5KEFwKOeOuhpp9624PtlAI8yOPbeNuiAXNhuaqMMDwC+9AEN/IHtdhs/INLpla7gQG/v+6UMLfjwoQ0e8KaNPHW2qWp2ox4Zp7FENuxtW8VxyNl8rlIzAZKHeGqcgt60E6R+YtYl8NTQoOCQAHSeK5a+7yRZfIYd4fp+aE5NsH+WgX7x/Kzt3ODRhd52uwphYm1yRwgoDkL7RRaru7kffp4rqW420+3X7+gkE+ro+CQYkTUTjAXnIpM1IVI7F9U48jKT9vD4qN0LO/Ltgr3J5CvRrR96lVITkPoWUJ/n3cKzZ880JEDUWtu9LQac9LTdBlt5SuiTNDrbZGXv28HHWZEbsK15AgO8sAMpdo3vtsULfPqceDKY1IEz1TNYlG1H3q71BS9g4me78bPd2tEBgK/t5kzwfvHiTNuc1qjnesgRhAXhQYLPvbwofvTwYftOwScff6wf/eAH+sH3vyfuxm9cv6Z//s//uX7j139DB8tVA3azd+/ebYHmPKc7O5M7PouvHGP3XHessjtcLWdSxnTRV92+cbVdb92+cU3vvPmGTnLVAg6yYC8mPmPEQiI547BpgQj9sQP62m76kKeeVHnQlzxAve3mc+jdJ6hRDw/bIj8BuNiDFFz4MAbIQn6ZhaGU2sa7hLZdo8RuY64TxywEi/jkQXDm2bgM3dAWG+w667u8Y1lomfEnX0M75hRSE/wWqRvig5xoMFuHz+X9y2nuxvvQ3b59S9ezcLN41CCcvfxUHG1D3+swpyFOByW+yPgh6zQ3d9k1XeTa68mTZ81+uyz86A1+TT/ofZqFCh0J8ARafI2TzNtvv9UWFvofZr2ePH3S5ik+/Tg3AYw5NFxhPn78WPTPCZVrVb64yS9Af/HZZ+3PRLD54H3PmP7hnyHKAnnW3r20zWJsiK8gE7IAttsiiIz4t+3WB/3o5WO7jSs49t7f0X+ddxecsux9O3yxCX0AlGcZK2SBH3YB8LsJKAPIAo7tNu+RhfrJPyb8Ccd2kw4c5gL2oj/wqbP3fGw3353aaJ94UAcuek15201/6my3RRh85IEWoDyBXj6UwbHdYpq97zcmb/xst1QvH/qlT+yF/JThjZ7kaYMnclAH7y+3U8c8merKYrHUHjIBMjkYAPrCGXixTLDFiTA0QBvMbavUkmC2bhPu8PCgKYAAT3LPyr3q3ri9Spx/l0nIoD57+jx3rc+kBA3Ky9xlEujGTIZaSguciwSuR3Haxwn0T/MS8j5fEMtRehurHOS65M4bb2h5cKhZTi2l9FkuIkf4s6h0WRjm0UmlSi7CgXeZyIl36jIhaSdP8OIOmU++sOPCUBiVFMebxQFrrc0JMCwGQ28AfWzLdu6KV+rD17amh4kKTZ8Fs3hU1FKGNallWxMvcBgQ6Ojry3zoYwJkAsCzTdICI3woQEs74wPNVAc/2rYJZuDSBjXXKae5OtzmagsZkJNPHvEtb+7cL/Ny/n/8H39P/8//+X/Wr33jG7qW0yP82d3e/eILXWYRefggu+Bcc3W1iIC5Sx/LxVxHB0ulqv221cG805XjA5W8cF8MXQJsn938ga5dOclppVPfdc2+GVY5/20zhqXU5kfT8b5mDNADObEVqe3YsjQ7Kk8XPhMQYMApMTr4+C53+LYbDfXgkG6zyVAeaKmjL9stkDK50Jk62iOoai3hYS3js+hcS1Hf10z2IdDnmnUhFsj50OedyrLp2IXfEB12WcwvchLps5Pm49FFUi0WbdvYjjGJs6qknr6YO6fxffLrvIznfQv946NXYj8mcQ1fAPnw10aTMXmejRsLyy5zqkRGWOIbz7N5Qk/0epgNxEcffaif//xn+uDD93X//n1dyWaNT39xFQZ/xgAbEgOwB7ZkYYFHLUX4D4sav5F3L5sSvrj5IHzwjed5d4bszCVOrmeRi3nR5l78jjFlQeqiA7yR07Z2WYTQB3npG3rKtG/beI1hO2bsa+b9LuNRYvuZbKNmu34BD7tATz/Q0kiZFKAf2wLP3m80sMtUT5+2G3/lgSd18AIwFm0BAAAQAElEQVQvVYl9m1fttpscjAG49GXvZSI/4cMfeniRB5CR8UMWyrbjV3107LIxWDd94QHYe//EPvSDPLabHLYbLvzBBYe4Sx6A9wRTX5TBo115SBnfZJtNwSNPP5PMtpvdGE/brW/lKTg/Hfb90CphBNHF5WV2nw9z5H3Wdg3nObLTEZ2TovwiweMgi8jVOCGwyCSjUwT48MOP9EUcDH7z+bItWPCNhHoeZ+f0cpad1yb98MeOSoQ6z86JI36XIMyvA7sW1W7QaV7qf8C1yyef6WEWqiH8LnM9tx2tmp0h0A1zzeg/i0kUUekSqErJC7RBLCCz7Aqd8i6RqyStpbSghSPXWv8vjsBAKc+kLymDDm2q2z/sAFBvO6o5XZc4QidLcba1hti1K1U14NSCDw9SwN47ctDbRJr6xSkJggy0HcovAfS2m6PZ+5Q67AtP8vAjCMCnRj/qZ7ENdbYTEOd5h7fT2Ytn7TTys5/+RM+yI+U08ju/8zsChqHXxwk4P/rRD8V7kXu5ApnPBrErn/V9FoZDzfo+Ona56on9+yoWjSEL6LwvWg5doOp6gt9i1mkxHxogX834lFrFw7gMGb8hYzlERmRFb2zO+LSdfGTuQoMu0AO2Ze+BIIv/QQ9PeDCpwIMPfkg6jmMbI/JTOzjgw3uWTQRAXVg3/vADqBuGLvTO+/Nt/KcTiwqnli66LOJjtThjXRqwkMz64Eg5pCUoZEGhzGIzxMf5ThSLzGVO9Xw3Z5PTOIvyLkGTQL3O3GCRJ8V/59k89bFBF+jDN2wjS9Fx3jmVUpqsjDc2u8gp5fJiLaskwKjN4acJ8NssXNDOMxbXc/K8du1qNkRLLTKX4XHlyhW9887bej03AXfuvCYWF/rjZIINsdOUZ7GppTQ/PMvcfXDvnvhEKDqd5nqUH2EtmW/b6L2NTsXIKGFn+CgPfsCY2RY4yM7YU0d/APXUMWbz3KLEcbWJHovM97CIfmObv/BFB2gIdAB0tmW7zS/brf8JF57K0/d9NgPLzN2+yUE9elMPLvkJkE150IG+km38bYv+6ZM2aEnhpTz2XoZkmyzU2/s6fBE6+oAGneEFLn3QZu/1oJ462sAlb+/50GZb8HN8ceIHLmBb4MAfWgBcZLXddFceZEvScCce0EALDfJAR9/U2c6mMYM9ywTeZrcAsvI8zw6GHQh1Qz804+PgdAAOxrXdBhDajGbDCWlbTbuOARlzn/65Pvvs85cC7pXF8RHgv/7XP9K//tf/Wv/m3/ybXJ8sdfvmTT3N6QNHrIUJYNUSPtmpbEdps7MePn6m+w8eq/YzlfTR5R3JwdGx5rnaWh0faZn3NEMmXJdJ7UzuGdctWez6BMCd1Aa8y0REedLpRIJT2n4pe9cGGuOiL3g1vDAgdKQAeYwJ4LS2BQ31pdTovFFXutZnhT56gAvAlzp77xzQYVf4Kg9pKSUTfJGAtbc/5TTF1PudGXl4wGuSEd62aWrBw7bAoR76y5w4WKzXSfm0z3f+8jv63ve+JxaYeYIoQeQf/sN/IP7S36cff6I/+9afiXF6n29AJ1isVgfiJetRrqmunBzrKLY9id2PDlY5gRzpaDnXatZnQak6yQllkfw8QY+F5WauuO7kGod3Z3t5u+wsM645jVgW8qELvkGKTc9yxYlduow1OlCPPuAQNCkrj72fBM9z2qqlioADHTxZGMCDHrsGvdmEtppxoUw7edIJbNOUcdzfPdPexXf66NP3fTYpnbrqjE8nAnwJfq2lLdLzBOp5fPDqyYmAw9hnEZpZ6Gt8effypLFLQOREssl4QF9iB074s/hrVyoxM++5LrP5et4+lssHW9CLhavvuyYfcxW9Zhm/oc3jbRa6XXx4FP7Np+JARPYuMvQB+qjRHWDx4Mdab968EX+bi4URPjNkiLwsGHx/iF/xvsziNuaUv2ahygJ4eHAQmkXTP44p6jmZPM37m4tsFJ9lPp89P9U8ci2yCFxenOth3rHgb9iZEwuyIQd60S9AHmCcwSW13XRiHLG3vR9z2sAdE8dsNz8qpWh6bEcnR7wx9LsWZMGFDgAX28BjAuTBTvRFO/jUwZM622SbH9FGwXbrZ5ZxwP9IsT/t8EBfaEltQ/KKnn7BQY4vt5OH3t7jQ08Z3vTRmOR/0CZpukODrOCR2o5carpPeMwd2u29XWw3Wtt/Aw9e4JHSN+MPT8ZoOrnq5QNOXsBv2rGeDpi87AzIQwDhOosMSsK0xrmoB+BRSxUOOiYstPY4KIGZawCUZSf03nu/yIu9e233YhdNL8m+keuTv/vbvy2+SfzTH/9ELFzrnH7WmVgOc6u26zDuZZXd1TZwlp3W5/cf6iyT8frNWzrI4qHIMMzmOaJf1XGuY5a5Biv9oEUm8OrgIKeSvg0aOpTSJdAsRB7jYAAGhsFUHuptt/YU2z+cCt3AnfBsy3YCySDaAXCw22UmnGKPXa4YZDXn3WVXVmMbAobtZm/6Z3Anul0WG/LUgQtM8sCfPAJNeIwV8thu+tE3tLTbbgs9/OADHvhDJvVp7uf/4s//PO+1PtZ81qvvqmZDp9/6rd8UL2W5Y//ii8/17rs/1w9/+ENxKnmQd1fw5/qDzQAvk5fZyUa9qLqNmlt12mkozvXOXAfhu5x17bRylHG4euW4LTYElL7r2gchNllELjKeiQHNgcNEJXIjP3rgR0Cf4MekHyI7+tj78enCBzwAm4MDLvXKs43N4QVASxu4tvf9BYd66gDslKoWdCjbpijbbZyn9m3kLmUvA3l4sKHqE9xTramtj137odcQ+dvCEt/sSlFXqmp4rnK6Psh1bEk+BzmdZiHcROZl6hazRbMFOq3j6+hNGmMLf63xpS58+XQledqx1ZWTK/HveWSobUHBtow3Yw+vYTa80u/w8LD5DX7Id7Tee+89/eQnP27fhP/444+ajQgYffphweFDGMrz9PFTXeSakwWDF/r0C84Y/y3O/I4eD3IF+uTRY937/Av9/Kc/ayk6YlfGhQWQOBN2r+SZxg17gjfJDD6+R3mbd3C293Mq/dE24ZO33cYLviyC2Ade+AA2Auw9zkRHGzaAhjwAHnVTnjL8v1wmTx1y24a8AXVkaCcGMj7IQB0ptoIGnsCX8cEBqLPddJlwoSUPQGfvfZA8QH/gMBcok08YylzL5iK2gi860YZMtgWOvZ8P1FPWywcc6gD6pJqUesYOoM9JVmgLlQwUMAnCVRDOx86BIP88d7djuG142R3BLuPgtVRFW8Ub4nhjJtxMQ1blbV5OsgCdZ+eiPFyh8W1gdkjn2dGMMjrq6rXrunHztt7+ylda8CbI/LN/+k/FN6nZzb1++4b6TBoM0PVDFK+aLRbi48LPcnJ66+23dZzJc3RyrD79ji5y8F2K2gv4wwN1meDIgj59JkWtRSiPgfbl2iYUuioP9RiIlH5r+IFPyqTZZYEYszPbxQbb7CrtEOUfdV1XY4cE1FkvF6vvE16Dt8fdtrtc22JASmSkz4Y39KIMjJn94L9IwD/PLo7yJv1cZIElHWM5oA8NMmHrDIB2kalL/0Pq15u1nuS66iwnidlsULrULmOyS6D6zrf/Qv/bf/kvepD7ciYbffGBhTfffCs7zKWeJxB8+OGH4iTynb/8qwSXn+gsO0xejBPkZgno+MCY/sboViJPjQ2GrtPBaqEbuTK5dnKU3fiRjg9X6rFD5GIRCVrk2AldCIzI3GdcATs+Ed3HgO1mI+QDmJAAJxp0xk6227gpDzRD5OozvsVF8LUt8Ab0jwwOUAawP3rbexzqAOqUB36Uk43t9rLYSB9LRz7waEcWfAJ8xgT8mEO1dCC28eeFPH49xv72TldyUllEzjEL0i7jyo69LzXBcZ2T5Jm6WgT+Igs1Ou1iY8bzMhsU5uEuY2i7LSjH2TRduXIi8DjFbdN2lFPilStXs8na+z7XgxeZc4/z/vHJk8f69JNP2iZCebAtfHlXgq+EbfNRTgJ8Qo96fBTbB70tUtevXZNiimfPnuosp8YXmYf4AXO877sm/3a90aOcPl48e95OKk/T9727d/WDH3xfZ+dn8bO5+tiA+XUWHyU9z+KEHdHhMr5+Ed+PEcVYAdSzIJeM4+X6QpdcB8Y2tmO7jXjAw15AKSX2PG9wFjnpAz2wFbymvmwLXDtKSa/yNfMeHNrgRznNLXbYFnUA9fa+TDt19DXR2m6baOpogx94yEAd8lAH2HtdwKMNHPLgww+gP8YMe4HT6DIg5BkH5ik4Th10tGOXuK2opwyQZwzgD1/boDf9KFMAz3bC+6iLbPJtNx+gLwCcddYD8KAhLfT75NmTNkBjggQDxfl6nisLJuMsx9PD1ZFWywPNh4UW/UKZF7lrP9NlHHXLxMi7i20Cbel6ufa6WG/V15lmw0rDbKnTi02uqJ5Ldab12On46mvq5keqi0MNxyc6iJMeHB3ra7/6Nf3e//C7+o1f/VXdyU5uVjsNQ691HGwThdaBszhgF8c9ysR87a03NCyXYTuozAY59UOC2pDJOEZbVzfnXeW6i4AGr66rsvdGwtDALIsRBiKPoTGy7WZcDDZmNC4zoZXdd60lTqfwSClBYrfbqCj5TGannfyYPAOb6uAWOc69Cw+FdhMaJ43J2idctpkUte9UI1c39OpnvbpMNhbB8+iNHnT2Kg2f89gB+j50I1u+AOn55blWB0vNFzNts6jwDmqXdDmf6Uc//L7++zf/RMtcA3JVdXh4pDfeeEtf+/rXxYLuUnMleTc701/ou3/5I33y0d0o1WdRuJ670CrnrrGmb8VHlKcU6+L8VLPIffVopZtXjnWymotPby37ql0crcb+1xjHnBxjhOySRo0R3Lb6+MouAZWrj3X8aJd79VKruq6LuhZ2J0gycbB/KFsd42TH0rGb8jAutNtudBX62HeVzYRLEXbfZDzSbRuLmj4ILPBnkjDWTFz6pW0YhnCVqKMN3qS2m2yTr1AHsICU9AMe9LWz+mG/kdhGPxeJa65ZxmoeW13yEj5+EmWEPWepW80GDbHV00f3dZ53WI6ND3Kim89nsRcjv0s3Y656ty1AXsa2JfLUWnQQ2/ezqhenz1TC4/adW3L6vIgvKOnl+ly7+NxFbMxJgp85ushGrys1p5etlL7OE3CLrNduvZbxPpZjrLuf39XPfvIzffzhx0Lced5pXTu+quODY9Xah+eoF3kvcvbiTEM/hKaohudBrpx3sfeDnGbPo+vdu1/o9PR5xrvqGZucLCjz5UyuEj+FtN3lvY5HObDLXFpnobDTZWTeplyKModnMdelXCzsXFIJMFCUGQf8grq+79sCs40MtHMCI6UMLnl8Blzb0WPXeFIPDvUT1PjKxJs89OCQdvjZS/oJBxlom8rgDvEn+Nn7vuhnnfGb6EmhAWyLfqizHZtY0MKDdvjDu4svgTcm5m4Tf2vppAx212Ucku5SbzG+o85OzwWPXeYLKTzQH6CMLFN+0FNdLgAAEABJREFU6sN283/bzTbgQE87cwYb0/9sNhOgPPAt7C5stw5hzgJysDpoDkIZxYozohFw1megYohaquYJSk79RXYiZwlu/M2RIUFjvljq6PhEizjVLOXj4yu69drrmoXn5U46zM7p6o1bOT1c0607b+jv/YN/qF//rd8W7zoePXoo/h5JH3neefut3MGv1MWBNG7VJ0D1MSLpLrJw+lgerDKZDnWShWWeRc+1aEZaIm941MjZxSEWOdGU8Ckl9VIbMNvh2ae0/wcOutqWvQfw++hMPcYahpnIA7RhXNuNwSxO0wY3QbGmX9qG1NX0Tx7+OBd5gDZ4k28QLrsM+Cb08Kd9yGChF3jwCUqCitpAdwlC20w4aGmHN3Ca08UQmWstWkbvk7yc/d5ffVd//If/VeRv3Lihqwnw17KAv/nWW7p+/UZb1B4+eqRf/OIDffDBh/rk0890mdPn0M9Fhx3BI05rCuPYPuppWfPIx4nk5OhAfbVqAsK8r8mXOOFOXI0cZ7dcY4NSamzXa5YrnL4ftM7ijJMie+27cB6bXugAYAvsUAq8xiaHHQnSfw0/4DI8bAscO23hskkQYSFmEQEc+ovgUVdfBgDlwa7wAOhvk+tcUuw5pXZ4pr+gR/aORLaF3ODR/0UW/FpKC0og4AOc3rpa1Pc1NpHSqHBSnzFbzOaqpbS8pZbOhr4tJsris8kiUFOPfTi5rDKf0mU0U/Ss6XsTtE3sO0amqls3r7d3VyOLQgL1YjHX1Ssnrb8x/rHMRmqWeYgtbYtPWv4sV09P8l6j77osdIeNF4v2Zcb8yslVcbqxS1ssnj9/oW3GfuiHNuePs+krrtnkzdJ/n8C9FTorzxhb7XkepH3Q4/TB6Yjf+vr4o4/aQsj3Vl7kpoMFZxb/2cXnd5GTE1gXPxiysJbYbtHkTp/RZ4z2zvyFP+NmW7ZVYkdAeYbMtSQx9U7wXcT3gWlcCYL0hb8BEy5jOeVJbUffbeNNGRp7P+a2qRJyALQB+BD2JW/vcWzHPl2Tk3b7l2X6hx6Z8LXL+Ce01IFLO/V0Rj2AflN7cRF6U+66PvJYtXYZi41qS7dNB/Kl1NRvs6CftroSm8FvAvjSH2X40V5rFQ8y2M64zykKecEFB3zaXyTeYEPyhcxBHJbdtG3N+kG1FI0J2PMEzyKrC3NMZFvZtCgIbZd0mV0vULoiPsPON9PPs7Ccxql3wV0k2B9mx3ozL15v3XlN165fzxH8UHNOE0MMXYtK7XTtxk195Ve/ql/NLvmNBLi3spB84+tf02t3bmZlPdVqtVQpNZKk/wjwPArMsmgQIBw1CRq1luCtgheJ0zcONcTBANvNyZb0G13QmXoMY1u2Gx3G6jLBgMmw4JTYgzopbp3+cVDlAQcAZ0pti7y9T8nT1yaBIiStnxoZ4El5GhTwpjJ1yF/Cg74A2qm33Saq/Uv+7ODhh352HD/OOWTsjnMVwkv0P/+zP9OdO3fEDwKCw0LClwU5EfBr0O/9/F19Py/i7+U64kWCR61FtC9zwmGx6DK+JyfHCXxdu9snEI3RpwtenwA5dF3aaiZPbY5HQBn6vn06BpmR3bZ41tl5Ukfe3tdhv0XGZkhwsfd1tOOg0Db9Y3vwhowpdRMwLvCbytDYbhOHPHywJTKNCbjTxIVuTPADbDcfqBkXeEFnu/kM+akOXPL2vg2+q2yaoOPkGwKNCY5j5g5jN8sYIO8sMs8T0GcJlOyUuTJcRV9k47SNbEcJ0rOhzyJ+kelVtAht1maNkRl+yOvYANgk6F/kaoiNQy1VNzN/uIJiPDgtsoDTz/NcQ9EHeeAo/rBIcMaej3P9NItMBGd0WiR414zn8wT6MXY5ziYEX8FeH3/8sZ49e9b8jo0IHyHOTNBZTjT4HvS222LBogT/y8QBFsRtFukxGySuuu/nHQofGf78k890Gj8bMveLiB1ngg99rbNZpf9SCqLHHpdtzlBHG3g01IyV7daGDvQLPbLQP3jUKQ+2Az/ZDNEufto1OvrAp2hnnO3MnfRv7/2H/qChDb62G71tqpvPkLHd8vRh7/O2m+zEFOSBHoDXBJShp3/ksJ3xHlvQtk1TK6M7NMgLLil10JOW4iwYm4Y74dFmWwcHB690nWgH/DHxE1zq6BvZ4UWn2JE8beQB2m2LlP6VBzryU1/to8EQ9sOQ4+RCXM/w7VbqJqQpHV00LBbqc/xeREh+R2sZB10dHuUkcqDV4aHmWUBO40g7q/3O1tGVKzrJLvj262/oyvVrKv2giyxCm+xGSlfFN95ZfDaZhLNcrTmGqQlOfCTxG1/7mpYJMGc5Tp9mAWGy1Nrp/v3HKtXq4lA1uF0CVx++2zgtOx4MiCEq7QF0GaIfg0o9QBv19n4AaQMwjm3RrjzgTMZMMf92rxwKXGhwGBwPXAB7QU8eHMrg0a+974862gHqw7jxBZ86JoLtFhRpg952c9qpL+rhg1MMXZexW4sgxcmSU8gP8wL9P/yH/9ACPN96ZjF5O++aCAgP7j/ItdZn+usf/Ujf/ou/0Ee5zuCTNgQIrioucm+d7uITc12/xm71OJPjQhdn53LGygk4h8uVuDZzBEEHnKurJU69a3TYnDpSZJzkRmZ0xEbkQ97s3SfYsqAQHOCHzlNb4mgLApShAUqhr7HZBFwbSZT+xza5wKEP+idlo4MMAPZFBvgh20RPSt+L+PlEP/VD/VRHCh94QMOCAB6wiM/uspvf5tS+TXBiMSjpaJvrX67zKLMgdJG/73pRLpEdOQnAim37UtUF+GjtOldUuSNEsdwYdG088fXi0gJPLSWnicyzk5Nmoxqf58MUv/3bvy0WkE3mG8EVeS/CizI+jd418+n46ET0v8siiD7goQcLCmMBHnUsTqT8csVsmOWUtG4+u4s/TEDf6AGUmvnN9WjkiyPrYXzu0b0HUuYp+jhtfS0qaQcfWttNB/qx3RYwZKKNPsBVHvyKMsDumHbGB1zbon0CaBijkIn0IvGJdMLFFuDAA6CMzuTBIQ/tJBN5283vbIt22uABPu2klFmQ4UN/APLSbrvZDpmRE3wAHFLsQQpAD3/6gZ46aKC1HXfZzwH6A5eUNvqBjjL40EEP0A846Io9AHCgpx9woYd2AmSC31RPyjyhnXzhf0AtVee5XwOZjs7jdOfnl3GYrS6ZEHKMtlOJE81ZSHJ9cZTrkitZKI6T3nnzTd3O7vd+Xr5xYjjIzubg6pVca11RZoAuWTwS0GerhXIwVp+VkautmrpuNlM3GzRkp0QwQeh56v7pP/nHuplAViPgItdqKDuk//u5j+WF/iw4Xe2E7DVpl0WldjVyblXjyBgLozAh2EFStvdOgJ4YNaxl7wcEmlJKo4cOfPCot/d01INjW7TDe0CHBHPbrV/awZv4T3jYlYGCp73nB2/qlQc68tRBAx58gItMAAB62gFwAfKczsZMar6zUGsR30/4L//pP4trrV/7tV9r6ZUs7NczXleTXmRn++7P3xM/5FhKpy5XWSwkBDBHlqe531Yi+NHhQXa+1zUbsmvOArNNYGIROYoPHB8datZDWzTmegmAZog9cLKaMbDd7BuWr5wefSgDJfYG0GubXawsbcKLMuNtpyKIY2QBD1raSLGv7RaMlGeqx262hRypbgH3xelpWO95YTNo4cFkIg8e8v6SJoumi+w9De22Wxl8cKnbZtEgffr0GUnsNMQEowjOXfQXATrj0sc/h65TH5jFPvS7yQkSm7EBcqiHrm+0nFYcOq7Ldgm8h7E1vIau05h68JGB9i72u8g7kCePH4t65kSfMVnkBPLaa7d1cnKivu/b1SaLw1HGDNmhbzLE5stsCvp+aLotsogyV2jHnuTZfECDf+CDLEZXM7c57XaZb9T1fSd47zLPm/0j1xA95znxZOjyMn6t+1/c1fvvvtfSi7xrOc8GsZbaTrC2hTw1NmNcbLeTDicioPFMXcwk5sYkH7j000dHaGkHwEd+ZKNsu9kB+1CGjhQc2033KY+fwR8AB7At6m2LhzbAtuCFDLYbn6kdfHiCR5xARmQHH1mhoR1ZqYMOGtqgsd3iifJAm6TZCHxsdZ5xJ0899AD8SKkDyNt+xUd5qIM/KTD1CU/Kk4zwBo928rTbe32ZQ1+uA6d9NHgicCmKxbSLw9Y4rly0zkSo/SCC/8mNa7p++4Zuv/F6g5u3bulO8jdu3RQ/dXKWAHWao2+fIH/j9m299sYbOr5+Vf0wKFbOC7ccxVR0nHtZPkU0ZEHJJiw7rUWai7qh10GCV6lVr4X+d//e39P//R//4zjiuYZa1Ee+kreBszgugQej98nj8AATtZQqHGaZawQMqzw4FLsXlGeHRn1NHxgkzc3QGJE8KW3kMV4XO9jOosoubIxtdg0fHNrgBexip4J8AduQN1z4nccu8LLdZBuGobXTBsAHGans+wTtBBn4UwZst4lguy109MPEBmfSG3tsE3jgvUuA++Z/+2a7hviNX/91HWdhB/coJ8fr167r3hf39KMf/bX4Lsk8i/TQ9SL4LRiPzPxzPuRQrGUC0rUEjUXS7SYbi8jFTrlLm3L9QjDzqGTHwEbOYM5zuqhp5zsRyA5g9/Ilu5BHHuyG7tjAtqgnvwtvh4e9t6PtBJBePIzZRAs9doWGOtoYB/LYExtRxiYE8D6+skiwpB/bbRxpR4Y+dmecoKOd0zlBcxObKg914CYr8vRpM7F2bUyvXDlpKbqymbLdbMr1Vk0eTZALuhb0Y3P6HdIvC0WR2+LX1067BPga/ZfZXNEGLfVd6RrPpnP8DXn5TSzaV/F3ynG6nAoXed/xXF0CPX/n5J133mmbiavZ9LG5AJTHdrOBnbHOgsJCAG/kLBkv8gA6UV4FZ5PrzdPTF8qop5+ZQpoAdx5fOxUfMabc9zX1Y/PZbXRh7im+MeuH9uXNR/cfij958VHez7Hp4dv4LBj0FcZRYdf8nPGlfJTbj034THIxrsxjxhIbMmYTLfjY2LagAaADwIMneegYc+IEuk00pNCQTgA+eXiDCw/b0dFNVnuf4h/2vh48yvCCznZMMDaw93nq4QuQt03ySnfoAXSDj+2Madf8DBra7D2N/Uue4MKIdmDKIzd5201226/GH3ntfb3y2G5+jo1og4+9r8MfsN/f5he8Ip7z7DovpvvsONI8k26ZQbx684Zee/ON/eKR9x5vvPW2lglKLC6cTPgU1uowO9Tgv/v++3qUHe1v5njNO5LjTDBexh8mmM0StPphpi6Th5PO81xdYSQmm9PfKBQpIt/FGc/OXmSg1vqHf/9/0K9/4+uqCTC77Iq7It24dpSrlyvqsiCg7N6wW80T9HgfMCcoxnlJaR+GoRkN5W2H764ZynYbOOjBs90GGzyMhxNNRqPMZAvbhsOAPX36tOVjREzY+FJvu/UHLW3Q0odePuTRnTaqKCMreepYDMnbbnyogxeTB12Uh5R6eCMv/dZS1He9PvzF+0fj5nIAABAASURBVHr33XfFd3ngBR5XXFdyIvnrLCJ/+Ad/qM8//VzK+58xC8+YzcPQz1RLpzFXDxmJ7BYXWYSOWsBQbH+eTULEEZA4p6oiFpZai5wFfuhjYwZHmTAJdCVIyIVudji+BByxlCKeIeNihzr4lMElRdeasQWPPDoC8IOGesaLMjS0kUIDUA8deJThOWSDA1AHUIcs4NkWdbYFH/jZ1p52bONq79tsN1z6t91wLnKK32TRIVhBz/uH0to68dRStc57jl1wOEmwANsWi3itRdvLTVtAtgmYfddpGzwWBmRjbPgU1hkLfBaHBR9gyIIz64cs9guh60U2K13qTvLehb5YBNFtL89Oh9mgDUOf4Hqpp/FZAnEppZ3Yauw8ZBzwE/zL3o/VJrJgB/QEB16XiQ+2hVz0a7sFNtuo2ewy4WIHavFrTkfz2J/5ipz8MORZ5j99PHmSORT/A58y/ZBHPuRBLuQgT5+00QftL3KyQRdkpEy77TaG9l5O2+2EAw8AHISlH2gB6rABvMGBH2XwKNt+pRu49AWO8kCDPajD5rSnuskALXnbr3wIPNuy9/JRBr6MSxk6UsB244dM9EXsoJ9aS9uAQAuUjKltSFt/yGbvaVtl/lcz3gD00IAzge34yCZYan4Nnu3GC/uDR+Oku+2Gpzz0XVpDIuQoSy7aBbrsLne2Dk6OcxK5qeO86zjOqeTg5ESrXG9xolgdHKrE8cNAXT/o0aMn+uu//rG++tVf1e3X7ggcR/Ax/ErXJ9AvGgxxXARjtzHLzsuqGvpZJsaynWDY1dXiTJKNtrlz5kX8//TP/pn68LrMpBnj5Deyu2aXNAuvUkoM2oun6zvZFnUoTopBusipPKTzLDTIgDFtt0HCqAD4pNAGvfEBr+97QUt9SF7lqQegsd3wwYEGIA+w+wEHUB7bgo62FNtgkad/6ACCiY0dtm2Ap4kGD9pwKGgB6A6ya+SU8jzXLd/+9rfFVRaTGHtyMjk5PtGPfvgj/dVf/WX7MigL4dnpmXZZPC7OLsTLd7vIYYiuvHe6dvVEi7wfu8xG4/mzp9rF9uyyueY6PFjqiOuXjBXBMcOgo8MDMSbLXG0cx3cIBLaFfOiHXspDnjrAtuxfAnVByZKkQLwybciTJD6xfTVejCs2BBp+fBha+rD39mWcacdm9LmN/GdZFMGDJ3T2vm/oqKduzOLJmPX90CaLbar/Bozpb1/hJv8mGx36Qi762LepjR24tmOHyFX7tgkauq6NeztxdFU7FvVACR74jDcntFVsTCC+yBisE8zHcSvHMjuuAjM/LLVF4eGDB3oQYFxPM66833icq6+HDx/o7t0vtM5Vda2lyQBvyvSDHa7mxMJ8PMymEL1LBpP6sH4ViPE5vnsyvJwLtIHHfKqZm5QZ74tcx5K/zOJ5mZMsgCz0h11sR4aiz7/4osk7DL1Wec86ZC7DCxnoG562X9kfmZGXPrEzKfiA7eYb4NixTsYGXHiAqzyTD9hu9qIdHmlq85nxp+7LQDuy2Ja95zvxxB7wpJ0UQH/a4WW76QkP6pQH3shICpAHF1rwgtJ8ghSgnnb6gAenN2zIJ9+mcUAOcGkHlzz48Mfm8KBMOyn19AXQRtn2q37Bsfdlxg4e9t6+8KdMCsATnIlHgbjLQC4TjDhF3Hn9jt7+ylf0Zl7UvvH2mzrMbnZ5fKguJwtn4HlRXhO0F6ulujgWC8Pz3Ef/23/3v+ow97G8+DvIQjPLQtFOI8FB8CFBqdQinAajDzmlLBZLOf+NmURDZGD3hoCL9DX0g148f5aFptc/+yf/RL/7O7+jvlhDN9Nv/9Zvih1cdNRBgtoy72FwyK5UjdnlTg5k742CAVAYKJkoGJFBsC1wa63NmAwueXBst0AALvX7uqL4aY71l81RcGTaMOzUB4MJjNltbbPDpP009qEf8Jls1IEDzyF6T31SN/UHv3UmI22T3ODT11S2Y71AdRV4fFHs+9//np5nx3bl5ETVRQQinI9vOH/rW9/S559/ocSi/eRLgEEhJju738cPHrXvDvECmR9jPDo8CN+ix48eZgKea4xtS/rrYsNZ36vluy4LzlyLjPcyp9OD+NHBwap9EMDe2x95lce28Ldk279JV9onvVrDy/+NSXcxuO0WDMEHD2D80Dkogp6U8pcBe4EHHQCO7eaD0NiOflW2BS60ypMu2xhvc6VDPcCYwQO6oDQa8KnDoPZ+LGyrltr8ijZouy62KgW0tDk+3KlPHZulbRYFxohdO9eGNbS5L5SL8456q1KLhtlMPNh/mwVxiO3RC1mKyyvfjSGEn/HSfxe+NWNT6l4/FrvV6qBddx1kgSolfON7LDhfJLDP0geLStuA4BfpEF7UcwJoQSz1fJKPsu1X8wMfRhb0tfdjxRcUsVnYCB5OZpv5QL9d5HoYn3r//ff18cefCL2oW61WTf4amaGFH/jQL3ONB1AOq9Y3trPdxgJZaUMO2yKd8OANT/gxr8hTBz116EYeHtDAhzx49p4/dfC0nblwAZqog44CQRUa8vAkBcgD0FKeeJK3TdLkt/cy2/s68KEDyEMHf+TmdHeeRRtdSvwEOWAEnr3nAy7xxt6PB7jYdJIX/C+DvaeDB7joA669lwdc+qYdmehzSsnDu/ACfCxF29D0CfjbBMFdGKyzO1skKCyyaBzkuuuYXWrydNR1fXPwLk7Bt9F///d/X59+9pn+0e/9nvj4r8LLtTRj4+xDnL/L7gsBEYbJiiC1VE3vSNhBzxOMmGS0jekfYzzLjpid7v/y//l/65285L/z2nV9/Wtfy05uI5eomL7GMKw4YCYQShGw400JmJsWTEsBUSJFfoyEY0IHPmXbrR2cUmsLeugHjm3Bn7a+72S7BZu9nGNsMcgZ1DFRGhwW2W7oVPvwAT9t7DztPR/lgRagf9vqm426tORfyvm/0pHgZ/tVivxjbIPMY/SmnYn76NEj3b93L5PzI7GQ3L55S8cZt3k/a+9G+KFGrkPQG3seHhxoFz77n5N/FHvuPwGlPBFXvFwF9/nzp7q4PGuBbbO9jFl3kcVZQGaqQRwTIFh0rl+/3k6XpRaVjPU2Cw+6IWNYtn+1VgGllPAZWx156loh/8MmSdo/6jvsF/1ty+lvmxe8pdaYJs4fe6NDTX/gQkQKYCdsZLvZ1mmkR9qQiTb6tvdBEd8EgqapvpTa+plkmnhStq19qix0ly/zbn11mReOjvt2et6Fp8UunHcO/TDQTYLsoCJncekbHZUE5pp+N/FlRb9NTjwsHDZ8JBKCbytl/Jc5aR+uDuLncxGs2YCQ0jcneV7yI3cppfksecaVEwDzizKbCfyHTc8qc/zGjeuRbdZkvsiJiA0jcsGTDzJQZl5jQ2xWMx7wpww/0jk6ImRkLBm3NkYZJxbMbRbpXeA8vDnt8H5KeZCbsbEdPff2hR+8Afrfxi70GfS2oFBnu/kTMtpuYwE+vGifeKAv9dDajn5F8MMe6DDhQUcftFEPDXlS+JEyxtQpD/iUoQHIp7rpQBt5aMhP9NRBTx156MCx97pTR5n+AfAmgAd99P2geTbe5GkjZc5BC8DTdrONvedrm6YG8Lfd5IQnZRpIJ7DdbES77eYXxCr6m1LyQJmfHOj6nVta5ah7fP2Gruel+VGuke68+ZY2WVjGMCi10zrH1nlOEyd5/8FOiqsNhMcR792/r3/5L/+lfvcf/AMdnRyrG3otFstMnkGbOA1Ge/Es70ASeFB2m7oxgez88lzr5Fmwau2idFRJf9skO0tnF2diV52LfL35xm39q//l/6V3clri107ho7Fos96qOWFkHbq+Taouzl1LUZ8rhYvzC1EesvOaDLTILme0xHdkXIsUZwd2TN4EKxYFyrabw2FIwMawaQ1xn4Hc5oro/PxSXTdolkEdlfZMHgLpOrpe5hpiF9wh99yc/sDf7cbg9+Fb4/RSjYx2SR6+0jantNpVtZNc0jH8SnRRe+iBTwopJ4hzneXEczcnjTG71a5U8fdILqIvd+egMzm45uCaap2JOwx9nGFQrUX9MET/S52en4q+5nnfNEsdpuj7LieLhV68eJZ+LiLTVtsEtdms0/HxKroOknfq846keqv5rNcsNGNsx/VmVMy4b/Xlx/aXiy2/y4JDZtKxMm4B2/GFUdsEDtp3GRelrtSqUmtb2Bi3UistusyOOdZrNEwg9MY/CMLwhL9iwxaEwwe+9E09PgwU2mNr+gMoB/Vv7EIJon3f0yz4wwOAXpFkjE9v48+72AHari9iAd7uNqqx1S78S/y8+XS4wMvp19XtvcYsmzlo+67L+yjJwcd34Qv/edoJ9kfHBzrIVeL28kKnzzJG55knGd/sCHI1vBZjWCMAY34eH4EfciLzZJ9tbHuR3S3XW+iFzc7jC+cXp1rlpH/79g1du3ZVPPS/11GJA5f64rPPdZZ3OD265H3RZfiwSOzCs7poyNxQnKA0m2xVLeE/fMtd2kXM2CPy1Yz/Oi/zP/voY63jt1zVXcIvJ3LFLmM67/q+jSuyowPA2FTGPvaZ6oPa/qHf1E4FclM+y/UmbV+msx23suAJjOGHXcCHljJAHWXbJA3At91kowI86IbMIfABZKMeAGfqmzbKU73tqFvEY+952m6ywYO+wIWePH6DXhcZc06JnBZtizr6n/CgAR+5bP8NPekLPIC8/cv2CZ8UHrZBafT4yVRn7+tbY/5Xrt28qePsRG6+9poWR4ea5XRwmAVjsVrp+MpVnQSCl8Vh0YS1rFpqgsxlgs0LXbt2Tf/qX/0r/cN/9I9aGQcYErjpEEXm2Tmh/HF4coSevWyzLepd3ISknuN3zYLQ9YNIh1ydDMkrTsnu+xtf/7r+xb/4F8LABN2Mvey4LJ1KTb42cRLIOQoyMZmgadIYR7ct5EnSnIA8BoMf8tY4KDJPZRYFaBkk2smDA9B31gktspNbJ5hv0mcpNXzBipUi15DFl/pN2pEX3shLHvqa/uBLmd0ZKX+zxTZMNGZCtkz+t4n80DNhCZIs7peZgCwADDBOxcJ+5eSKWPCpe55rwm2CG9dPfJTz9VxhspMtsTm7MfRyKTlRLHKauaIrudJ8LX5wJ+DgbNMnJ0/GpuurqMNmfRYORbZteJ9k8xAWIlDMEuySyfhsI7GFfrbFU0BKBn3RYxveKYoUsC3awIMO2bAbAYA6cNEJHNvp5pcAv3XeJ4ADHWXbzR/IN3oMrj0NeNTZFu30B/R9T1OTib7BoZ4UoG/qQYKOlPq9/FLYCTm22RBQRxvQZVOgPJvYyy4qpTbbxK3bHCBFzxoGYwJsjV+U4Efa5rc1Y0Hf5ywa0RMfYGFB1zELWJTIJiEL+mzIwj6kuMn8zEYtQR6+BNKwk+30XcTDmLKIkHJKYVHp+i5jl8WoOigOz1nm/Tz8dg3wMXitEhu4ih5j01oq0/MVYBd0CIPw2midhYENDn6Dr5bIsM186KIjtOA/yGaUP66GotsrAAAQAElEQVSFbZF3lphRs6AOCcyl1iYz9TV55KVfcCmXUkQb9qaONtttDOFNGYAX9ppwaEPGqW7KUw/AG4Av9AC0tAH0OwG0E4AHgAM99fAgpY428qRTO2XbzV7gANAA9GG7+YvNuKiNxS4+Zu/rmcvgXmS8SQH4ozO8lAc+lJNtGyTaAXCpox1c6kixCynt6A2QnwA86NDBdhujslge5F3Hia7fuKHXcyq5lusKFoPlwUo1kwAiHAHmTJSJqaIXkw8gAOnlUzPgCBb+go7O4QEw6La1zMnAdptIKAg+fNbZYdpuL/3IA/QLj7PshOjia7niWsWZ4SVmYSqhh3+yzYnIw49vGiMPAROdaIcOHaCBL3n6oAzN5KzwKCVKhsjep8nK3ufH9A0NAC687L1ODAL1QJ8J2mRIG/3Av0/Qol/owLH3QQ19S/Lw2mZxqsmDa1vs7Kjj49fQrrKILTLpZv0g5z8+ZsmCdPvWLfVdLyb0aXZ9py+e63l2ry+eP88pbo0Kol/6oO8xTom86/VFO0neunVTfMOZ64fHj580x73k132zeMyyuCPPOifKbQIjO1Lk7aMjAYATn21NOrbO8j/brU/6TbH9s91SbIJ9APQ/yw6SxfIyQch2m0TQ0Y68+BQ0fWxoh2+Cb5jzr8mKLlM7qfKw2G8TwBhPeME71Y03eexpW7abz9IPfICJxzaLH3KRIgv1pF+mh446eE9Af4m5LVAM2VxssVt0o73UErlz0iyl9W1b2HPTTrRjG68tflCruuAW8GTxsWv6OT4+Enagfp0xQpZnGettTuth3E6fXGny0duPP/44L+Lvtm+a27FbhEK2bfSCXnlmWYzQ6zybFNsiz/sv5iu49MkCRH3Qm04u+/lMIGPsZtksDlkEmG+kfXxjzGkE2S6ykx6z+IV1WwBKtZ7lGvvpk8dt0XkWf3sW+ZG9ltLGh8WIOnjhH1zF0T8wRocpZawo9/EL9LH9yh8YX/REZvBJwSGFhjrKtluf1EFDals85OljwqVsZ17GfrTXjBE0yDiV0Rk8eAO0A9TZe/nAtS3bbSxtC1xw4Ik+8ISO/qkDlIcUXNuv5MZOUz005KEjDx/aJxrq6Yc25aEvyskKe9lufMGfAH72Xt4JFz6tfbY40HJ1pFVOJfMcnQFeZisPyHTOBMZJ5rnK6Yf+ldK0T53iZAe5hycFF7qpEwYg7Nrggk8bcH5+3hySOnBRFmHhAeDEF1ltGRQmFTgozg4Jfigw9YUh6Ac4OTnJROrlWnJNtgE1/jm2yYHMGblWpi8AWpCYDMhCXYkzx1ebzPRrG5Rm5E0ciDYqaIMnNKSU4Qc9slIH2N7TJqjRB/qDSx6Z4UVaS8ludNeCymUWV3Sd9B9bQJ8Ju7BQsqMcMnkeP3ykX7z3nmZ9L37197/98R/pT//7n+jnP/mpPvv0s7xH+VgsDvylxHv37mdxea5t5Chy+0TNvv5eTiYnupmTKvKf5XoEeyQOKPNfs2Herg27yEefi9mgN19/XatsDBY5kfQJGugyJrh3mVgANgHQy7bsPWAbwLYm20z6k9IGQEcZO1Emj89Ag2zYhfrioqztjRc4EyAPeOiKHLZbE3ztfZ4K8Bgr+NFXHzvav2ynjn7wtXkWcMrgA7a1yuYGHpNstIOPP9t7PvR5mg2RYz8WXsYWPcAjhWabhYO0Z1ceGQikl7nKGrMAsehfnp0rDtn05FNbsyzuvNviduD1O3f0Vt4pfvVXfqW9ZD/OTQCyogt90D+8CcwAQRl50Zk5hqy7XNsy1pvLTdu9Ut91mUdRocvGEp8F6BvgJAyg+2RfeALb+NcsPoL6m1yRjuM28682UAYrZpBjfGjZ7DzOO79t9HQEoHyazQ9yBkWzLFDIhx7ksRdl9CGPjuChC+k289O2bAsaZO5iU9vpv2sBEnmpJ7Xd6pQHfPgC9p6H7caHNvAZ96kP6vTyQZaX2RYjiWG2W4xDXmighzdA+cv09n4+THX0A8DXdpOBPHWb2Ep5bDfZ4Ycd6AeAh22Rt/d6gAO9vS/be1r8ZJIFm0z5v4078aReeabUfin38uBAB0dHkotOsyvEyUutKRZB3ASPY9ABeRggFGU6ZnApIzTtOCB0CGi7DR640GFcUvAZXMrgAtBDQxvOiGOQn/BoIw8weaFlYOA9AXww6HkmIPTcTdtuesALPHsvE7jUkcJnylMGlKe8xIUO3cAhGJTcf4+ZENQFrf2b9IIWXaY26u29se39IEIAHv1iLyZ2yeyCBnx0sPe4yADscoLA3gTvWT+oliLeXVH+7NNP2+LA5BvjZMtsCrjawkYE9YMEu+OM8ZVcgRGoONEQnAg4v/Wbvyn+rszv/d7vie+icH3yLLtFgD9wtMm7slX4XQ0t/dUS+wVu5wQznw9aHSzbZI+4LciVyIV+tkma7cnYbnn0a3ZMWV960B1abGL/0l4TykSDbRlb+NBGPWA7cXbXAsg0XqTgwBu/3mUxpo9dFjzoaadsu9GBSz0pY1BKFTgANDXzgjZkmPCoQx7qyeOfpLSTp57+oeGaZxe/wS85+Zda2/wAf8hunvHiFAU/y+3dg8NgqJ0OM4aX2VidvnihmD8Bai3eMcB3mQUdGPpB9MFmigWG8e36rn2YgtsDNnvIxALLC3fu2gF0s53xU+TpNcuCCR5yPMtJgbkHLJfzBKfLZhN4YBdw7t27J9vtVAcv+inxg4ucRMCZ9McmUSd9dG2smEO8d8HHXqSfxw/4eHM2O7meRS9wSYkHzBF4wRfZhtiLlDr42m58bTdZoAXsfRkccG0Le8MX2ZWHNuRGTtutnfFXHmjAt93qobP3C8REBy2ATIDtdrtykfFSHuqQGxxSeJPCd+ozaI0GngC4ttucAVcvH/K0Tyl5ZMQW8APNdjv50S990QY+bfCdaOib+ilFN9qhI4994A0+tKS0U0dKmXp4kC9dBsWlapbVH2cmBRkBmgPlHUqJcFYcLXgMLO10mKrmWOSpQwDbrwxAGUHhhVI1k4eOlYf6JIKWfugbnKls49z70wQTBblQAHr40R/KUp7oLnJ9wAv9XY4NY5jXTELak236wQNcdNm31+Z4TAxw6Buj0E8apCBCTz19wpdAkHggHnCBKW+HIAVo4DG1perVv6kN2yA/NkEmcLEJZbjsskutLpngo2qJnOFQY7+h79XSjBuBg5PIBx98IBYN3oewaKwyZkFXLaWNz3Kx1PHhkfheCAsCQYn7d/p55513xF9WRMdPP/1YP/7xj3O6+aC9yF1nUa61qMQQ8F/ER7roWEO4y+6vy6KKPCVybjc71ciHLgD6AJuXGxHyjFmJTOQBZLT342zvJyh2gQb7kSe1wWnYGcd5gkavUqrGLA677KZrxtku0XXXgpTtVymyMHZQb7PQXsZH6Nu2SKkHbIdvFx7bBOrNy3TdcPAbYBudAWw18S3RBxkp23sduq7CUrTRx9T/XsZtcx90pM12Fo1ezn8QYUsFYxtZnYp5P6hzkaPrMjcD2Bu7dDX6ZsfP+wZOnSwK5wleL3K1iT/Dv0Q23h0yt9iAsbgQ6IGasUJuAh5XYJwwyMOblDnHe5RtdOZ0vI084KMLKfqSj4iykZScBF/aWChqGxe3XTr1AG1DfBdARhbHIXhnp2fi3YqiJ1+QvcyL+C4y1lKEHtBNp6FpDLeRzXbrGLnhD08qkBH7ApRtNz60Uwc/5SE/AfRTPk3ND2w3X6CeOvhCa7sFf+oAZCE20o688JrypMgM3YRLHXl7z5/yBBP9xAO8qX/y2N1204f6iQ7d7H098gC00Td42Jw6vXxoo0x/5OmPPHWgTPJSZ+/ni+3Wr/JAY3+pHgflkxgwsPcNMEUwkBFil10xE9e2Zrn3RRkGL/yaIyEsk43OAeo3CYbzOD9l+IBPH9DCkz5oAxfnpQ48222HgzOjBDTsSuz0nWAG3VRPHh7QbhK0ZrluGcOQPmqOtdSDC9A/OLiebRUgjgo9YO8HFRz6VCZ0LVU88IN3qaXpSxmArtba6ugLXPohX0qh2IIRdfCdAD0nHOqY/JSxoR0nzXUGZRj0Xa9ailbZfTaOWShrKXr29Jn+2x//N/3hH/xBnH2T66kbeu32raYXk27MRIMeOn6Wo7qIBerJ48d6nLtp+CMXO1Tu1HlZz8L00UcfiIUCWC7mGrqqw5xMFn2nMYG4xoCL2aB5YJVFa0haa4m5xrYxwCb0i462m21sU9VsQb81NiO1nZ3uugF2AECEtkRHgDIAPuNCCreR00UCD3X4Dyl8oQUfWtstkEEDPm3g2Xs/p5467EDftmPLLeRN7phajAl4VIILX/L0RUoZnaEHwKWPUmrbHeInNfoCXWwJLnTgwI/rINJZAix91WI1WRO8+/hwzbjVUuUIg91ZHIYuY5FydYWVmB+MI2PL+xalrZTSdOcqVHk4YWAn6m1rStGd+ctHxOFDuUZe2208+e4JuJNu6Ef7VAc+/suChfzo8jg+xnsd282O1EFHiv4AgY0Um2w2l1Kut2bxJXQnHiETiwsptLabPvCgjn5tvxqvWWLDhAcOMioPdQB1tkX9ZPs0twVjapvqwYGGdtrojzaAPLZA9gnPNqhN15bJ/2ibZEqx9UsdYzDxgDdt9p4em2BX240XMoBj/7Js7/PQSRaPHZ/JmINv+9XYIid1ymPvbTXZDfmJsZSRBzzbTU7yyDr5Lnrb+75os/d520I+vXwie1EtRV2pbWeWioaAIASUda456Jh6gA5aG5M5CsxzJMZogPLYlu3k1AbatupL51QehAFsC8MiKEa03egQDqdmlYcOvvR7sb4Un56qfXaPcbydRs0S7Ph4L/UlExV8eMMzXbX+KVNv7/k7uqYjmpue4MIfoHIWp0THMYEKWdKN2hVJdJ3sAB58AXCgpQ/qAQbIdnN+eDHRGDjw6M92swk08KRP2rCr8pCnLtkWaNmpdTmRbLITvX//gX7+85/rj/7oj/TNb35TfOKM08Xrb+T9Ra5CkInJzXUJfXGNwE/WINODBw/bOxL6qbVrP/5HX+xK4btNABtjW/o5zstdrsduXLum61evqosw2ywmMaoOlistsnAvYv+uFs1y3dXPeqFP0F6lY2yG/iU2J2+7tZHXy4c2wHYbD6r76Eq6fbkgFheKGYrsdzMu22xU8Esqof1ySh6w9/yYKMjFJgOb2Pt6xg08YDabtaCCrPgi+PDt42vgIe/eZlXkqcOeU0oePtDZjo4E+53ggQ7QbqIL/ddSXvFgsZhl/ujlg49wGlA03fOSuswdvoTYJ531g6qLsEdJP6WWtHdx5+gUW/OJx3t37+ad2DNYqJbSbIpefWwKlNRNc4s8dciIz7AJ4YSjPNgN/ZijXJuBBz4yIht5+GI7200n8EIqeGCTMb5E+5CFknr6xRbwBOAxRK4a+q5Y6MipGbg4P8um57FePH/R/hAfv0GGTPQNwGffx9h0HKM/fSAT7eiE/NTRb7NXyAAAEABJREFUD/mJhrLtRkceoH2imfLwgR88qKOMHWw3faGz3fjYbnWTHODDD7AtaJEfeuwBgAPYbmNou/FCTvDhNYHyUJek4dSyH1tkAMCz3fyYPHUTb+iog5Z68pNcjA86Ugc+QNl20wc86pAJWtuwafJ+mS94hR3R0HWqpWjMJB26XiwsnFiGfkjs2LagCCM6ARbZkQIYBiHI224d2Ba4Qxyo64p4EITOps5tU/0KH54IDJDnGA5P8rZVapUjX6lVXDURQJmETFDKU1tLwQsgFzIAyoNM1CGHbVG29waj3naThzw0pRbBj0Vrl0nBRABKeCMnfNCLvG2RKo9toSfyY58J0IWBY/GlHXx4Kc8uAZJ+4c8k64e+8WNs2OExOT/68EN973vf03vvvRuHWYsgU7tOvOf4ylfeEROZj/F+8smniiL5Z/Gc596aq49dFv/Hjx+J2qHv87L9iti1smPl2/EffPB+xnqn5WrZTkGcaGomOKcT5eXpfsIrL/m7tC/axJ90qy4q0XudBR+7MGlsy3ZzSPpGFtskTTfJSUfZbvZC/xLb2nscysoD7SaL3CbBmF33NnnwCGrYlBS7UgeubZFfr9fR55enjCELBvbkuoexYQxsN5xteKML4wkdKXXEJ3vPD57QAPSrPJOM1AFf1htZgtJ0s93sAw/0sFOOrvgx4934pLOz01M5/8FriA8ofpF1RRNsc/oeM47K0/SJTmNwAHbzLLDwe/L0afvABYsDMqEPMk+2gj/1YSPswUfCj/PCHjuiP+20IRcy224bTeonOurJoyf8uQqjHX7QwucsV1e0YVvwwQUP21LPAlZcmm3W2ahw9drGeLdtm6hNxhp9wGdu4KvQIBfAphOgr0kWUsq027FmgH5ttziGbBPAdwJwkBE6ZCO13fzXtmiDLyl60g7YFrS2m43Iw5OYAR/wbWfObmS78aMeHOgZF/Sc6og7tMFHeaBP0ujoHxrqdvGXUvb6UQc+6SQbZfLQwo/UdvNH6AFsBZ7yUE7S7D7VMW74BPPFdpsrtpstwEFm5aEf6NuvBkeudrVBpzgsiAgm7ZW/yP2l8lAPTrKNIQzIU4+iMKW8yaJUimLA/WRGoBagqQyCvTfCFFjhabsZzHYwJBSlHtjLojZo9AU/263MN+gjZsvThgFKra/kQy7Athzjg0MgRvaJL3nbzdC2I3cGPkxLLXGQKtutjSuGJk8mMPrQVy21DYBePjgH8sEb3FJKa8fpJ53AqbVmcDbpa62g5Eohi3hXmw3Ysa5ytfTpp5/oBz/4Xk4iP8uJ4n77lM7Xv/51vfP2VzTPyYBrrbfeekOcINDp088+1ZO8PEfO6QVszQnk9MWpPvvs8/S11fHxSfupcPh/9tlnjTf9KBGLk2jf9QkwBxr6Lu9ZDtv1ykWC3LjbiJfA7Zvuy7kWOZVYoeIKNLTYAz+6zHuWMWWlcUy7YjsSYJdFeZPTVck4lBLaLFKUtwkaQEl9LaWN/S5BE9ttE+jJ96kfuj6Bp4T72MZ7k+AKX2yJTW0L/yWwYv++62gWJzuu/agjOE10lOmD1HbjKZGOGY+hlelfecBL0v4x7rYzbqWBDc0udlu1MvKCz3gj28SfoKFI32WcJxijJ/65i/Hg2/WdDvg5om5oMjQ7x5DoVdLPMOsTFKNX8M+zUah90TLjscw16MnJsVgU+mwWtrHp6dmpnj55qovz8/ZdIuqX2QjyS8LgIx/vAOlfeSaZsRF5Umi2GQPGF72gwdbU2c786JqdCPZclbGYwBu6TRYFFg/osAPjEbdosYZyTN3GhgVklznFuDB2vC8ZX9oJHfg4PPz6jH+qmw/UUjXLlbvDhPzQD60ePOWhfsJlwSK/TVxiLHbxWfSbZTEmta2a+WjvxxEcdESeXcZn4qk84FFHajs1av1C0/hHD0emXd4h0ieyjakjRX6Aduw3ZMMNA+Th9oB66MCFlrIdmSIvZWSFF/3v20qzve0mP/XIoTzITzlZ2W5xhT6pJ0U3gDEGBzrq6cMO9wBj/WUc2igD4Ntu/g6d8pQXuZ+PJNrkRWbXD6oZsDH3Rl1LxzjLkBdNFwleywhVQ0JHpaWxc4RUJv8mSo3qQz+bzePcq+RnmRQHSfvQztO+ax0v4sx937c8yiJgmLWJw+B2CQAIOtXb1i5ByLUI2Cb/PC8ZueLqhl68dGeXFpE1XYXJmbIBcKnPaIsX82M6gscmk2MySKqEHMA29fRNHe3rXPExeOlZQFhKcYwh8m/Xm2zYdyKIA7abTsoDDwB+DBa8KE9AX3bj1oJ2TX7MxJtFn6Hr2q7/29/+C/3Zt/5UmwRffi/ta1//mu7ceS3vRm7qwcMHOf4/1+uvvaZrV642Oz/KPTW/sURgqLFVzeRggmOfbZzxNLvEmoWFiR4R9dFHH+rjwDb31X1nXV6cZayLulJz+iCQzYReXLHsEphoX2f3OBs61WoFTbvIbEePwOhRw7zXsJipBkelCNtzsiOo7LSLr+wU1JbCc7ddqxbLGpUkC5c04lSxMZ/w2a63KvmPn17fjsFJEC5ArTrPoqUQ7cLXkYf+Sy2xZy90qOFqSaTzBJ0xNmj2yEtqxmSXfkpkrLVG1PIKFlkkF/FRu0Y/PEatDXzbqdtlPpwLOoAxZXxty7Yop9uW4uf0xRhuY8NtxnIXm3XRodYSHiXydg2XenDZeQ+1E8Glj2ybyMvvnmEPxwa8pzp5eQV5cJh5Fls7+g+zTossKvBFBq5mf/azn+snP/lx+xXpB7keHaPzNgvwIkGUj4AfHh3pPPzBXeREOgxD048TAPoiv+344KbNT718aCuxne1mG+iQnZMQbdAhx9D1stQW+Fl4U29Ts69jEeGa+vmL5w0vbhDcbfODdeRC5xob1FrCxdomRs1mi5Yfca5QRaUWf2hbX27ix2v13RBfHiJblYJnF9lVDnS1D59dgxIdkCkMm97YraY/ey8j7cA2ccG2aEM/6kjB18snYSk8KBSVUmWXyNBrn9+XJfgiS5F2FvICs2EeH1Cekj66RqfgwhP5ydtVtXSSrM16L/84Kn3uxFMjd4k+tkW+67rWZlv2HpCXOYC/Ij+6A4wdOioPOOThBYBn7+ltizrlgT958Ccoq4ME/DgXAVkq4otvCLPJKi65CTZLOwQQ2wkSTYlRttXFYRCo73HEMS8DzwKnYkfCxIAOYaFFSOWhLkmjJ6U/262vqQ2etsXTZXJ1CeBdDDS8dEqMAu4mkwO+KA0fytTbbsYkT9/Q2m59gks9vAHy4Nh7GttNFkYYfspjW+DAB3xNzyjtMqrIQCC3f9kH+AD92Q67sQGk8KCNPGmoEliG2LPmNPJ9vffuu/r1X/918dfybt+6JQcR/uz+Pvzgw3ZNxSmBQEOQAB+bc9rDdsiDjaB5kZMJtqFP6nnhDq40tkABPjtaXqrDC5rLnEYvc221yWJzkYWG8ioBR9Gj1BppoB61Cw/Fb8ZM2l0WAfgDMUta3GxTM262o7u0zY5t2n3ukie47YgIsqZUyY9hgLwuVRcX61RZ8GW3BB56Yjf81S5yoB8GDVk4bMsOfnzYtsCDZuhpH4S+8FYeeNboYwc/QWMTf4Lnvp9tZB4bBHXPMzjYBzp4Ug8/5gj2pm7PIwvlS770Rf0884gUPOroYxPd+2GATTZhSx3lVLJf8EfVUjRLW993Ki46P79IsLxouIfB45N7w9BHLmmYETyLLrLInuckwvuTvu81ny90nsDMNemjvDNjLpVS2wbkIHN/CP8u/GGKPPO8wynpl40JbdTbJhFlgAI2AA89avQkpZ45T3mWTSUp9diDGEA7+lNXak2sWScwrlVq1Yucfk+zqKzjc3EEVZeM+7l2GUNoqF/n6hK/2MXPhoxz9zL2IDM8Hblp32bjQJn8po3XJjba67BNm8O7FuJYnCxCgZtEyDvEHuhFX9RNbVPedsTbyXbD32X8wIG2i58D9Nv3vCLYRYfLhruLzLvd2GilolRKcnyRscf39jzBu8wmllTpo5Safro2T5GdMuNKH7v0XWM7fBF5Jzlsi3FAFtpti6dEZ+r29GObT/CY6minbO91pAzAl3pS+MAToF/bTTbbKgjB5FaebXZPdATAxN4zZacGHswA2sCBIWXAdpSubULQZu9paVMeBIYu2dhor9zUZrtNWMrbDD4pDkgKPkCQQyF4wAt56J9JDA1t1FMHPmC7yWT/kr/t1j8OiJzKA43t5NTa6COZ/NvTwRtAHtvZCV1qeux9mTb6n/DgQRk97F/ypt22aFcea98HuKu8QOf3tX7013+t3/qt39Kbb74pgu2kH0f+zz/9rAWUKydXdOvGDYWVvvOd7+j999/XLBOBawyCN/3SB/wJLPC33V6OnmbiTvajT4BgRD+lWLXU5iB9JoelTICtarcf2y6BB741TjxLwCi1KvPkFZRaQ+HIVV7qmHwmj8eUXbTLznyEILMBW0jWLjtOQHmYMNTTB/KcvniRAHkZnP1ko9+gtX/YvB/6JusOnjs1P9plkkFvW1MKLqA82CZJ+4dd6IfCEPuRggfYbgEPexEMJzxwmKzYEP7wAH8PprnJRBmeQwKfwovT1SQ/MtiOvLsmIzjUQQyHIbLgn/gp+sxyrUlflzkdIsvl5XnrYxbeXHPCFzxolf8dHR6J0wdz16UI2bnW/PyLz/U0V6HodO3qVV3NyRZ/YQGibxYy+KMbNJTBZfNBPXXIBi790YbcttsGkjI46ywKAPMTXOyFPdAHvV7JG7qIm/HdihNR+yRYFk1OxbXs/YUX8rSts5hcZrGED9dz2AP9sD/86HcC7IRc1APICp3tdkULLfyoo50yclK2LfuXQBtgM14jaBm3fSq34qsy/WMnPtQCXwDbUg8PIGyEzJMdbDc/gxPtyI0cyAydbdmm+RXYbn5j/1Im6MAH9PKxf0lHPUAT/dMH8jGepJTp33bm6a7pRD11yApASz8TLvzgRV2xvRc0KYggYWQUAYnBmoxBnW3QWkfgUphS8MkjHPlJEPLQ0jEpOF+mI2/7b/BEAehIJxroAOpxctpQAnr6hD/ttpuh6d/e81Ue8JO0f+hIBhzo6IMyQDnCyMUyFS/B3vOCDzi2E+iyU4xfMWmmOuSbHMr+JQfbzYlgh5zsNv2yB5wfO3/00Uc6yctQvtlMmQFkDJDz8uwiO5let27eFH/ThZft//E//kd976++23ZyBGlkWCfgMHkJACxA2IY+4cekxGbk6RP+THBwscEuwX4xHzR0nba5ylsnKCiB+iRXK6vcy7PAdNnxdv0gUruIYNWxyGQh6fu5+gQ428JOtsWCiL5jeEuj0Bk5dwn6tNmx4/lZ28WNL3G22djs0r7LTrJLUGHDM6Yc1Jf37Gth5+oa/luNkXGbjQjQR75hGNRsFlusE4TAtS14kke2JlMWNWioJ6UeAAcejCtAO2MKDe20wZ8ydPRRc4KmTD3ttmOLQUo6BljUobXdbBKGlkUAABAASURBVIOc4BMsGYtaapPPxYLnNvpyDdQNXRv3kvoNO/XoCc0mY2NJfXbonFCRkw9iAMwPYJXTJMAY29bde/f00ccft9sDfATf4k85c2JBP/pFJvBJw16ktqOG22ZRcjul0B/0+A6LCLphB3Qf4gOMie1GTz0BFl7IBS6081wpbnIarPGdLj7H+x0WFK4lr2bDdLg6EKeT9N5222fZCO2iP1d+jAl88WV4UIYvfQB6+VAHf+rQD73BpQ56aKm397LaFjTgKw+4tFMGaIMGQC7qFJuAQxv6QTPZk3GmDXzlsZ3/7/9RD73ttkmljF1tC/ngh2/Ylu3mH+DYFg+0wzC0NvCpo2/oyAP0Cx51pIC9p6edcQGHdmi/3E5fUz36kKdukgl6fAWZyysBMkBU2N5P0lrBa0YlQwekDDgDQJk8KR0gxFRPp7YbH2jonBQ8+rPdHMx+OWnSN+3wIgXIw5O01PJKjomevlColAJ6M7y9NxA4VIJDOpXhZbvxmuiUBz3oa5KTPMa13HSw9/JSD4+QNB7whQ+744mWMv2C97cHGZ60YR/aCaSbl0GTtmdPn+rp02diIYEPkwRcnL8Fj0y6ea5K2IkqF6q8U7n7xRftxa8SFKfdHLywje0Emq7JyoRnktpuOsEfAA/ZWdigI3g3vSyNGRcmLnw58RwkMC35WHBgvli2ZaEkALhWudBPF9PEVrEbwbNkbEoC4DYv2lMl6mSrdEXY3HZ2ZJuctM5TrhoTPNF3Fz1L9AnXJoOywDhtmUkaE0xnfS9w+KjyOlc41J/lioSPk64TYNdZPNDFdvML5NDLh37JMpZTOvn9VG72KHu/ghf2YMIQFOAFTLjwAYcUOoC+0fPF2Vn7VNVl5MG+tWCjEnF3GvMf7302sfEsV0uKvpssfDF7FtUL0Ud5KX+tRZwc93JK29iAoLvOVSTBlQ8Y0C9jxcLO9dfx0bE4ebx2+zWxuHCltVqt2if4wONb6wQR+i1yFr1e2AY++Cb6kVJHHh1rxplFg2vAWhlraciigW3AxZewA2BbyAwdbdDCh/Gd6vphiJONOsyV3ZAxhe8um4eznEYfPnigh/fvqyBb2ob0h9xc87Ihog/sbFu226kG2ZG3ZOxsiz7BmeRi/KgjtR3Vx2bnIXJQBz18bevLj73HRQ94g0M/8AKgHzMfoaGe+Uqdvaej//3YuZ0moQfGjDl9YlP4IgN18KFMHvltC36UafvbKXW22/hh2y8DfcMDGngiL0AddPClX+SAjry9lxuaCcC13ewFPfrQBt3UR0Ep24IJnWEMkAE6JKCBA+EyO1PloQ2Ake0cGxdN2TS9GiBoAOhstwG33YShD/qijTy8bDdjUG/vjWf/sm7iBQ158JCZMvSkevnQTpZ6UgB8e28kyrZJmrzgg4sstpstMPI2QYxAYLsFAIwNEbxIJzpSbDHRwwt68ADbTW/kpR5Zwf8y2G47r+Ojw7Y40BeTlIUKHmd5ge4EoBe5ovj4gw/0x3/0X/U0L905MdTq2Fea50SxTjC9zBWIgtslaPNxy2khYSLTNykyIg+81wl25AnmB1koxkzo0+cv2ieAauQ6yove69euajdutMlL834Y5EzuKKXa9Q1YUGo/aHRRO3sUpN1Jlkotqn0VpxcC5zanCBahfgifNvGzkIxGZI1pG8JnnZepqdEuwXadILuOXqS1FBXHP/o+QTXypD5EqVODdN7siO8CtsX4KI/t/F9CV8aq1trK4JXwpbBL/2MmOX5PPWOEvWwLHGjsPU/w4KM8tFG2rYmONj4Ugg2CkuBWGg/6ZxGBph9iMxoDjgy8f8MGuyyeXCMyabHZEDxS3m2h/3a9bfqDe5kF9emTJ5r6P88ig9xOx8zZa9eu6yinXT72jU/BB/74BYEPOfgqAAtOxGj2AY8ggQ70jT2gge+YwHmeq6iL9IOuLFKLnDDW8SNoSEsxrFpcgBdAPxfImk2TbQ0ZQ3ieX5w3u0AHPX3wJcyPPvxIn336iWbZsPR9J34GiIX0008+bYsHiwp44MNfeVggKdsWKeM1ZjzT1P4hwy5jjBzISBk89ACBsu1mS8q7jAP01JOCa1u2aW6pTd4tD58+egFT36QgQw8/7EkdvOBL2d7TgweAR5sdO2XsKcMbOsaEMvwA8tDAz97jw3Nqg4a8vdfL/pspsoI/8SC19zjkJ/7IM/GZ+sI/waE+7SVOzmQeXxkQoUFOYzMQjmI7u8h1w0E42hDC9qudFEwB2mlDiC/zoY0yHYNju/UNL8oAdCiGwchTt01wUx74AdADtAHUpbn9g5ftvxFAwKXRdpN/KoNLfgLboDU9cWoK9t4p6QN8UuqRjRSnxF7ISxt0pLRNAH/qmCzgFpd2hUQd8kPbvQxs6D4NEP0xSTwqQXWj7WatWRzr3r277Q9hrXJSKLL60PZdVd91eaF5qYuz8+Rr8mvZbuOD3ZEZGeiPfgHqgBK89gmioVeMFPoud+DPFUPq5OQ4C8tcfSb0PHf37Kt3efXeBbekjoUkA5ma+FCxXItq5FlnIci8Vc3kYgh3KrpY79T1Mw3zldwN2REvJGdhyLoDjkuvs/O1Hj56khfHa9XgDLOlSh10kQXmybNnOo1+m7xn6fpBl7mK2+ZFfh+8mgWu73r16c+2auyCjZWHulJKVBtFSj3jkqY23puchqhTVqMheuHz4GF/UtrAB8CFN3no4U3+/6Trv4N9S5L7PvCbVeecn7v22X6ufY/FDGYGGAwIgBjCkARBCwIbJLWCuCEtgzK70h+K3dVGaCNELsVdQmBwjUgqREpLidKSBCkRIESQcBzYmcF42z3tvXn++vuz5+z3U793Xj9gpdMvX1VlZWVmZVVllrnvdkSUQBIRPm3NbLqVNjY3lRkXb0yy9eI0knJW4xMmmxWgtcw2JOy5sENuBo0GPq0sHLh5mJ47mLY+3SFX/gZuW2N3hS3qhp3KWN+9c8cn2wPbZC7ayN/S/Do708nGRGfOnlVlHWjvqqIrdCuPEzggW7fK+qIH7fp87XYRUew39QP/ejedVdne0MInIorN0XPuR2QcP+sDPhEhPuwIPTTwHDgIQUNQY+MA7cpjysnr9PREd2/f0QvPv6Dr71z3/Lc9fbradWC8ef2G7t65Xfp56hMgvHNO98c+3Rtr5GX3KSIUAXhuukw9/UYXICLEBz0Qse4r+oAHIsJj2hYbgAeg5afS5DGMCMETWlL4IodyRBT5lIG+LXTwiIgyD8n39dio8lhAA5CnHoAGvvDpgTJ97cvQRKzlRqxT6qHD9k3jNeXgzljShvGPeLeP0EWs25FHLnTwnXtOoh9l6uCbYAgiIsoii1g3pjIiiuHkDzqMExFlwtA5QP76FCGAUcXodB4FKQPUgevl9XUoSX2vHPxQlhQIV0LLzomJBz28ej7QUEZnkxadI+J3DR5tgIiApNTRnnYRUcp9fUTcs0Uq+IjwoqnuA/KwBfom142Go2KTiLifwgv+AHTQk0d/yhFrWugoo0dOqTifumnEB46Jii1MLu61T31nfHx45F1dYwc/UocHtjNh4Z4cnxg3Ljq0xuNYw4ywOU6RCYQdSTdxcl5U9KWXUTkAdN6JLe1cSupFPRwNtbuzY3uEuGJr7MgimWuSwicfnODK0a4cLBJ4zxkru/BVjCI7wIRSahw0hopUK1WNDk9mevvGbZ3OOu07v3d0oruHp5otpamDzdFsoZkZH7huZR6rVAmYd0mLNqs1n1MHliO/ISFm5mBy4l3y3IWjk+OyKHsHQ1+Zu9hZ974T27D02wEE2wApvRtoKjtIxgoc7bEZY9C3AR/hftpJH3iXjcOGPxBhvB1LNg8CKXxwvrRhnIEWq+QkgkvV1MLeYfnMEeQByJu5T5WdCWrTbuAgw7hkjxtrwRNdAPIZl43JRnFmt3w99M4774gH92P3debT24kd7spjS7tkWQTLiR0zfNnh0w9kcZIBh3xo0Qn7oQP9iEhlbdNX7IEuKWVFhJL5woc57qKydc+eU/CAJ/1CBu3gBYw8n9AjIsSGitMn4zPzyWfl0xf945TMbxK+dfO67ty+6blUabIxsh4rZc/DzoF25cAL/+Q5iCxkRIRp2qIbZfSY+RREynpIKYtvYB1IAfoFpGTGIAzkGcdsu0NLPQDO1VL4j2VFhNXtyvyTv7U+qeBoC0SE0M/Voow9ev4RUWwIX3C9zrr3gUcuxYhQxFoeeOhJAfJAzzsiaFLk0h5gfaAHtmB8aQcegDgi7vOnjK5AX48dfm+7e/9osRMVEEbE/Q7JHwycFBwMIuL+AFGHwSKiGJAOABFrReBH2x4iohgWPIYijYjCm47JX8HbEfZ8jFLKqXQMGvTESNAx4eGBXtRBSxnDkAcoA8mTIyKK7rQF+vqIKANLO2jpF/StnSp8I9btyAPQFFrryQKde7GiC3UMDnn5g27myA/OxbLQaWcjFHnoMHX9yk6tp0Pu0u8oOBf4rMG7XMvCabz91lvCoeDY4TX14tjb2ys7NOzCImFxYqeRd7eFn3enC+uIfrSBhnGjn7RRSDkx6VuBp9/oM7Cja+7tSKHDYQ29k6zt1HCCyY6Ctil7UWaPkUFezDlXyn6IV1SKqMVJ4+btfb308uv60pe/oS986ev68lef1he//HW9+PIbunHnQDfvHuqVN9/R86+8rlffeEe3XH7rxh29+MobevpbL+ilV9/U6bwtQeXodF4C0pIIlmtVzVAr5w99NTefz2znpejnynakz8DKYwmOfO0+0R/yC9uGfESUNq0jADaHHuAqiDLj19oZA9AD2DG77/x01MoBzbFF4KVQSpV8G+R1sRTju7D95SDDXE05a265xY7oUldKtt3C80D3vtq42vZHB7MrWGTllMspBJ78QARp0zTFUcy8W2wtdOTNDQ4ZB3zHpxV+gwJ1BA3GlYCxsHzwOH9S5hBCcs6iD6TYi3r6SR1tZ55vS+tJe2zTXyvV7sfMc5l2BIn9/QOhe1M3igillAqU/jsPb+iwA/zhSVn+kB8R4if5Tsv1rpG2PeOAPP731MhD1tLjWtlWnW07nZ0WOzBG8IIeOZSZk6ToQVt0pY48eHgB1JPSP+opW3qxCTyRHxGlT+CBSFH8CvLgB/Tt4E1/6B/8IqLYhXbQgCMPQEuK3chHhNAFOkD+oI8IkT5IQxtwJim6RKx9ct9P8BHv6o3NwaEr7YCeR8SaP7iIKPz6OvSIiCI/Ioq9qSt68lfEuhJCKiKidBgjIKzH9wahEygC/kGIiCIYo6IIvKHtIA7dVyB7xxIRynZGfR5ZlOFXBscr0xvu0gad4Cl/2ZPdiaCHtvFCQseIteyIKAMAHfW690WE+nJElMkA3x7X59E7IopchSTnW+tC0ECfQn8PryRxWkiRilGxD/2FF3l0JqXc44d1U2wrf9TnlIrNWPzrxT71Ijop1yToki0fh7Gwk+SB/tAP9AMHCfgde0ePPjgHHln5UdCQ3w5IAAAQAElEQVTxeFL4z32q2POCvnNnz8tMGgxGZcNAQGiaQaEJhQbO43xGPoFAuPD1xMKOL+ek2uOz4XcyrxWlnDUwTe13mWR8VdWKSJL1oxxhm2n9JbeF92rZ6a233tGXHTQ+9/kvOYh8TZ/5nS/qy197Rt945nl95gtf1qd+6zP6xX/1G/rVX/+0fvtzX9bTz7+iZ1963UHlTX3zuZf19W+9qG88+7K+9syL+vI3n9M3vvWSg84Nvfzmdb346tt66+ZdEXRuH5xopUZdNFqsPB4rabEMj0trWJXxxJ7MlWz90TTds/3SzrF1EEkpuzth2ywNK7dbFpjbSUeEkulzVfn6bSpwrR03fV3bQmUcGeulHd+pnW7rE1vYeFwF1oNGPmxp4QDHPIJPp5DFCtlT78RTtnyDLKuTBDBe5ZRZ15p7XOBJHzrLRu8h45MrscE48aksPCmTZQ4dUOq6EXyPjo4EoP/Y9Pzyxq2trdK31rrCT/6mvr5qvJ6gcdFtp2XOZOtE2x4a6xImYK6w8WAN5FR5vtQC1590yaeU/Qa46c6EVg64KZI4FSMDW80931obYTAYSq5LOQt9OKUsPS5Dz3XeBaFdmpYNFUFm5VNoU9XlSvfG9evCWJ355JRK+5yTBrZ5si1aXzF2Pr2Ao4ztkuvh2bG2HZDIAxEhcOhACq6HiLhvj4g1XV8nf7SJCC0cqHHiEVF8kfzBq4eIddvWtgdc7TnQFtqqqgRPcPSdNtghpVTqI9ZtqQciorSlHvk9jpT28EMG9RGhPoUvIH+k0DjrqRcFHsxHBMXfBbShjzlnv9V67FybUBwlWk/OiFAvHCIEYBgaQgMuIkqnwFFPR8GjJECZTiQvWO7OgRWDKYk8+MaDvLI8dmKdZ4E3ld5ZtsJhy4PfGVJObuA54n5UnrzJxoS3/CEXQHf0I49+EWvDoltEFKOQR7+Id8tmUQaMOniQ/s/hWk+0sC6ddczuj0LiRzXRc+H3i86NVmpFHfJzzkJPbIiu8DZJGexw45EdOm2xz9wOClraybpxpXDu3Nn1I6OdRrLMZN7HfiPYv3tXt25c151bN8W7SbKTWtopeS5q5RMLcjmNAPBeetEeHh7r1u09LV1/4Dy/kqJT8kIJqxSqq4FSZDVVo5yy33Da8i+PTWCjr1TXSZX7PmiShoNaqUo+FYSWtokiSWkNke3IGECFUckQ1rzV6cnU99w39PJLr+rV197Qiy+9pldef1sni055OFY92VRnHe4eTn0qOdZ1n072jud659aBnnvlLX3z+Vf1rRff1LMvv6MXXruhl964oedeflNPP/eaPv+Vb5W6N27s65kXXtfXn31Fz770pl59+5beuL6vg9PWcpKmc0kOLjkPrNc9PUN2kqflHYl5g/Mklb/svlSV+2p7uOg2yXaoVXmBy19VV0pVVuSsqceI+dGFGUYqdqY8tcOzT1PjwFsNBoq6VrZD7MzXsVVL85nZEXZuM/c1zq07d3XTEPVAXa7kw5f2fV15dO9aKll2No+pHVTkpEihziLBw2thXnPLbDy3dnfPeP6MPF4jbWxsasvXk7V1YI3wE1/8Q0R+3fzNmzeLQ+cfvdbmzVyljwQTNjSUATY4rI2ULDeizOPG9HNfv019Bbn0VeNyvpKXspKyoVKVGy2Mb+pGmf74ylKdFJGUbFdg5PHnVDVoGuOSpl4L2MYF/4EuiS+npIWD8tJrjX/5z1vJqBmUAHLo0zhUI/dvZXmcwhbmM/Cb3ng81HBke1qxMFHOSa2DyapdWpW25CNC2eNIPyNCzAHypPJHvmOuO88f8tD3ecoRYZ+1EtfJybr2ddBh15WDVM/vwTrqaU8b7E4+Ioo+OGja0T5irRf1c/dN/mgT4QlwL++k/ImwLpZHWxDIBaCHF3nq4EWeFACHPkCPJ6Ud9fACwPVl2pCnzdBzm3mDvVJEKCKUbHV2QFREhJgMESE+CEll40aEEBQRpR1CItZ5+Ws8QRCEQOgQOPCAg8dwESH4RURZpBFxnx/08melyuDSFkOA79OeD/yphxd59KCMDOjBgzO78oc8ONqDgAYgD0Ss9UF3aMEBEVEGOWJdHxFFX2TJH7QMNLxpCxhd/pBHt4gok45F7dlc+lYIFGLB0l/o6CP6k2dhcAq5e/eOF89pkclP7fCr4uc+pTDpqiqXiYwc+rJR/kVz7WHqbOPWsLLjnAu5J74uIF14Uh75zeXYu1V0Pjo+tj6doTWvysFpKWzUVJXLSZPRWIxfrrNSDgWLBm/WuQeAE9Epp+gh6tqwzjO9/vpbev65F313f73oseEAUn4aKWXruG5VN42G45HGvu9fOvBN7Rhndg4r8051rbAeFuwgvtLR8alu3Lqjt/0Ye91vLs8+/6JecLB66/ot3T040g1fpT37/Ev64pe+qqefedbXZW8WR33svp/60X7hADB1np0zfcz3nAl2Z1FEhHuh0n/sGeGy5zx2Wnmh8ks3WzvvQuS/5nbwc9uzsYOLqNWpUuTGOg8ddLOOp0v5j0781527RyJw3jk4deDcd9C7XU5XN3ydRyB9+9ZdvfbOLb1x87Zu7bkvDq4ndtTTlbRMlZrxpqIeSqkxz9ZBJ/x+ZCVSVmX5q7bTsQP40vrN7OxnniM2oXb8WI3Nhz6ptI5yXD/xb5lu3LhRxpUNSOtdCf1gTtFP5iBtyFNnKUoe9zK+FMx4MGgEHTQLBwzqBl7nA+uSIny6PvWG4lSciKDBxtAwDynnVBX58GdDxGwY+Qo1e0wQIa+NcIAqY379puQy9ZyoGs+ZO36YP/Qcpj1879y23Rwk6UfKSRGhSKFkvRXm7nGEFig4qaxr+uBsmf8R4fm/up+HDt7UkwIP4sA3dVPo4UMd/MGTB8jTDnxEFH0oy19ElLaUqcf3Gl3ssvSpDKAMRARJaR+x1hNbLTwHGTd4AMjsU9qTx/bQApRhFBGFF3pHvJvv29MWgB6Arq8jjVi3gYY6eCf+AtF6KYR3n+y+ODVwTF/5RJFyEv4BXO2on724W0f8lLP3zd5l2qHRloWVsnGugz4xiFIZHJQBXFTE2igoAA2ymVzUQQMuIkpHqQOox9jUYTwAvSOiTIi+Hrz8wQf6iCh8qGeSgZc/2oJz1k6tu68T7TF8RJRBRh4AHn60iYjCEzx8AN37wAE9HXWUSYEI9x0w/Rqfiv446AjXGd/TIS8Zt7o3qdgxcqrBbixI6FY+nay842oGtTa3NpRyiLtxJuXczmTqqxMci9mKdkw6Fje2mPp+m0c4nEldV6W/xT5edLzHbDowseNq7CA2/Fg/GW+YRy11ErrD0+rZdp3LoTAiuqQclZ3IXC+//JpeeflV7e8fuaZSYydDP+uq8WIx2CE0VV36nz1vqgodOkWE6ro2zyT0XNmJL+lnK+soBbTNUKfo76PHzIFnz1d/b79zU6++/qbu+BS2UIhH/Tffvq7XHNBefOllveUAREBJOXvnbqcslbGHP/2OoAdyAF6W4Ovq+38GtgEFxqRcs9iJyY45DNmyptbj+s07lv9Wedt5463resfXb9dvH+i1N2/q6edf09d8PfcVX9UBX/jat/RZvxt97ivf1Je+8axPVi/qM1/8mr7wtaf1FV/lfeWZ5/Si9f76cy/p81/9pp5+7hW98Mqb5v22XvH13nWf3g5O5g5SC91xEL29f+g3pKl3+EvbZWFw3vbZ39/XngH9Usq2+9Anki0RWG7duq1XX321bGawffJ6PfFjPX2MCJEyDqw/YO6gSRlbucueC5Vw7rSbO0j3NNhz6N0qNqs95jLx3BuE2nOsaZpi86UDXsF5LtQe65yTCNKdNxNcmaXAqmF9B+Jf8g986uJqi2COrrTp1JX5wYlr6TWyMk/q+VX19AM69IhY94X+ZI89+hd6zyt0pRwRiojSJ3Scu6/yBx3tIqLMR/mDHhz8XSx2gs/UV4SkAPU9D2SCgzYiij/En/Rl0p4ntPClnjbITx6XiICstIUvskD07aAhDw7ZEes+R0TRu+dHHXyhRVZElPGAJ3j5gyYiSjtsEbG2i/xR10PEWid4w8/VSvyF0j1Ra2cCk/HGWNkLvDMBg+ekLDICDDSR1opAE+5wdlBJOYl8chl6+EZEMTgCURoceWjoAJBzFpMPueQjogwuZWSDgw4daSd/fdrXG1UMQwodKTTIIg8vyn0dOOoAeGMU6sGjC3QAeGgiovCPCEiKfuApoB9tSJkM6NTzIk8deHDIiljzoC311AHUFR4pl4mTbZfODqu082IhZWdGG1jwb0jQj3YbvtaAlqBzYOd64h14X+eNp/XNdtKNFl54jAE6reykZ75GqDx2Gx7vuq408o6zNY28WCtfdSXXMbbrcc62gcwrSQpFhJJB3kBEMOlq70RP9cw3n9XThpt2sHXd2HkNVeM4cl2c9dzOl/vvkBT+L0lKKQv5yXOn8rzL7ntV18K5yLwJpAs7m6XtwZVIp6RItbpknZS9sUma+tpo5iPNiQPMgU8xRz6NFPCOfWaZVT3QwIEoIlliiPHDDjlX1mt1f56u7jka0hNfN03tKFrjmA8Vepm+RQ/LWxhu+13q1t6B7h4c67pPTvywwNeefk6f/aJPSC+8WgLA6+/c1hu+hrt+51B3fZ13a+9E7/j0cXPvWHePZr6amzud6u7hqQPEqV5+47qe89Xgt154RV/+xjP63Je+5veiF/SM35FefPl1n8he16tvvqPX376hV994S5zIXnvzbd2yLlxrzhdLzb1rnduRs3FgE8HciAiNxxvlGkxizCrJae1xwu7YJHkM1nbJ4gPHnJnbyZ444GTbABrsExHlypA6AJxdiO258Gl06mB1KuYj8mnXOKCwiVlYN/zIZDTR0GNSe6yTx6WpfbKzPlNvhFpPXPiNfGWIH1p5Xs596gLPRufU14HHPlmvxyT7mrYTPx4NjnbwBCJC9A2d+zJ9gg909BEAB6AntAQjaICIEDj0ph46ytTJH32m/5SRFRHGqrSBvqedOciPfAJrbAdsCh6ICEWs9QRPmwf5wAzeALIjovgI8tCChw90D/YpIjwWy8IbWuio7/OktKNf1PUyI0L0JyJgWcYSvShExDoWeE0gO2K9llhVZRHBKCJK5yOsgCcjOATBBKGkPY4ygBIMsvxRF7EWTruId/O0hR48CkALjklLB+ATEcVAZlUWOjiAMjTQMxgRUXSGD7iIKMbqJwr0EVF4IBOj9HIj1jJoGxEiBaAD4MdkZ7B74LEQ3ugALRCxbot+gPxFRNHL2cIXevL0Ffnwl500KTjqwOOokMsgW2n/aQWOhbPwAiZl19V5cdEX2nNHvPLJkXw/ORces5kX4YkDCX3glLKyAz6xA2CBHfp669R1tLGqdioj200+zczEONDPpq5V56SxgwrlgdPWinbWGx1L3xXG/O4/YI4cxJ5/7gU9bed3y9c1MzvwhR17Zx3QceQdqwdYNlKBMM9wGHCHtVrOFdEZ+9QAYAAAEABJREFU5GLrNJRTMn4p2XE3dSMcXuOAUKXaQaYpc1WRlBx8ZnbqXWS1YY5Oo6pF8Dnx4l26/cHRsY7tfGbWhxOKLJvxYeywEeMREUopFceTc2UdkhovesYFZ0E/eAsKH71p14kv+SRgx2lHd2LHTSA7ssM7Op2Vk8P+0amOZ0tfSSUtfHI7ni58iphbz0rNcKLRxpYaXyXWfkfg3SOqRuSHdvilfrypgekqX3HNfO1FumxD+w5cewcnuuuT3x0Hstt390W67zEmoBwenWjhqEub1gG2cxtgejovzj/CdkvZTmKmqqpFvwf3TmDMD+Z7dtCIiFJX2cbYobSLpIjwOHWiHadb7Ec+IszTfbaTnzkIM2c4IfGrf0ixG3yRsbC9qLcEj3NnaNV5rOAzsN2hYR4flB+/XprvtPyPv+CbUxLzqfOamHlOJw/Gpk/QComfYKMN0AdQ+gZf5M29pvAjlOmX/NE3J4pY9ws9ocUOESHq0SciiiOFtu9zj49Yt6V/8KUNAA9wPbAewdOOFDzzDH2QS1vq4I8c8j0dddCCjwiPXVXGIGItu8fDE/0B2sMbAA9ND5Thh47QIQc68hFrnvCAjuBKGhHq055W/ryxDDuVsWhMIzqAocmjOEIA0xYGMIEBZYB2fUpb2vQ4yn0ePG2hBU8KDjkYEFyf0iHaAeChQSfKEXHfeNRFhEjRiXZ9njJAG4wlf/CHBhwArdFlAkFLHSl45FGmHlrwtEcX6sGDA3C60JIHqIOGPH2OiGI7+NC+p6X/1AMR7kfnxWSvhb25TmGXBf3Ui3LkK0YWAToU3l7oLGKvHfe/s3PNmkw2yjjSHln2l2WyDX1fTpk+oRPt53ay4FhkG5OJnWatnKynGdZO/cfzYqTJ5oZ8CDDgQIB39cQJw2NlZ3Xik8CLL7ysz//OF/WWr3nQm34OHUDO7O5qYzLWmTPbOn9218HKPFYLnyc6P/zPHDjnmh4fFQjvdirbYmAH1zm/dJBZ+hpl7iC5sBNYOWCGO1b5ShYZoSjzgX9MmXKS3JbTxMJtZ3bwBNhOoaUDGrrKH0EWGzjrtrnYjDK2xUYr0/a2Jr/0qZC2yQ5sZb72X+aYFQ5qdqcODEkErf2TYz/8z9TaeK1pKzvEhYkJakuPaxdJQMpZua5FcEzZeTvq7DTcJiK8I1xoTnAsQWtlNZNSqlTZJse288zBirJZS5HMZ+jxGzqbSzurrxMHjRM/kiefBqWs5bItIGs+v+fEk+VNbdel7RQRigihR2V9+jXDiQLb8FjPWM49BgD2oB32wOGTwg+8/EWEKBMUtre2tOmgGZHKpoWNRUSoBALPbWeVUxLjfOygDz4ixIcMxgSZ6IEOSeH/JHhHp+Lokd+648ikD7TDadMPcIwtNKQAOAB94duvGfLIhZY8NJQfpKPc14OvmwaUIsJjVBV9QEQEiddnK/hEhMeqLjTo8CB/+kg5IgqfiCjtkEN/AOqBwtR/RYTAowP8qaMM0E7+Itb8sAf1ALSuUt8O2ogovKiHNmLdjjL0ESHGAFraMUege7DedKkwYYDlz4jSWRQiT8OIKLiIdQfBwRgamDIQDLKbFwNQD9A+4t02CKYNdT3QBoAPipKnHfXgcHaUASYGuIgohoAWftRBHxFl0OSPMvxIqe9lk4+IomeEnYwXEgMbse6jmxYeyKE9QFsGu+cFTUQUHWhL/yPW5Z6G9rRBPwAepNCSogcAnkGhXedd2dyOs2ZXrNBNPyjyY48r6wgd7ZAND2yxspOLCO15V7p0Hnxlh8P/GKuqsiduZXJPAj+QZvNkjAe+x4ZXZWeG/JWvuka+Rsg52SYrdfZQVcoaDYaq6srOrxNOsbOciJA6WTOVzyW5uWY+gbz26pt65uln/fB64sBWaWyeZ3a29OEPfUCPXLuia5cf0sXzZ/TE448Y90E9/sjDLp/VQ+fO6uHLl/XeJx/X5QvnVScpR6uklcbDRgPrEA6ypyeHmp4cWT/v6h2IVsuFavcxIsp4yR+nN5x/2DHV9XqBL207xijlLEUWdTlX7msruSfJtNgDmgj5CzvdpXfBM6crLe2gHAe08tgc+mSzcqFqag18kjBKyzZ8vbbQqR30zFc3/b/OR4/aO/0Nvz0NBo2y5SOrrrMqB8Kck3EGy2e8q5QlM1w4UKysc+c8uifXA9ntI5IY43bZqvV4c1XIqVUK79In6lbJ71UORLOVph7zI1/vkVJf2x4E1vXpdKqcsEEnPoITspiDEQFKM282Rr6OQR62ASLCQasR+uC4qaMNDSJC2BE9Rz5pNc1Ac+twYpvRJ7k/rQPkyjDzqQ3ducIM637EycObBvjOfO06dYCRJxoy4Vl087wkXTmYI4OxTm47tJzWuEPzOPFpiHxElNMDPgoe6AcfyuhbVfS9FUGQOvghG4gIUQboH7QRIVJ4wK9pGsEHkL/K87Cvd1HoSAo9faHcywaHHHjQhrqZbY082pAC8IaOduApk4JDB9pFxH09sA28oSMPDDz/oI+IMmYRUXSDJiLER5sewEMPvs9TB6+IKDzAozvyde+jHroUEaIAnp0uBqQzMKUBREDE2qARUSYaDKGjHZ2j09CBw0gR73Y0IhQRZZDgiULw7+kiQrSVP9qTj4j7hoIWw1BnkvKnz8MvIgqOv2gLf+pJqSeNiKIDNBFRDAOt/FEP0AZZAHnqyZPCBxy2Ik9KG2zGZCAPmN39vtA/2oKjbecF8iDt3A6I3dMcJ+SrKGhGPkUg89iPvKfGWetiB/jAn50isqWwYxl47Frt7e2Jn9CJCF24cLH8HxlTyqWPGxuT4gBYfCwe7qnrpnbzruw06toLy87aQoqD4rpg5Ek48IJpTEcfwryyHXBEUk4h+zXJbXCYSzu1Uz8Gv/LSq3rn7XdKMGmqSpcfuqj3vudx7WyNdWZ3Q9tON8YD7yazLpzb1cPXLuuqA8yTjz2qKxfP6+qli3r46hVdunjOgeeSzu/uaGsy1u7Wpnls6Nzutna2JqpzqF3NvYudaTY9EUHm9q2b2rtzR9PTE6u1slN1oLDTx5ZsciJsRQP9ye5L6VMpN15c7f3xoj/yR58iQmYh+8ASSFZ2WMxzTjVTjxsnjvW11lxHfpu564fwY58ETFboh3aolU8FnZ3gyqcpm00rB0D4MJakSweNuXf6XEEyDygzxtTnnHwyHNvW2Xp0HuelwEeEZGYLorhCq3mrU1+lreykk8dHxnVKpk1aOrgcHc808zXb3DrTnvmXPZZV1ZgySf57LVPKxssfDhAckD3YtENHk7pW5rsU+gMpJc/DupShZ51Wdq70m+sogg78cPTwONg/0I3rN3xddSSC5mQ89onagdDGns9n1ntl/KKkdV17nMm34uN0yppADnpxhYXN6qr2BiSJH6Ffei1F2C6rlSLCfFqhJ/TQ0jYi9KDe8hcR/luCLiJK8ICWqzJoyaMPQD4iCj11zAsPUmkTEUUuOOoiQsjFhrQDT57GlMlHrPUkz/igb0QUHcnTBlry0MAXmHvuyB946tEtYi2fvKtK32lDvk8jgmLRk3al4L/6PDboeZIHXF1sQx59kA/QBlxEKFGgszTuhUFEHhxKsfigA6hjgZKPWBshYq0cdeBpSxoRReGIEF/E2rAIh29E3DcYOoCTP+p7XugAL6PLxOh5Qw8eOur6PGlfJqWeNuQB8tBERNGNeuTSx74O+T1gONpBB4480NNHRHHK4QVOfcqp8IUXNOjPBGHgF17Q6M2iYoGt7BBwIpTRqRk04oF97t0pdPwky9bWtpJltPZqLJ6IKPyhx1m1dlZz83399TfKbgzaS5cu6eFr15TSmnbgUwbB3/5fjmcOLoOi84mvZditJvNMOSxHfpjd0NbmRrmW2hhPNBqPRJ/quintupAXx8Kw9M5zrqXv8V9/9Q1961vPuX3WzvaOg8eOnvRJ4zu+46O69vAVnTu/a8dYK3zamJ0e6+hgT4v5qWwqnz4GcnTQyeGhZt5Z8o86Bw5GE8s9t7Or8m8LbJeN8XAdULY3i367O9tFzti750FdS+4czvru7Tt+hL1tGYc69a54aQe+8GkPW6zsYPgBBPbjre2JDXPOxRmS2p8JnPyllEq/GcNwfuoxiZRtPjtqM5g7EHRK4jTCCWDf70WOq+pS5dbhRdyJ4D1zoMHBzfyQ37are/yjzGXmANB6DAFkR4SQLX/Mjfk9h+Fi+YP+YX0ohBWurT+/pBE+J74Cy+jYZY/vSlZGh4cnDrJTrXyaabxBkEfhFJ2sP+Xs9illB5yZYSq5h+iC3Oy6hZ2zkUVffncbcxQZZqOIKPMAG62DSF10b9iMGBqfGpY2CvxtMvW88B8Roamv2OhjTqmchMs8NN5/Ct9chaqmsuxleQehPWtie3OrzNOcq0JXWc/Kc2Zmfnfv3i1yGGv6ASzdV8oRUfSLWKfUyR9272kWtjf5HocNZj45mKzIog4An6w3fDtf89I/aAD4RoTXS1PmFmV8DHXwpQxQBuAFvmnW9PCHb8SaB31DFrQRUfoAfUSU+UQdPGhHXve+qU940D0oG17Qwp86ysilCTj06gF7QxMRVN+3KzKgAQkvAFxip5oyi0Rih0yZCYtxsgeIRuRXTHhPXoSDg1HEurMoC0NwdIj6iLg/2cAD4GmPgigKLfmiiAeGejpEOSJo4om03llADy1I6Eh7meAj3jUsdfAmhRf1tCGNWNNRj97QkEcv8sgHGAjK0NAWgA6ZPW3Pm8nc2Tl5ZJX8H3kWI5N7MZ9p7h3Xid8EcGydnV57z6lAA4/WQWXqXfW+TxjA22++YYd4xz6WXdrck3hRJiaDjm6dxwFgTNAxIuzYF7rt3fnSV0D8W5RzF866Ta2lHWlnmdBVdrqtM/Rj6UXO28Kxr45W7bLIyik8+bMGfp9phnbQ0SlXWUvrt+pWav3f0rovLZ8d+tJXQIfekb/x2psqO2OP4ZmzO3rP+57SGcvv7AxaH3UiJ3kyKHuemcQPwzM7Eju52akd7okWto/M29WqLa/yNdDmZCSr66A20LWrl3ziOusd7FCbmyM98vBlXbl8QRfO7/gEdE5PPHZVTz35sN7z5CN65MpDPuVccKDZklnZiS7Mp3aQ3lRywDydnXiYVrZNI2zQuS8rgoyd5sr9ZJxX7uPKOPKdbVvXjbJ3v5XTSJXfR+buQyt3qPz7l729fS1ti1xnJdMzV4+PD7UyP8Y8JNt3abmey77Okcdj0NTWodLAgXJoGAxq1W7fGM/8kAPvZDJUsv1WPokB4GrbBlzOyX3a0O7OlmlCBN+hxy0USCvrJtzflcftyEH11FdLUmV5I8/Hhe56rrHeh6Ox0Le/6pp7Y7K082X+4+hXtkPyoI0I2g4QK/ezdlpVtRTJoUc6tdMa+kSNLZlTyTaq6kaUI0JLz7UwLXymdvjwtNmtY6cDNhGeo2xaKgacCrkPTk99Mi/9dZF/qDv3Fdg7b73pdks1tfvSVLgqiaQAABAASURBVJbRFv3hObSOx/xouPsaXo9ZybtlW83yF+5XRAj/llK2rWt1pqEDfarO9cYl6xrWgbRxP8i3D+BL2XagPptXylkRIb65g1FEKBuHXSljh9b+MyI85o3IA/JHnZOiDynlsU9rpNgfPhFR+KeUSlvowNd1LXARAaoA7ciQIiMiRB77RMR9etpTP/XYAfCpqkr9B29o6AM4eAAR4Xm9KjaHHr60hSax0IHaE5oBbZiQyQq4dmUDLLywOnWqPHgIB9czpWyy8gemZCKiKCx/4FAKehfLn4go9eAiohgp4l0cCuqBLyLKwERYJ08w2qE8QB4Z6EHHI9b8dO+jPiLut196kYCDljzt5A8cRkM2dRFxX0fwyKAfEWsd5I+2AG0r75A6Ty4m7MKTieP7ylcbSzsoJmrnBUmwkB3EcjFTaycjOxTqR36g3vJJYGknM/NJ4aXnn9XNG+/YOdsJ2hsit8hw/vbt22Ugw/KHbodenCy4+pp6obETPnZQwunTj63tDTuNu+IfKZ56Nyovlo3Nbbvt0MwnCil7UizLBG2tIzrllIS8jc1NbW5tWlKn1g5p7pMEjomQsvQ4tF6oJ77WefGFlxz47npxN14QlR597BF98CMf0q6vq1ZJdrwz3S0OY2nxSbUd0dCnjmSnOBgNxBeRFIBlZ+NlDTu/mwwc0Jo6qcqdRqNK29sTbW0MNWySJqOsna2RtjcHTod66Py2Ll/c1eOPXnFwuabHHrmixx57WA8//LDO+S1mMBqaa2vH5uBs+2OPiFBEFBuE5dd2HJw4lp7zK48VV0mM8czOrlVoafutnJ7YWZ36pHJim+75rh7oJLV2OK15MwdCnS3UaWM8sh0nOusgu7050Y5PVhuToUbu287WhvUfm2boE1rj96FcYHtzrDMOEgTUi35n4grw3Jkd933kvmeP2kq1g0zrOTN3QHYMkjxGKVbeVJxI1h2YeczadiGu5biCm/m6q3PrzpqdnJw6IK6Kc6ubpswruW+t13zn8Z17HgPMf9bK0PONOSV/SztnPxX5Os9W8jyOCNtWWngOnTpYdOaTc217tKIN/Eob2ycivIGY6cSBAt4pZdt/oZSzkFE3jTdAC8/ZQ9uiFldbJ14XYQnJcHy0r7fffN3jSJso6cLjw+lhwNyqGmnRKa2kzld/w2Ykq+gAujRtp7nXZec+pFR5vg6sX62IVFJ3W+hDHXmbwn2QsmlZxxFZneeAlOBQILkuIpyX+dUFWJcA/Y5Y10WEIqLQ4Wd6O5NPnvfQ0qYHcI1tkW0X1jX0EeE+LMtY9XQwhJb20Czsc0gp0z5i3QaaiBApdUDEugyuBzYN8keA6XWjzqjyB32YF/AGgR6kyEyFqTuztKMlaoNc2YopJ4WDCgyXniTgbA3/ifsAI+hpCx2C4AfzZJ61Iyc46qCDHlryEeGB6cpEighBD17+SKGFF3hScKQRa/nkoQEPDUaEN0AdcsFRZ5ZFDrTgI+L+oEMLDXXwow15cLRDd/oBHW0pU0+ZFBpkUkeZSY2xI9YymobJGr5CmGnhHXjt6J9T0sILIJmG08upd45cVezv7en2rVvWrbHj3NJkYkfjN4+ck7i7hTeD3Tjgtw5eKzuu1gt06gU8L4vfi/Do2DvWLS/MgXZ3d1GvyJIXwXiyoX3fWZ/6wZzywNdfk/GmDvePxIKr66FyVathl2lvUVcDZS+WKjfWf2lenhPmUycvKsud+/iPzsjeObOr977/A3r/t32bJtvbaswb/oPhWNmOZTLZVHaaolYGUuO0UmUZ/Ljr2HqMRhOXGzX1QEuCnXWQktC1yZXpQ2PzzRFa2JkvDQPbMzxf7dlMGUpV0sh22/I12PmLF3TlymXx02SN+2Z/q9ZXEvPpwv1Zw9SPxMl9jpw1s6OReUthJ9KVhcs4E3hOHaznHrNWEr8qBXoC96l3dts7O77Gm1j3qqSbG5vadiA+f/6sztguEwcyylsbE53Z2tKZ7S3teAPBm9A2ut6DC2fPiB9CePzha3r06mVd8zvSI9b/6qWHdOWhCzrrPu263Vnb96yDzdbGWONRU4LMOcu5eP6czvptyYvam5G536+OxUanSpUGdrRz787pT3ZfU0o69NUcJ8wd6/+QZczcR+bl1H2Cbu45tfLaX9hBMf9oB59c2VaeywvPP+qLf3Ce+srjwXpoPSZ10wg5Npmok+3K5kf+KM88f4zS1Gl/PYWTigitHLDQnV06G66mrt2qK3yOvV4OPY/5TQYDy2B9Zvdp6qvE2vJb+zL6MPP8QH64JX0AaLM0b9Yd5QhqQ/BAdkrZ1PyJ+7oTfCKSIt7FyV+yDbETfVpaJn3O1gMbkFJHCm/yyMOm5GkLmI3nWivsCMADXvCgjjbo9WCeOmgepKceuogoeiK3h4gQdcjD5vCEHj2QRz4ihM2OfdWMjtAjAxrKyKQf4KAnhV8Ea6UVNJ53ncK1EWtmMOyVgAHCaCTXw9ikogweOsrke6AMHR1FIFAE2fAo07fp6cBBCw110NM+Aq2kPk9dxBoHPXj0iAirFmXhU4YvKQDviCj6yh8GiljTUw8Po0U/yWPkiCgDS3+gIUW3Xq9eds+bcs8DHeHDgAHkI5Jknjnl0hf5oy2Lo/bEW3mhtl6wN/0o+fabb4nFYEL/6coAwR/6Xjc3Fwtt5sW89KKgjP7QIY9Fya8eP3fuvM6du1AWH/f5OD0cx8DOOEX2BGZhVmqqpjjYhR2NFJJhZ3vX8p1Hd1Wul9QlO6i20Gfw1vnurdviVLRrR/b4E0/o0ccfUzOZKBzskhd/ypUiJY037Ghd3rIT3bXjGvtqZXO8od7JDbzrrR10x+OJnfGoBMMz3olvbIzsLAfamIw1bAZq7ew7O6mR8xvmkaxrdNKgbkSarGaExG+PPT49csCYuR+d07lOvROf+kSxnK60XLTCAQJsoCKFA8lCK0fUbGe0dKCee1c7dUA7ceANB8HWgW3mMr/CY30i2fepb6+MEfbPOXvB1qrqSlxDtY5coc7jGdoYD61j9ilkpOGAcm2nv6EL57Z19coFPfLwQ3r04UsFrl4+p3NnN7WzPdaF8zsFdnfGunr5vJ564mE9+cQ1PfbImvYD73tCH//Yh/WB97/HbS9raNmbDjDXLl/SxfMXtDkayYc6rKRp6f+plh7nVDDhcV3prTfeLEFn229zm36LwAHPHUSYv8x95h79A8cOmdPDyoGj8XhW7nPXdbblUvyuupyTCDaFdnrqOdMpIgrI38pzBjCqjAsbo7qqNXcw6eWZzHOzFXQnDho2oczAdq2N71SZPnlO7Xnjdcfzj3dE2iObNZI8lvx7JXRHN8qVxzTC/fWJEzyyTh0wyUOzdCCADzJ7HDJ6iIiiL/XQA9QhD1zEuh4+8kedE2G7iLDerfo6dKENdaTwgBagHYAO1JEC1CGTNn0eOnCUI8JzLhXIHhP5Q14P4MhDTx4dTGJbViSlHfLAAyCRGxGlD7TDZr+XBt2h7/GJRgCKMhEi1p2HQUTAtxiDHIqAh7bPI6RvHxHF6JSpRxAMyEdEURojUA9EwFWeK3G/Y/CPCPVtKAPyRxoRhY/8UXZS9EMWvEnBw58yKYaEH7Tk+3rK0GMM8tA33umQ74F20LNASIGI8G5/UeT2tkAOfOABQAeP2hMZB+gmFJWcAaqU7YhmauwAZOd18+3rvt/1dY6dPQ6NHQITnEXDIsbOY9+loi+8B3aonZ3fJ7/1mn7i1qlYmEs/NhNMXn75VZ9qNrSzvWP+gyIXp4nzXBKAOq9zY5u6KcFAPmUs7EDCDnAyGXniz7XjXXB2MGDXRd+Gw4FySqUhDokd3tQnosnGhs6eP69HHn9cF72bHnlHvrSzUQ6NfY2zaT7VoFHV1KqbRqnO2t7d0ebuljZ95bN7dlfnL5zTpmk3NscOPGNVdVLdVBpPhhqNG9eN7aib8ui6ZYeHPti4MT/5C6vV2lEsODnYBuUNwnafTU+0cjn5esQkdp6dnV6rXNWqB42iyq7pbP5WnoT2W+FAtFT5dyG2Se0g57ijmW02tRM+tY0O/ch96NPf3v5+eaM6sdNc+p0qu7+DQa2V87V1v+BTyXlfUW26T9nCB+7/7s6Gzp/d0pmdiUaDpCqvHGSk8TAX2BjX2twYlHyP25w0pc3Z3Q1xrXfRAeba1Yt61AHl7JlNjdx2NMia2E4PXTxTfkhhe2viwDXWpseyZSzs8HOuFUqec3PruFKESymLjclrr76uG9eva+KNwPb2TnEgC29y2Cgw96Z2vCklYWP529zcUErhnG2Zk1OJuZ9tT7P1WNVi3qdEm7bU81flMWHs4N147Oq6dqCfijfapR06NKTg+7ah0MHdAx349Hxi288c3FdeL2Fi6HLOQubCmyv4T63ria96c0qaevznHjPmfkSI+uFgoK5tlVyOiKI3+vSAfPpCyprrbDvA4sqfiHD/Gvc/WW6IOnSgEv7oVGRaBnzA05eINS156MBTTxkeQESI9uDQBxw+GZuRB9/nkQn0+Ijwul0WABcRRT9k0BdwAG3gQ9/gRR48eXRC/obXdERQLPbp28AHOsaOdvAA0BV8gjBirQhM4UBnIUYRgDzQ2XnBEOhpOhsbJ0fKxEMZdi8Ra+NFrJVCGO2gA5ADT9KIKB2njD7U90A9QNuIuD+I8hcR/lv329ImYo2TP8rIBSLe7SO8qEOeycqfiHU7+gui1wNajMdC6/tMCg19JWWyQgdQR1tS6pZezEMvnM4LYOUFyuIlbY0f+z69yqlcbVVpPZE42rfL1u8Q3vX6CiaUvKuean/vQFIUhxiRVJnmL/6rr+hj1/f0sRv7+vc/82yhWxrPAM/LEb/SYrnU5vaWnXlVFu6Jd+zoxILq7Erlbq/siFs/wo/tkOT79sb3+TxUpyw72FaYJrtQ5SxPAS/She+8p9o/PFJnXc74FHTh8mWN7OjXjmGlU+uOE24jazje0Iav3LIX8sTOCtjaPaux6bd2z2jn7Dk1o7FhpJ2dHZ3zrvqMcYPRRHUzkP16cQSN855uZcHVds5105R+ZTupetCIMV3ZeTjSK7wLBmbTY+Nb0YnKNHlQ+x1nqmNfiRz7Lp4dKoFi6fEhiPgWTEsEpkpTvzGc+krs8Aj6mY7szA7cZ37L763bd93Hucr7kZVqGtvGwZjgcebsjjiddLZrqNPY47y7u40KMlttbk20tb2h3TM72t7Z1I4D68SnsMo86jpr7PzQYzGaDMXb0WI1U3aA3XC7yeZIY+OrKkkev/DbCbIa12+6bjiofPqpHZTG2piMteOxb+mb5x5Orqoa5Vypa8OOovVJYmRds151QJm7vyOPQ10PisPESQA4aObUynykTjs7u2KNZ8+HiBC4yoGkdX9XhrZrRZ0rSspaYGwAcGxQCFTHvlKhDC0bJ95RkEU5pWS9UmlPubIs6vm3V2yYoAPg3QwGqh2YKtsE3EH5gQiuZaW9g30Hq0XhEwoKwO8hAAAQAElEQVTllFXnutDLHzq0dvy0j4iCbzyvsuVFhCJC5JHTp9gRe1CmT6z7CI+05wH2IgDIH3ypB1wsvKDt8fBEbt9X6Faet0BElDFAVkQUHeANjfz1PPoyKbxdVexGGRp0jIgSZB6Ug1xoI0LQRURpxzggH1pS+YtY0/Rt0AnATgC0EWFPJRUmTjy5VkXpiLVwlEMZiG2JYmgGFUWpiwgRSCKi7HgwDniU69OIcNM1wIc6UuSRhxdprzj4Hke+pyWNiKIj9OhFfUSQFGNhbPhQDxKavrPgwWEQ8OQBZPUp7dGbNuDJk0asjUk7AP4RIepYPPICi4jST8rhwIAtknErX82wi2cSN3WjnLDVzCJbX810ZUd4dHhQHP3Ak7hK2buwAx/97ajcduEdMe2jM39AtvlwrO/yiaT2IjCj8qfxQv/2Lz+nuqotI4tf5EdfqVz6oZaFdnx8pGMvYPqFjjMHnNYOqbX+ZSZkab6cqYtO7Npj0Ih/zY2DJTisLH++lFI9UZdHGk529J73f0gf+o5PaHjhsrR9Vs3WWdXNRFW14TEZaNUauqEDz1JH0053D+Z65+ahbt4+tlMPHZ202t+fecFXWqxqlzsdHq+0bBs1g20Nx2cKnL1wRecuXraj3VY1GFvHyopUWvn6bbHs1DodTzY1aIZyl8qbymQ89smscV1rnZMhK+pK1XAgeWzmtm8nj4fTqTs2s61PbZMT735PHQwLGLd/eKybd/bK7726s3fo96sjLRy0m8FQkWrlutZwNNDG5qTAyPmxHflwPNKY3f7Ojra2dqz7pmmHaiNb7xDBcuBAG5X76jHdNA3Xg54ZhS/29rC6zUCtBwgdT+3w55a9cMBrJaWqEoG0ampVdaOJdWiayv2uNPJbDfM+IikMBF2cxdJMU6q09LFraduZi+fFqZ5//iUt5q3qeuC5HU5rpUTbEHOeeUOac/J73I4iQkPbMqXwWC/cpjNOpl05jVLGuWc75to2on1EFJ7owVwkQMgffCnv+8QHXdM0wres7FxPHfhNUtqNfHVXuc+05zdE8EDPFV5OSfz4dXS2Skinnucrb9hoh/yIKDohJ1l/+EdE0XFlGThHUupJgWSepKxz8AD8wJGCjwj31yuo6wovdKU+IvR75dI+IsRHMOr9Df2FFxAR9+0OHX1FD9pSjljLi4giLyKK/Adlwqdvhw7kAdr3/URm3wZ6ZEBDSh04xoyUduAjQtCAZzMR4bXjzRs0QILwQUVpBDNSDE49+dYGB98ZERGlIygDMAkQguLQwph8RJQBjAi3UjEuePhCT1sqaBMRnpDLYpiIAF3oI9b5iCi8aE8lMiLWOMrg6SR8KaMr/KGDPzgAXN9f6gDwEVEmq+59DDR1tO3bwJNq2gPIrHIl2SgrH9OR7Wml1hOLetrZUF60CzfrVHsRQFM3TWlz4IXDo2F4MSqkgXdY+95JmVjYiAFjB8fEq+wE6R+LkwmRogwdpPcBXugUkcW7CTvJMF1dN54EBqfLVVd25XPr682pWq+9lGs7oW3Ztzh4VOL3Ry2jVmo21Ex2tXnxmrYvXtVg56LqzfOax1A396dq81g37pzoS1/6hr7y25/Xb/3Cr+rn/9HP6r/8W/+1fvqv/ef6q//X/4f+k//LXzP8lP7yX/rr+it/5W/op37qb+qn//rf1l/9v/+/9VM//bf1//x//V39zb/93+i//Lv/QH//v/tZ/f3//mf13/53/1T/1d/7Gf1X/83P6Of/xa/rNz/9Ff3OF76up599WW/euKNTm3OpRtVww4/95zR2ABtu7ioPNpTrdaBJ9VAL93Xmfk69K195TGTnkGzHja1N93dDddM4eC4ZPq38N//48MTXJKR3/cDL77vilzge+zpvYQe8ML/weA9Hbmvn3ypb3kCDwchOdaQNXw9UDuatHX2kSrWDTT0Y265edLZz1Yx96rqssW26tX3eV3g7qpsNDQabGm/sqhlu6sy5y9rZfUgbm2fVGD9xurFxVpONM4bd0nZM3vjNnfPaMmxsnRGAXuPJlqp6IILMwPLlL8r8CkXKStb/0MHx5HRu/iPjHFRWsh4jb2hWJaBMXTemj+ZDn3Z2dkTaerIwH6e+2hs7UIJvbMOcc9nkRUiVTyisG+aojKCOgMEcJg+s7OSxU0qpzL9QiLkPIIPHfuoor+x34EXwIB8RyuF2xt+6dUuvvvJK+ckv3sRkuzcOWnJA6Rx+O4/pqQMR7XJOSpaXrWsyD/mD//b2tsBFRElZ96wx+tBDRAi9AHxAbRnw7POU4Y2e8gdd39ZFRUThHRHqv6qq1NuO9pQj1nLgG7HOwwu+0MATucgC4IXu4ClHrNtERBkPcNDDD1r4QA8+Yk1DW/SAjjHCJuCQSwotKe3hg22gpRwRHu9K1EPvOVcVRE8AEoERUYwvf+CcKPjP+IgoDMBhBHYLMHyQB3na9Sm00ER4YTmaoSQAPiKKrIi1cr3haN+3YZDhJX8Ra/nUPQjQ9zT0gTIQEYU/8iKiDCz1fVn+IqLQgI9YG5q+UYYOvuiAvIg1bZ+3McRPu0Hf2ukgU/4i3tWz9iLm1MF7w/HRkfb8gDiz41p5YTFIBA5+WmjpRQIfwCyETAaZMvIoc8z/8rc/qdYTEhpg6UXyC+c3nE1lkh77SubEj66clHJVK1JVHN7I1xiK7JNkKxxK5Z38cDQRjm7LTuzC5ce1de6qqslZrfJER/Osp597Q5/9wrf0i7/0af09O/u/8/f+sf7BP/4F/Z2/94/003/jv9Bf++m/pb/0l/4z/dW//NP66//Z39T/9+//D/rlf/EpffkLX9NLz7+mV19+Q2+/edOPvbf0yitv6bXXrvvktK+bN/d049Zd8SvUb/ja6O3rt3X91p5PAQc+uRyUX9/+zHOv6PNf/qY+9duf0y9+6rcdXD6lf/rzv6xfdv7zX3lGX3v6RT1r/i+/cUP7pytVdsoabCjbGfpyw6ch/90M5DigO3f3JKUCOVca+ORSNbW6CIZQg+FIVT0QJxaCkCIpV40aB/mUG7Wd54WDQrhtyrWycZPJpjZ8XTccThQOwIqsppmoacZqrMdguKXxeFfDwZZCYx0edjo66vT2Owf65jdf0Zd9mvzil76lz3zma/rUpz6nX/mVz+iXfum39Gu//nl97nPf0Gc/+3X98q98uuA+9anPm+6r+trX3Odvva6XXnpHr79xW7funujwZGHRQ9WDiVI1tK7Zcrd05crDvk47q9F4IlkDxwN1TlW+rMV8pSoPlKx714b2/D7xta99w/2uVdcDb/BWSikVqDzfOrdj8whsbW1YxtB1YftRo5LmnGzH7NNRrZyzWA8RoYgQPDY3N7XlgI4T46aj9UmrqRt1bVecIA6Lud40jXknkV96UyB/rAXybNiS9eIkc3R46H7MRbuUs7L1hKaqsk5Pj33S378vOyJUe0zhiV5AXb+rp0WIMrxXXovwQSZ56qCnLiJsm2UBeEEHfuC5ErHua8TaLtT17aGNWOPJA/AkpX22/sihTDvSyv05OTkpfaAu4t32lGkHHXlSABy+Ah4RUcYA3gSUiHW5pweHDGhJ6T+0EQFJsX9ElLGBN/pGrHmQp89lrPpORkQZOBhR0TeC6X2aZObe4UVEmRQoTB1Kk/ZMaUMdiskfvCgjGIUpA9CR9gB9xFpp6ty0dCAiyqSUP+TAh3pSwOhiLFJ4RVhPF6hDHpPBxfuDAQ18APIRUQwGPXTgsQMyKIPvcZTpL+0YBPJM7IiwE1oUu9A2IspEg2blB1zoT3z0JiWoeEX7/WMlJsnSAQUd+VUTXdcWXZDNrgrZBJqItY7gkXnHAemf/rk/ojff/7hefuKa/sGf+qQdyUDUjbgK8AIhYB0dnViOFKly/ys7lQ3r1XrXbq+o7GulUx2YpotGd3wF9fpbd/Xiazf1q3Zm/8V//Q/1V37qP9d/9B//3/Qf/yc/pb/qQPF3/z//UP/8l35dL79+ww6sVZdGdppbnjsjqRtod+uizu48pF2fFCqp/FBB2ElwFdH6Pn0wqLWxMdLOzpbTiXJdKVVh3WvlJivV2Tylpc8Kw8lIzXioPGiU7aCni9D+8cKnoUPLf0ffeObF8r8A/vTvfFm//dkvlQDz65/7op57/S29s3eoU7pYD2QhsoKq6ka1HQl2XXhMatuodqChrnWg6BQiH57n4fzMD/qcaLBd5XY4107Jgcn6+uTDNVdK1j81GgzGtu2mr5a2bI+xabJu+BT1zaef0+987sv6l7/0a/rZn/2X+pmf+WcF/tk/+2X90i/+hn71Vz+t3/jNLzhofM0nvG/pC5//pj7vIPLpT39FwGc+8xV98YtPO7B83TRf1a/92u/oF93un//zf6V/+nO/qH/yT/+5fuaf/Lx+9uf+pX7hX/6Kfv03P6NvfPNburt3JP5Pm/OFjx0pqW5qJTvXSNlrqpOcplypsk3A0S8vbY9hlPnxztvXNZlsFMBJM/+5dpo4ADNXb9++VZz3xNd4GxsTz9lWzHX5q+z8quyxTEkRcX/tMtc7Cxn4xMS6JM9cbZpGOVViI8b8BQ+Alz/yEVHWOO3QBR0IGqwNypxcONHwK1Vmp1MF7dpOSweE4+Mjnfo0VXu8k3VCP2RF0NdlWTOsM+Q8CPBGP9pl98csiw7IQzeAdgB8oenbUyZPCp62yCUPnjZ9+mAeHHQRoZ6WFBy80Ak704Zybw/5oy1AHWlECJ/sKo/5SvCAF/Xg6RftwUETEWUMGQNoHgT40V/sAZ45ERGFJ2XA+qQiiAINSCEk3wswUenY0gsQx0mZeowKoCSCaIsiAPUAtL2ylKGBnjz8qSffA/XgSYGIEDQRTA8pIoQscKQRUfSnrHtfRBQ6jAUe+fC/V62ldznw7svURUTpI/TyR1vwALSUSembqwsPUsqcSpjYXAXmSCJYdN4CjrxLkb+lg8ViudDMzgmd0UcOGsenJ57IczVVVY7qLLaF7+6xD3Y9dvBh0SAXvUgBxufg4NB39wf69Mfer89/4tvsmDfKv2mAN21ID4+ObQePr2XBL+WkSJ4AduDZMrMd6ZHvjI58D39j/0S/8/Vn9Y/spP7G3/nv9bf+2/9B/+Bnf1lf+sZLOp6HsnfXG+eu6OLDT/nt4hFVzaYdp8FO9HBvT4d3b+v06G6BMzsjffQj79EP/9B36w/+we/Rn/pTP6x/99/9Sf0f/8N/W//R/+F/p//wP/iL+vf+4v9G//6/92/qP/jf/wX9xb/w5/Vn/8yf0o/+6A/qB37we/TJH/x9+o6Pf0jved+jevSxS7p8+awuXNzW1s5Yyt4p11I9qH2R0erQQdWHQS39ZnJ4OtMzz72qX/3Nz+lnfu5f6Od8OvrNz39DL7x+V3unWUsHvv3pQvJprPJJwp1Q2AYrhZTDQSx0PJs6byc7HKqNpBOfog9OjrV3eqSFbcdpcJVr5dGGBhvbSu5/mxrtHS310ms3bK8X9BsOFUeaygAAEABJREFUAL/yq58pp4zf/u0v6ytfeVYvvvSmHfyxHXCrrqtV+c2pcYBs6rHaZfJ86uzwFpr5pDD3Tr3twvmFTnzFtvKJoXX/OCWl3KjxtdrAp8nGJynKJ+7T3sGp3nz7lp574TU9/9LrevnVt/TSq2/6avBF3b5zu9hJEWUT0To94U3I13/MgZXkvoaWK+plue7LK6/q+s2bWliXyWRTdd0ovAPKKanxSXfht6Su7ZSMbVxXV5Xf+WZ+t5iKE7dZqnGQIGUNkSa3ZW4uvA7CtsWh4U+awaA4JVmvuh4Uh7Zcruy4O6+PpZuG5dvmVdbSa3fuMRkxPqZBRoQ16zoH8FYnvtZiHYU1q3Kl1u9hyfX7nqOz+VQWq1W0CsbbbdCNNcX6AFh76FnXteW3BShHRMlHrFPagIdO/sg7KX/IwxdeAEhSdAciwl0N0J4LXeHbt6Geioh36+lvj8N+9Bn+6BCxtg3tAeSgE3n609PgD2gDHl7gyUNPCm3Pl/YRng+2dUSUsYkI9XR9W1J4LjyPANen+52JWHdA976IKJ2NWKcI9nzyAC+EcnScFEXY7ZHCnOYRcZ8vOARbWFGIdgjHSNSBhw/tAHARUWipg14PfMjBqEBE3KcD38uBX0Tc1x8+QEQU3TEcZdr08mhDXv56vLNl4COipL2haQstaWXnnFKU/pY+rVpP5bDjOFWYQesdOVB5gh7ZMc3ssCovDOoGda3FfKapd1M5slKksmCwZ0TYYY9KH3obkKIb7c3aMqY+yp+WBTjwjq8xP/D05e7eXW3v7sh+SblOGk2GylVS3VRaqdXcQSbbMU3b0I39Q61qy/K9fb1zSRsXrvm664od5q4qO05VjebWb25mUz+uHB+f6MSO/ODuLW2Nsr7vuz+if+cv/nn9p//p/1l/+S//nxw8/rz+wv/2f61/+9/5Sf2ZP/cn9Ac++XF9+4ee1OPXzuuRK2d09dKOzmwP1eSllvNDVdVS29sjPfHkFX3ow+/R937fd+oHfuD36fu+7zv0h/7w79cf+dEf0I//xI/qJ//8/0p/5s/8Cf3Ij/wBffADT+rc2R213dKOZGFotVokNfVEi0XW9dsn+tyXntf/+D/9pn72F35bv/KbX9Uzvho6dHDcOHdJld8uJn5z2D7/kDbOnNdoa1eNHecy1b7iG6gab2q8vaPh1rayrwfD7yQ2iGZtrVfsuJ956TV99Znny/8l8bc/91V95Zsv2oHf0HMvve1ruhM75VDtYDF0u4VPCIzHnoPu/t4dnXq3rG6l0bARP0J89eplPfb4I7p05ZLe+74n9ZGPfUi//5Pfq+///u/Vd37Xx/TBb3tfqX/k0WsajQd+65l6zKc69Xw68sZiz2O9XHWq7IwHww3NPQcJSks7fP/RYrUwrOQJpsiVbdX57WymfW84CFjHJw4C1jE3I9XWd6Xka8a3fWo9VcqNA8S8bNqqnGzfgcYOxnN+UMEBfOjgvGm7NVUtNlTR6d68b8VOmjXJvI0Ij8uizG/7caetqFvZDrPlwo2wlwOt59q6fiXWQWW+KWe3XapxgKo9x8MSGqcEsZVPH3XTaDLZ8PyudevmHb366mu+3joUetWV9fLmjtNLrrJay4sUQnY236qqRApf+QM/d8CCr4tl/XUo5AK0EeGcrP+yQEqplKGnbU8bEdbZ/XJtxNo5UxcRigjRrgfkR6xx8gcdNgMPRESxf0Tc15u2vc74U3SDls0mbalHJ3j1elFv9kU2OPIP0lCGnhRbR0TpP2VsQvp78chFj2IFCgiOWHcSgRFrJr1AUqNU1WvDwxQGCKY9edoBlMFDA9CWFBl0kjoUok3EWia4vlPkoY8IktIZeIAnBUqF/wIXEcU48ATAwWs2mxXD694Hnix6kEJDShmelAHoSMExSJTh2+ve09NP+gsNtJQLP+tD+dgLtR8AqRP6QNs5z4AzubFnZwfNFQL2oB48fJFDG2gpoxP14KEfDBpP1rm4N759+7YnqMS/ej9z9mzZid64cdO4ELs/dEc32tC270++t5AiknktvDue6sQOqpS980O3nFnghpyUo1WV7BAcALIDwSd//8f1b/1b/7r+9X/jz+iH/+AnHQweFT/qWtXZvWyLMzj1vfXe/p5efPEF79Bf1KuvvKJXX31FTz/zTb30yks6ONzXql1qNBkoO9gtlnZcXvCtQx5OcOZgu7SzqZushy6e1+VLD+nxRx/WJ7/3e/Rjf+KP6s/9xI/pR374B/Texx/VsEk+Je1p7uC8WrSajLeU89DvM0f6it8afv5/+g39k//xX+mXf+1zPsF8Xr/865/Tr/zGF/Rprpe++py+/syr+tYLb+nFV2/o1bfu+MF/3+ktO9bbeuOduz59vKMX/Ebz2ps39K3nX/UJ4E3duXvooD7DvJ6r3vU6SLftXBEr5bTUZFLpyaeu6Qd96vpjf+wP+QT2w/rRP/bD+uN/4g/pR/7ID+r7P/kJ/b7f9zF94hMfKUH049/1UQfUD+jRx67pqfc+ro9+9Nvc9vv1Iz/yQ4Yf1J/+sT/mk9yP6yf+9J/UH/ujf0Q/9EN/QB/72LfryScf09bm2AF1pkPbe7E4dbxaKHncageZnLIdUutxCTvBleYOHicOBicOCjPnp4aVg0iuR+qits329bWvPyP+B1yNA0zr05F9sjr/l1IqY3t4cCDm/fnz57XptxDmPQGAOct8pY6AAj3rqK5rt5vaTp3T07ImIpI6M6aeeTnyNS3zFR5Lz8HWm7G513LYwhGhXsbSO2cA3gDzetsP6hc8R1a+DXj+hef11ltvuq8LRdDnZUnVdWJd0jbnLID2KwcleJP2deABiy5/oCUDDSmA3uBJaQcOoAw/cMiDJiIsvit9AA8NtPCLCD0oq8/DQ/5oT54UWPhEgI0Wi0UZA5MUe8ITiMBiKrIoIw9/QhoRRVbEuym8oQPIoxMp9PLHWFIXEZ5Hq/sAjauV+gwFCClHRBGk3/NR33nQQdMRUuiBiChKowB0EeuOUMYo4IDBYFAGFDztwZFHYfiAexCoj4gy4BFrnvIHTydFT9rBA50wFm3AkULT53sa6MBFRBnYnhd46AHaQkOKEamLWMvvcX27iNDSx2na5ZQkk1E32ZgUm0C/8k6RtPLOiL6e+EEt0c7XWuCxCxMEHSPMzwuFCQgd9MinLH/wjljrzmQCf+RTwtILr25qEcRu3rwlftplYb1YZPA98MI/tZNFHguchW12ikDnNVy6fFkPPfSQA8tcNYEmOShYd9rPfC03O97X/Oi23vP4Ff2Ff/Nf05/9s3/Kzu4DvmarHcDu6PjkQHf2bvuh+cDlQ+/Qb2nfD6QzT/y54XQ6Ne62bt66LZl3Mxxosr0h0i6Flp5fCRvZId892Nehr/qOpydOD3V3b6/8lNqh8ezw7965qXYx1XhQ6epD5/W9n/iYfuyP/yH9/u/5mK5dPq+hT2NLnwI57VX1UBubZzQYny0nltev72vaDnT97swni2f0q7/1Rf2a3yk+/5UX9OnPPa1f+fUv6VcccH7l1z+rL3ztWZ36KmrWZt28c6i9w6nsf5WrkUbjbc+hKIt56f6Ft+Xnz+/qqace9cnqe/QTP/HH9ad//I86CPwBfcd3flgf+tBT+uAHn9Djtt/Zs5sajUKDQWg4Ts5nz/OlXfVch74yPDy8o729mwX2D246yO/ZWRxZ3kyhucajRpcvXdAH3v+Uvvu7vkPf9Z0f1Sd///foEw5G3/mxD+uq68bDSieHR+JX9J96zuWU1XqedN7AKJKqeqBUNRpNNtWlqpxoZg4qR8czLVdJJ6dLj9W+5svOY3rsdGlHvHDwnIp1wbw49PguPV83Nze1s7Pj/gzKvCeoMNegAyJCESFomdeRLN+nBvmjnvXG1S7pcDh0X2eF12AwtONqy6nEpIV3dhCgTdNYVtdp4ZOEbLmBT3qTzUnR7fDwQC+96M3K/oE2vRZrz+c9zyHJehhYN6wr+ACsQeQCrDHqWF/oI3/0xYkiQtQDEVH0kb/GpyP0gh5aABp4k1IXsaaPCI9jV3jVDrDoAj1tAfIRcV8OZfARYVusSlvkwRf+1GE7xqPvByl10JEC5AnW0ENLCkSE557nhtcfZUD+4O+kyOzpI9a6UwdPUugTf6EoALJvCJ58RJAUQR4zscuFaUH6LwzhpBiFFIiI/78yvBmcvi3liDVdRBT+8AIvf+iDDgC4fiAiQuCoj1i3J+8mZbKRR8aDbchHrGkjAtIyGOAp0OZBo9AeHPUAZSAiykIARzsgItZ9DZW6iBAO3EnRk+DG0Z82vd6NFxB9XXm3Tb+SQndu3xGnCyYVsqCljpS2yGIS8COaTAjK0DHZqUd/8vyk197+vsbjiSdAKx7/W99zLO1A+HclBwQUe8KV78IbO5K6biQre3xyKinpx3/8x/Vv/ORP6kf+0B/Wxz76MW1ubpX++Oig1Wyudn6q7/zIB/WT/9pP6KMfeq8q77yPT+7o5GTf/Z0rZXkcKtWDRjPfjS/sZJgzTPTOErL7DowmE23vnhG/9mXL10gTyzl2oLvj67bDk7lue7d/9+BYd+0ID7mCsTPjR3OX7svUjgMb02d+m+zJ8YHu3HxHRwd31Pi67Nve/6j+6I/8gP7gD32vHnn4glLMpVj4msdO0G2XUenE12Ex2NZgwwFmclajzQvaOnNZR7PQvG2kPFY13NIqNapHG7ry6BN2trWWSlpFKkEPe04drCqfpsbjRk8+9ai+93s+7hPHjzh4/KDe/74nbL+hcupsm5kd8KFPfscOuIc6PNov+U4r2yopV1LKnYajWoOBYThQ51NgMv745NCnzzsFpn67OXZAn06PzO/IV437OvbJbmqapd8Ecqy0uz3Rw1cv6js/+mH9ge//Pn34296va74+G3pMOp/46rpSd++/yJ59KSvXtVSFtfE8Vig3I1+E1u5n1jvXb+nW7bsKKznzHDj2xoV5LX/JAYF1feiA4qJ2HExq88o5i/nZ2jk1drLMXXAEmKXnBMC6iAjBg5MntIwpa6/Uu+3IQSWnVHiBkz9ks04AL2QB1C3mHmMH9JyStrY3ddYn9Mp9feGFF/T2W2+X4LSw/nt39txG6vUhsCHbrAsNvNCDMkAdOkXE/TUOHqDuQdoeB2/qaEf/KJOPCM+FtgBywGEvaMjTHqBMig3BR4S76VGzE6aMzft22BQcZQJhRHg9nhSgDjv1suALjjL5iEBM0QdZ4Egj1vL6PHgISQFkwQNe6BIR65MJlXQcQCnKEWtm8gcOQCxGASj3dBHv0oKjzs2KguThS5l2QMSanroeqIcO5ckDEVEmGjQoTL38RazbR4QiokwK+aMe+c569zQvdRFrGnARUWihiVjz6I2CDCYFKTr2NBEh8NDBn3oGhzQi7GgX4qu80NgBk2eycxLpHyJ5oKfNykfvnJMdxsA8M6Sa2hmd2pEfewfOwCCLHQULMCJK/xk0eCIzeQaj8YsAABAASURBVKGMx+MiFxy7weyFi26td/PIuXDejnFzU0ysuU8m8E4pq64bu5AoC+bU1xszL6yIUHadjaUTP15+/nOf06996lf1zW9+Q6+99lqRYxLThGT+l86f0R/+wU/q4csX/c5zqLB7XSxm1tP1Urm6WDpQLVcrZS/kgZ0iOq1cjpQU1nXnzBldunLVj+oPaWN71856U/zblhu39nyVdFOvvP6WbjmYHBzNdHf/pMDNO/u64+Bya+9Ap945d6mSmdnhmWckZZ9mWl+HnJ7saerT0aDu9N4nH9aPElR++Hu1tTWw8z7Qop05qCzN60iVHWY9GEupcqwMn1y27SxaRaptp1x4L30qG/kunuA3taNiLE99Qgs75bEd/xOPPayPOLj+0A99n993Pq7HH78qZJ/Y4R8e7ZXAgX0cAwu/NqTyE2K2QzUYKNnxnngc9g6OymP71CfVE1/pLN2XseXmqlLK6CIHoEP34dRze6bOY9FZh9Vq7rHpVGWPhK+1+K26BBXfdSn5LenM1oY+9MH36SPf/kE95veWygGD326g1Lr/2f20g3LQOp2d6thw4MC87x19VJWGDvipqq1viA1KPbBdolNr2cw31mREqHYfKK88ximlElDkj3ncz13S7H4wv2lH+dTzDfpkHo1PRxX1KasysHZWnrvBDHN64qvXzo40pyToVg5IzCvmdmu5rIUQX6dm0GjbG5SLF85rc2NDRw50z3zzaW84bmtjvOFbBG8qfEJGX4C2BEP0QkbfF3SkTBoRytYPWuQC8kc9PEhpR38aB0/K0FIHLSn1blL4kEILDjuQAuB7gAc0AHnkA+TRiSAILfaHhjp4kIcmYj020IIDoEcXxoaxACLC86krAZt6cPAk3wP84E9b+gMe/wKAp5woQBgRilgDZZQCyEcEtMIZkIEheCDCk9gDC21E3FcIAcCDtNBQhkcP8OjzfUqnAcrUR9yT/0AaEUVf+MEXwGgRUQYLY0SEncNS1AFMFvnreYMD0BMcgCFJaU8KIAN4UBfy4CKiOFx24BgZGZv3fncR9ur59HwLPzuKmYOIR9B32iuxOHPKLnZiPJiM2RMXGbTjxy+tdlm0tIfnuCz0Sivv3qhjgUUkbXtneOXqVW1ubWnihZTrLBw7ujJp69ptvPhW1oF2Xp92KFJlp4HMz3zm03rm6W/q7p1bOjo6FLchyFw5ECbvW7/zo9+uq5cv6NhOZ+WTx4Eff1s//NJXoFNSZ8YpZfO8J8sOecqu0elwNNbO2fOqnR7bOV+/c1dvvHVdr77xjuG6H4RnurV3pBsOHvsnC61ioOlKPjGsdPfgRIfG7R1NdfPugQPCsU5nC62sJHJX9thWU10bOj061b55ywj0/cAHnrBtKy39HrOw3rwzZdu4tiN0A9E/bJKSF5bfb07svBijXCedt1NaGbfn67uVnXdopfn0WNeuPqQnHTy+7f1P+K1i6HlwosXyRDOf3pYOsCufPBmTLiqPcVauBg5mSUfThV5/+7rfYdzvt27oDT/mv/za23rl9Xf0xls3df3WHd3e2xcB5vhk5v5J80Vru7rt8Ynnd219O6ttMBbnmXPytddQdZUdzCo1HufauHAIW85PXFfr2pWLumqoHIdbP8hPHRRP3Y/haKgz587oPe97Sh/69g/p/R/8oGW23lyc+GSysqyVTqcztbavPN8lc/W8Yz7JX0QopSSc24FPvhFR3u42NibWNYt5HBElj72Z46Qr5qF9B//2KqeknLKS6dyg/AaDU1/LdZYDn4VPlIcOcqzxxmNWZ/pYKyLUWS/azU0zcyA+8slp7ne28WjkoLKp8z6hHPuE+9Ybb2jhU/nQzn5/b0/QR4T40Ie2reWhL3Ky50dlY9E3ADx0EVH6S3v5Aw89KQAP+kZbVws+4CPifl7+qI8I27V16d0/0MIDmbSlJmKtJ3WUaUtdT4M89CEF+vo+pR08AXDQLLz+4NXX0TfK1EWEwCOj90e0jVjjaQtAAz/aJhToiSJiPTh4GHNF0Yh3cdB1Nrar7v9BMAKhBQljUvAIGAwGxakgNCKKMeWPspPyp28DLiK84JdlAkdEGTR46d6HnIi1TvdQRec+Two9vAB4R6zp0RMc9fQF3eAHgAdoT0p9xNpw0NMWeurJ07eIdT043VvU0KTEApIWdqAsOHZPGL5uKvdrqdaLaOGJT7umqnXsh/qRJz5BA1oWAyn1m5ubZbIhr6oqkaaUdOhFy6+T4Frr9p072vO9MIs5e5GlnHz/PhKTYGUHHpG0tMylx27pU0PrxbdyMEk529V0AseQR4SGTa2Z3yiWXoxLO8Mjn5g4TeB46irr4auXrP/CfZuKk8zUi/fAi/fUu+uFZRAY0buuG6lLOjk+9e78VCvLPX/ugnYN4brbvs56+bU39I1nntVzL72sN+xc56tO81UUh7v0+8TUDpQTy+miE+m+g8jpbKU33rxZrsH2HFzu7B85yBzp1Dv6lTzOqbGTaLU0nxVXY9ZrYMfKmwLXPa2dF7bv3P+VA8tkbDu5vnOw6NxffrrK5lPjIDJoKg18zXLm7K6Oj49sl6myTwBzB4tzZ3f0+z7xHSJQdX5sX/iKCX6tnfTCtus8H3KqrMvS/Z/p8PBU12/vua+v6sXX3vTD/l29/s6tAncOTjVbJd0xzc27R3rrxl3dvL3vE9mxZrbBdL7S3KexuW1IQDpxMFpQ9hxKngtzp0v3a2X7r5YrMbZVzmXezNi0uG/JJ8jz1vmpJx7TtSuXHVwGpS+V+77h08v27o4evnZNn/jEJ/Qjf+QP6yMf/Yjmtg9jeeCd/dxzubN9Nza2tOGNTERoYWd06DrSHtoyx5aqPK9ZRxFR5iLzG13hV1WV6rouzor1sWfHDvCmwXwf2GcQcOjT3H3b3Nj0eDSa+bqTAHPqk3yE1x7z+F6/UyRxzTv3fFx6szD1qWfmAMj/2uHSxYt6yPCGT9pf/9pXNfWc5LRyx+uGtdbrg24RnkMGcJTpF3rQL/L0Ad0oR4T7WQlcREB+H6in//QzeyzIU9njaUMZPLKgA6Dt8YwnfYIGPG0B8uAiQug2c5/B90AdNJThgSxS8ADliLg3P7hVSKUf8tfrAl9o6TN5VykiCvTtI9bltm0LLwf0KIMasVYMBSLidxkIphHhyZdkbkVwxJoRSkaseSC0b0/KRADX06Co/KEMELHmAa3RZh0kv0t2Qfwv/NXrRXWfj4j7fMAhB7kMFPmIgLx0nnoK6IcO6Eoa8S5NRJSJT9u+jvyDbeFd143tkwUvFshg0LgfUWw1Ho8LD659WjuxWzdvil+lYsOXqwsW/ngy1oYXTeddNnqgF5OWPPxImVjg1/mZDnwquH79hk8Qx3ZYJ5p7wSMfh5Jzsj7JjmVpnVpEadAMaG58tj4DDX06GPiaJyJsj5WWbu8JoZGvppqmsjvsjG/FZJ2XRT3Rzu62Tk6OfJ114om8sK1T4X3q945TX53JrWo7KNJkR2cC//G8seRW4QA3EI7xrevX9fS3ntNdX1s5hmjoN57IjZ3nygEuKw9GfksYOR3q2HxXDg6tbTOzY025VsoDn8J2VZuuU9b03gkl1wPxtjLzAuu6Vj76aeKH6uz8k48/JvmkEs53dsYnDoKjwUCbmxveEcsB41Ctr4Z4qxi6DWO4s7Nr57mht99+R3LfurZTZ4f5vve9R1veeWMLbC73jWsZbL9atZrZlie2yaFPEvsepwOntx1AD9yXE1/bzMxj6muqIweeU8+JA1+77NtZ7ttRnrrtsXfQh7QHd+SxdZBoSl9DKWXJsHBwOTmeaum+zOm/y9SRxwlk0zR26nVOqjzGU59Eout01teMI4999sajdX/efueGnn32WX32s5/Tz/3sz+lf/Itf0Ne++tXy7rYx2VCOLGTN562d+rDM04HtFhHqzO/EJwjm5NxzJCXPudVKI2+OWBNVVYlNEmXWQc65BCFScLRH14hQRBR+jU8O8AEvf/A4e+asavels75GCVkLy6McEYKegCJ/nW27dKDbu3vXtlloNBzpA+99ny5fuqybXi+0PXf+vNgoMHat6WlfO8BRRi55dEP2wH0lD466iCjrGlrwtAXoE7wAylbFc8obAs9F8tAzL0l7gLYHcOShjYjSJ/lDBnURaxsZdd9W5JGLjvgLdKQMnnYAeQCdItY27svIAyLWeOiBvp42lJHPGIOnDD4iRFtwgHGJtCAhAjAYQL4HGrVeJBHrDqEwODMo7fu0CDQNgwBNxLsCqaMNisE/Ikpb8MiJiGIk2lEGIIA3OPI9jjxAGSAPbyBizYc8sqgjhQc4ygCTinIPvZyIEPQ9RKz70OsJHY6diRERZXHMvAOED7owsPQPGSyYM168Z33UXnkXRdsj73Khy17MnEoaT1Z437592w566WYhFhQTAx1IsScpfUA2OyqcVuMAkVL2xMulDTqwi0Z+SiEpXJdUN40i3u3H3A6LxQgdurDQN3wtVnvxN1UWj7WksmsP81l6x/3Iw9e09DXPYjnz9cdCMvuFnfPKC3zpuaHydcp+kF7ZoSztAFNkXwnNiwNauP9f/spX9JnPfka3/aDL/7zqI9/xMX34Yx/Vo0/wwJ3Mt1U4GDU+EciO58AnowPb68jOeEXUoQ92YGHhUzvcleV2lju1Y5kZFt1czbDSeDLUcFRrZ3fiQLFUVbU6f25bo0Ft59g5EO/rxvWb6qx7Fck6zkRwqXLS5sZYKclB2sHF9fY1ski1DmZL9+uhS5d06fKlshEIy07JfbQ9O9ev7NCx59J9n9mhLV2mTXGsTe3zgYOR+1X5ainVjSr3s7OwpflUDuIDbzzC82Jpoa37WGzbdpo7YJx6p71wIHLR1KFs55rtACNnyXaZWx7jj1MZ2oFGhE2YlBTqbKeFT2k42ZFlbnrjEsbXbg/PmYPRiW1814/TLzz3ovbu7qkx/2PjqqpR56vDI58MFz4pyR9zHMiWjUxgzWthux2ZohNB2iK8+Tjx5uPUuuT7gSUibGNr5pS5zTyc2eliu2OPOQEK/vDl9HPu3Flf3W6WNnOPM9C3WXle0UZdJ66/5u7nzMGZ+Q2f1mPWuJ+PPfKosMErL76oU/crIopOM69d1hSy4Lk0P8rIRw7lHpLHirkNLSn16Nx4fZGCi7C9rQs0Q9sau5AnhSc2A2hDOWJNzzymPTKAiBDtIzxSDwA0ESF4Rqz7QP5B3dEXGUDEmgYcdLQnRR9sjyz562mpd7HYuq+jTD3liCj+EX4R7+qW+oYRUQwLMZ2kIcYhBRcR8loRX4uhnKHznfGWqrCRgcpGnfuYufJioN2D7SOiGAA8gOy+QxFR5MsfStKODqMD0OepM0nhA548vKinDQA+Igo/6pBDPW0jwup6gVlfcPIHPTTOljpS+NA2Yq0zOGhos7KjyCmrcx87r2ybs+ya6qpi7ejEzo9rqIXtMBw0xnUOODNl0x54t+Tjgu9yt61fKrvriBCxqBDvAAAQAElEQVQ6cAI58V393LtVZDGhJ75SQA+AiQcd/Zj4JNP6+kJ29vXAcrO1MKR0j9f01At3rM46MuHRZWXH33oX3BmCMbSDmnlRLbyYticbesi7tcbOIVnPkXlOxgPvaLPkU8HMVysXL54twSS7n42DmN2iIsJ9W5TxiCC/0r7vp+d2rlM7+zt+t7Ao1+OcT3Tz1i3NcQZ+U7j28FX92I//mH70T/5J/dhP/Li+73u+Wzhzd0Nd15axOPVOfeUgsrBDYMc+M9+l8wv3febANvNVzNzBbeZd960b7+jWzXd05/YN7fnqpKpqKbDQUnUTDijS1s6k6LvvU8LUTuv6G6/q1tuvqVqdass0m03Smc2htiZV+f+ObI5GOri7r2O/wURwCut05sy29VsUW5R/cOcrLnU2k/VibAAc9NHxia/fZmJdtD6FYP+ZnVzrMcmeP8n6rdy3le3deJ4wjgv3qZV8Q5hUg3OACffh2PPikJ/a8hXk1MAak/GdAXmt7QXflLOvIVflNLn0eGOv1teNiqxsw0aslFLn+bdhe2S/069M34rNxJavsCbu79iBjrE/8ZtZTkkrzxdrJK49Zzh8Saxb5qOzxZ7IRo/9/f0SPKamG46Hpqu8QVhotpj6dDNX5vpw2HjWtlp6g7Iw2HSa2i5HPimSwhOAJziAYDGybsjIOZf+Ub/wXKKOIHns9rItk5LmDo7o2FSVZg7CzPuzZ3Z1zVd5130Se81Xq7WNt+ETWhXZa/ZY8K4d8JM3U1PWIONkWZ150tfGvi0ihA2QjT7oic7oUVlWBX3XMTRUlTQiSkobYOV5ku7hFt4AdJbD+s7G5ZQUEaUtdMjqzA8EKX0HoO95UVf4mA489RFxnw/1Ee+Wqe/b9imy6H9PSwovZFIXEZ7zXRnriBDtAPSLCMjlPoVgDujeF7GuhBEAmvoIM7HCrVdOJNMY1pN4ZUwncxMTOEXyBF0J5VAEpSICNkUWZQaalPoeMAgKgkcuNAwQ+R6PHjCKiGIs6mgfEYV3RJROgwd6XuThIX8RIfA9b/kjTz28SHs5ripyItbyKu+aOy/cnDxlIymn5N1QljzhCDJL7xyZUJUnJDuilRf03bt3dN3XJG++9rr4n2DVuSrtwu2xFbqsPMEsQoBsTWyHHkBvB/Kd7d/rNvW9MAs9PA7AyE5A1m0+O9XUVw8RoZyTdzcDLy4vZju9bFr0Q4fWjmxqZx3etTbWd+WgIgfKsKOuotPGaKDdrS0tHEi8+hWSzmz72me8YZ5DDRpgYBlZtXevMsXC7fd9dYWzRtewfZL7O/Vu8bYDiax/5UWHvLfffEPPfOPrOt2/q5STHn3kYY0HjQY4WTuJmXWT7Trxbn17e0sTO6epgyTO4dCODudxenqsO/y6kAM7Md/fn9qhHPtaCB1OnNYpW2Qr/u+LM/qfrWs98JjVeu3ll/Slz/2W6tWx3nPtgj70nkf0vscu68rFHT10YUPnz27I9yR6+pvfELa2abXyeNa21WBQ2SRL5Sqse2hlm9G/G75Ged3jTMqOunOjgftUYQcvkdbz4/jgSFMHWhzeymMws+PjinDhOg+ZVm5T14023Wd+Mo9/93P27Bnbe6BIUrKt5I9/0xKeKx1gu0aEmCMp55IuPRbJchVZ9puGVpFaLfwgTx+Yn2aj7DnB5mLqjcXKdq9ziLL/Us5eyw4mx7b30vabG479xld5jIDt7W0NBgPbZaWld/Qrz2PWMf/fkVMHiPHGxPp6fYR1U+eAshC6VHUlWS760qaqKsvKhU+yzhGmt5OFJ4DDzu4XQBkaNiXoz2kjR3KfO8/zhTcri6IL17ZNMzB+qb29Pc/O0KOPPqoLF87r7s1bar0xaVJWky3bKfwA+GfLwq7ohY4zB0f5Q1fKyI8IkQLgCGj03ROu9KUyD/F5bEiwdzgDPiKs59zBfKGIUBjPH/is7tmxu9cOPIBs+PfySAHw0I5GI8gUEUU+vMD30NNGrG0LHhx0pAC8SCOi2JA6+YMWu0SsNcUnjb0uAWioSxHrRhD3TKiMCNEAnHl5QBxC3Dl2RDSMCNvMq8OVS0+guR8vGQAg5SRqIqJ0KmKtAHxRlhQeGIaUNgxaujeJIta8qZO/Hk8KREQZxIg1X3C0hy9AWfc+ymTBAfSzx0VE0Q88OFIgYi0/IsrA6N6HPexjHSjbYmjQKUEjuYU6LzqVnvtv22pm53zjnes6svPAeTNRWXikB35AH9jJwBObcCqhD5ubm+VKCD3oP4uAnRdtJpOJGu+O5O/ITpMfRx6PJ1rZaWzZ6cOL8WF32HohLjwph55gTDLqUs7Fbivrxpix06yq7J32GYWd5J539Z13kLubE42Mn9hJbE0msr9UZ14jyz6zu1N0oD8jH+EHxm1ah6ayc7Uep3Y0p9YNR4pDmTuIoMvK7c/6uu/xxx7TVV8TndnZUR1Zn//s7+hnf+Yf6+f/4T/Up375lzRzcOh82lg4UO7fvmm9vKu1Izs92NPJ3h2tqPcDeHi+LW3fMN+xdZi4n9u2wdZkS+d9v37RDuOM33c8KMqR7BdDCzvtmZ34sG58+tjwieRNtbMTfdfHPqyPf+yDeu+T1/TB9zymD73vcX3gycf1/qee8LVYpYO9u2XRt5bVOfDmlO0Hk1nbOXuOJEN/ncKJ9HD/QPyD0aPDA1+nHHn893T37m3N7VzL/LGd5CBJfjwca9NXTuhepcZ8ayWfJBxP3Hf5oXzkN5+JJsMNO+2hulLXaWU9ZrZtZ0L0Ye4wZ3pHNfDYNbZLZ8+9sD3Z/TLP2q5TRPhUkhwnl+bXebK2OvXJZ257EjRu+01v5qC94dPvwrZe2dYmFOPY+LpoZse67z6OvHlBJnKQRx49KC9tK+RlzznAU/bejr4r86fHgccJQwvAm7bUd9aVeQvM7fiRAf+p7QhtRJR1CC2+xAqW8sK0OXl83H5/b8/XmTf01ltv6Z133lHOSWfPnrWdk154/vmiE1dJTVMXuyATXujBmowIjcYjd78T5TVtU2jRAZvQh2R5pOgXsdarx8Ez2w59GTpwEaGUPZfcFj7gxAfeuAh8yxqopz18sA+02IWUOvK9PuDIAz0tbMHDA3ry4CJC4ADoqSOlnjz9we7UI6PHU4Y3NBFh07dKICJCfBFrJHkaUQcxzMmDhyEpeGjoHAJxbJSBuXc3rQMMNNCCezCNCFFHilLkoaEMPFgG35d7Hj0NeIByz4cydOBI+zJ8wAHgAXD0CxwALThSABwArofWi5i2AH1PkZQSdlupczBpvfBwGnu+3mntNHJK3sUPSmAeDIYlpR1yl67vB2rpxYcsyizG3ubYm+BAQBnZYULHpGaydw5cp77eQZeNjQ0tbfOuNbZT2fXAazgc6NjXbisHi1M7iKXTiKQwzO0UFj7OeyboyKeDWE11YXdDj16+qPc/8bh2zbMy81HdOLhUOudAwg577vE12g5tZd7HRZa8cFsHsJX7MT0+1alPRqd+QB5797K1telH7LFPA5VG3inWOSkr1FSVwjY45sdgb91ULWnbASqhk51868AxyeHrpyydHqluF3rIV0yPXL6gaw+d10Xnz/nq4qz1unDujC76Xn3Xu/mRHcOorjQZNXYeUuc+11XtTUDn64xTrSxz6DE7szHWJz72IX37B5/S+564pktntrQ7aXR+c6xzG0PL2tTmeKA6Wh35imlhvTqPP3ZjHHKEeyG/vxx4tz93Hye6cvmynnrqST326MO+StrU2PbvPC/CsHL7xvMhOQAc+TpobhuBO/YD/bGv3Vpfecjjl2zLlR3mzCeFu7due2wOrPexVnaSQ58GW9O4V1q6vHSAXHgcT32KQy/mae9s5W/pQNJa59Zjkyybeuafq6x7p6XbIm/gsdjenGhne1MXzp/VecPIm50NbyYGDkrYjz4vPL8jooz7nh01sphnPU9krDwPl6abe55EhMBRTyp/zOkGng5M+A3qjBb8yT/Ir6ejLX0Yen6wDqDB6dOusu6klBe+WsY2A+aZ+aML8mrTcMVKQNnxRubChQse00M9/+xzYk2MvSFCtqwvchYeC/QhBbAbck48ZtQjLyJK3+QPHFB4PFB21iyj0MEDmogQvNELenjKH3XQhPPo7eT+H/AAOpAC6BURhT/0fRlb0RDe5CPWNBHvpuB7eeTRB3oAPvBDFnwAxhIcOlOmLSm0tI8IJRpT6JUjlb+I3y0YJtACCKFNRAgBJveizfYnOLJOI99DhiduRFB1H08bABmk8IqIYgw6A6+IdZmGETjp9e6PNuBo16fogV59R+FHXcS6HW2gj1iXMQA4aPq0bwMdEBFU39e5tLHTLqkXJe1oAy24mR3EqRc9C5kFdOT3grt+F6mr7GuZsXeA2U40lWsSDI+u8KC/d339xaJAIH0nT0o9uIi1fZFFmUVEEAEiApRqO0kCCQV2pdB2dlaU3Qmx6+t8IVM3dRmjhR3ryjDzLnTPO+4W589PZx3d1VVf77zn8au64reRx69ddmDZ1h2/Q3BqGbg/W5MNzb3I5LEdjkbesY3VeAd87IB2Yuc3tWNq7ehyVdliEjJZ/I0X9dhBpans0H2VM6gabbm8NRpqYKfemDpbjx07/0cuntMTVx7Sk1cu6SPve1IfeOyaPvDoVX38w+/Xx7/tfXq/nfRjrrt64Vw5XTRZInA48Y5eCo9RDjlQJc2mx74yyxrZAeWUfDKY++QzFaeeqU8NVx86p49/9MO6dvm8NkeVNgahSRNOk85sjJxPtsUZbQxrB5ROyXom64vtwg4f+3bWO0llHCKiyOLUdmZ3VxfOWcfdHe1ubuqig92Fszvmd1ZPPnxFlxwIN5pKjQPVQCvVhuRgOcgy/aTYPvmdRXbKbQkIczV15RNWW2S0HkPG9cQB9+j4UK2v2Shz3ZY9Vqd+VznxaQNHKes987sBY9d5fDp0V2hl3is738p6d84nz5PtrQ3P24HktwxZH6vjZCELUFPVtt/Mw580mYx16tMjvFYOHqyJqrJ+5tU6cJHHPuTL2Dt4MDfB04Z06LlDsCBPHTxIZ55HS9sVvqTyl3MS5ZSSoGcdsfbhBZ4UWiAirGNWiiTWDHLod5LEWp06IJzz2Mx9srtx44b2vZkZWr9wPXZqvdnIKalKuTh9AmZElLz8RUApm6R1SYpYlyPeTekXOvWA3oD89friDyJCPW1EFF45Y3XZfF1ZsxFR+hwRwjYR6zJ8zK78QQ78sQ343g4RUfSkvgfGBFpSICKKHPLohD7wgR4+0FLGP1HG9pTRkzboxFikiChK0zBizZQ8RBHrOvlDQXAA9RHrjruqtCdFaESoV8jMSx30AMIjAlJBC0/gQTx0yKCePEA9ypOHHqCeFGZ0pK+PeFfniLUsaKCPiDJYlCPWeWTBB+jlkCILYELmSDK1IqIYHV5ryMWJtN51Tr147965UwYOfVJP67ZMxhM/9tIG2yCTQeE4zoJkl3Tx4kVfb22ImRXw1gAAEABJREFUAWMwqWfQSLn6gieOmSM6PMhPJhNt+WpnxzsteNOHY8uBP7pzpbHC6Xixw6eyUy946+upKq8XO4cj3fb1VuO79CuXzugDTz2qpxxQrl4+p3NnNrXyCWFsZ5p9J5MkDbzj2zlzRtuGCffl1mEZSYcOJq37HL5/TnYqKzsU+jIcjUS6ZYe6u7vjK50NnbG+Y05pkTXKWY2d2KQKn0oaXdieaJI7jf1QvGXcxHoNu6UGdmxbg1qTWkq+iqvsaAly8u43O3huOjBVKeQBKMF74veVAc7XqM4OtF34dOHrRv5fF51tEub32MNX9f73PuUTzMBju/LD8YGdtWXVSRP3eXPYaGcy0AU7ft6Q4F+l7OuyeXE0Zq2FNxONney4nEBa+/6FT0BLtXaGGQLLIs2SztpRX7t4Rg/ZrlfO7+js5kAP7Uz0mG395MMP6amHLzl/XrvjRkM3ItCkbqHkR/nJoNJ41PihvFFoaUfZ2glVxVky9owvwNzwMCh7THJKyimps306gpUrOtu6k8zDQMaBJRxsNmyvTZ/Uku3eLmdKpp96Ls09r6uciqzaQarz3CEoJfNtPcZz25/5Xde1aRrL6kRdsp246qQ+e4xX9+Zgcjvy4JmPrXUDx/olxTH9Xn7oH2EtrStrg7bQdi73OrCO4IEscDNvlpbe+FBGN3C0W3k8SJmTTz75pN/b7uiNN97QzP2ALklqzdcmcU4CR9ulxzMiSpkKZJMC5HugDD1ldAQiQowLctE/IkpwQLeV7QItbSJCpNBSF7EuQ0NbeIMHwAG0RQYpZdrTN2jA0QY8QJ566MlHRBmvvg566iKC6jKOEeH3vWnRl7bQ9n1gnCAEj30SlQ8y6BmSQhARigjalI7SkM4C0KA0lfCBHl6UWxvJDYuyEXFfMeojwlVRBoYybUkB3fuQAyADFHn4kwco0w49ItZGAQ/0bXp+lHugPmJNDw79AfDwx0AMXOHvCdR68bTe7TIxwUEHXyZZP3lPfX104GuLpXd3zaDWzs62NjY3Sv+g533jxLu4hXeByFp4kiOLSbsyf4LC1atXfR02LG3QgaPv2Lt3dlb1vYUKr8f85sBgDu7t6s6dP1ccCnwjQs3AC9qElAfebTV2/hGpjB1tVu4LcjsWcXEcU129dE4PX3tIH/rge3Xt6gVf0VzStSvn9bDzyY5r3yeohXXv7Dwe8jVOsj5dCvHjrRsXzuvKY49q4dV37B2lZ52qpin30iPr3xmPPVnstrom45GD1K6umg9XVBd9TXXt4nk94qu1qz6VXPb1yqVzO7py4YweNe6xKxf13sce1qM+jVzY3dIFv4NcsH1r6187wI0cMJLz3rZq3NQaDmrLGKqpsyo7Ma6F6lyLHedbb77pQDBV5113Uye914Fka3PDNq/EGBCosZEcfDqPS5U6TQZZVx46b+faeoe+1NzjeOorJfktIhvrCS6CTMfJwHzDunR2WHIAzA4I2WNSGYLgZydd257bDhYXfZ147cKOLp/d0pmNgQNprZ1hpc0m6dzWRJfPnzGc1SU/vF+xXR69ellXrcd5n24mo4FGw0aMB/qeObOjHdtk5IBWZY81O+tsa1sX/y2+8HjVdXaQCYURgBPNPWZLj23YlgsH6alPmVOfaOQ+1OYh26HzvM7uQ5lPHnvZ2S48h3OuipOcmQdzlg0O+jBnmX9L+wDmMXLG47GSAwntll5XEdbMfJq6KZuNKmfIyu4fGvh1rgfgBV82Vcio69pBdXx/vUSEel9QW6eVT7/0C71WljWwXUajoRrPS+i4fkWv8WSi0Wikt99+u5yy5K9f09BFhJANDXIjougnfxFR+hOxTuWPNgDznbT1enkQ4A0+IrxMKpuxU0Q/EmbgP9gobCfaRcR9GbTFFuB7wCYRUXigJ22xHfXYiBRbk6c+Yk0rf/CCPiIEHeWIcI1KGT1p2+PhS79oA4422BMd0I2y/UJdBgICACQpwgHKAExoBA4mlKFDKBqQj4hi7LVK6zz1Ee8ar+cVsaaiLbiIKEahA5ThD8AXHtBRRj4pNHSEPG0A6KCPWPOCBgDXAzQAZeoA8j1f8vBEXmenwk9nYUjwAHLYcXECmHtXyqSPCLEDrzzJWy8+gkrEu/3Hbiz2gR079ExynOuRH5ZffullcdRmsvJTO/3E5eqKn5ShjKw37Qhv374tdlOX7YjRmwWKPvSHFN6tdY5ImttByDosvOPKLnfGt57c9JO+ha9XFn5cHY8qPfXEI+UXFL7//U9pZ3fDjlgaDkOPPXZZlx1U6trjlxPN7HhrhfPVYKDBeKjLjz6iJz/2Eb3nA+/T+UsXxf94qDUpC4KFjO0IpPSBwIL8nJJGg0bncZSXL+m8A8pZn3QuP3RBV33FdeXyQ7p44ax27FQTDsWOLanzrn+mpfvD1UzYzk0ODeqsOoWSd9w49cGg0qCp/X4x9pvFlh3IwIFiy/WVT2A3NbHOy/mJrvhq69s/9H7TDSXzxgEt/AbR4YDNb2D9dn2SmAyyNmyjkeWsPN4EikM/Ph8fHWniq54cIdmuYT1r20UOGu6effDSQUaW24pf9JhD5X1CdsycAh0ztLsx0Y712ZmMSnpua1PnNjd8zVZrXCftTIYaV9kBbaAtyxoTQGyLsZ3joK5VN5XX21w8+vNgnqxLTknZwjrrwzyc215yn5I1YZ7IX7gunLLhW7hP2fNjw/zPnd3RhXO7Gg3N230ZEKgdUKuK1u6mZbtZcYR13TjblbeTu77W5V2PTVOyfJw+8hlrHFkPlAeeN8xV6MzApmvXYJ3QD3xVVaI983mO/grPu8b9ymLtgIMWXqwP+EBPyhyv3R6aqQM/mwjGta5qDQaNWAed7bFwv7HbFa8lbhTu+G2q80Yr5ez+D4UeADqjPyll+DOnO+tLGZnkqe/pGgct6CKwsop/hQ4aaCOi8IcGHj1ErPE5JfFBC00PlCNCD6bksQU2Awb37Iud4IsuEVHGjDIAv4i1bhFRdIEHvKBHTyAiis3pF/XyF7Fu52z5gy0iwuNTK/WNqEEZUphGhBBMXv7mHlQcIIqAN6rUR7zLnI5Az08R4TigiwhP+KVoHxFl4qAAEwoeEev2ff2D+sALHqQRUQyCfNrTtsfTBro+jQhFBCQljYiia0+TcxZfRBRj9e107yt8GVDXkweQiY6k0KMH5Ae+e5/6ZDIaDT1ZB4UfA0n/gGxnAC0TGptQRztsnSKJlJ96QkZElGsrrq5YkMhhIOWPnRT/SpmfAvvgBz9YdlIsNhbyHV+vsZD5UUz62Nm5rbw7XTighMID3ThADKQu2QFuKOwg5vOpOu+md+wwt7wzPm8nUtlhSisNR1nNMOnilXO69vAlt+GniDrNvRtFn7F3mZGjLJJTv7co2/Ht7urRxx/XxUsP6fxDF3XBJ5aNzU0REM/5fhq9cTh7fqe5/s51ERz5h3H8tuSpnfjKC3nuHSX/SI5+EXy4y+YUcOIH/dbBEBvhIBeLmYZ2rCM71bFhOKgdVGoNuQYaDZ0ObNessH1Tqqxe7cfWI9+N70l29mOfAB7xSezypXOlTIDAZtPTmbBbChm/VPgUcW53SzubE112n7i6wokuvBYIJhuTiaqcy2koOyDVtkNT2xE60HmiK0Wos+MaWkfyOSUt3fb06ERTn25W7nfrPseqE6eXQV37wX+sKxcu6vKFC9ocjrQyPXBoux369Ouh81WcrJssd1CgqQeWlcSCT5YRgdxOo9HIY19bh870nVrPiVJvX9XaDrV13XBA2/IcmIzGaxva4W67v9vGlb54Z4/OOFrHa9F3HuFbz7G6rh2sGzGHKZ/4LQId+nkbESKP35A/6KGDhg0Zc7ayDpONjbJ2OjtokwkdaUceWtZdBIOi0kfqIqL0i3p4Qgue9cW6gwd46hnblNy+8O/Mw4HeJ5iF30wa9wE7sVHLDkIr9xce6JJTKjLgQxmeC68BAL5ARCgizHNV/Bx0EVFsAj004MijI3n4wSNi3YeINQ/qqQOgj1jzBU87+ke+rycfESRFT3gCjEdEqLcb/SHf84wIT8+2QEQU/WFCPWsPHpR7PhFR5hH1PaADdo6IIptyoiFKRryrOA1QHoKIKIPLRAAPA+rIR6wVwWDQAkQ2lJC/iCiTCf7yRz35iCh4eEBLm56//IF3cv9PRJSOo2svm8CFgShDCG/y/3PQ1/c0lIGIKBMA/R9sR50tpNbHdPCU0Yl8RAgHQp6fZmF3U3ZAvqNNnrB1U2tg56GQKk9UBgebEWAjEqzKwNBvmdfI1z7DwVD0beBdBXwZ/ELov5Z2ANjnjHfu0PAjjteuXRM/Lw/dwg4J/VfeNVZVLpO6s2OLCK3cNuVk52OdU3aXutLfnLPv3+10B7Ue8gng7M6WzjmYNC6nKpSyzMHOdFDpkUevCFxZcN698W8hai9E2QHyLrL0W8nCO9OUUuGP/tmLMrvvjM8d12H3W7dv6e7dPV2/fl17+3fLPezx8ZGO7VSXDhT8bq+Z+0JAvHHjpmgHLle1ACnsOIcOirUdp41rDRcOlq2dddPUvvYYFmc4Gg29Y689v9xv26CuG8lt33jzbe/gD1XnJH5i6YPvf482J0OdOhgWbtahMy/sKeeH3l1Wpm0dcLfscC9dvOCgOhJ1oaRbPiWmSHaCjeoqq64refhdrlVXlfhWnj8RoYigqGS7VdXA+UrLxUo5Vcq5drukrCQ5oK6Md05y2tmxhR3gygGns/Ne2j5L45hvnXl3Ht/OusI+e0wb6zwYNEogLAX7A63bdPBxm4go+jAmCzvGEweAJaelQV1Oi/BtbPPG/SFIbzqwjD1HN7cmDhyV6BMP17RHZvK41x7rgnfgI3AAjMPGZKLOelNGPqftnJJou7JOc1+P0X7geT8i8Fn/znoTZGgDfxfLH3SlHXxYOwBl2kMALThsAE0oyjsI/aPMmujlyLYAlz1upGPLPvSmEJ3gSdr3B3sjA8CWpOiKLOQC0PZ0EVHWMnjooUMuAG/oSJELTQ/gyMNf5kF9RIgyQP/kjxSg3kWTBklZ18iiAC/qKeMj+vEhj660j4gyDtBFhE3SFV7IAsAD8KJNj+vzEVF06+3NePkWYe1gIqIwiwjxMXgYgxSHCFMM8iDTiLUSKIuC0CJsZccGHXxQqE/hQZ5OgsewvQzKD0JEFGXByV/PDx4RUYxndPmzurdI4Ad9xLoPVEas8xHrFByADhFxX0bPg77IH3IqL5KeH3gMR7vaC+3UTuj05FBVpRJ0WMDgCUALL6r9/T3vhO+WH+nE6fAAf+xrLfhRjzaN+ctOceg7cNLWO9q5j98AC3xlO1a+YmAxD+wkKD/zzNM6ONjXD/3QD+qy3xQODvY8bq1WdggLy23t/Co7lrqpBf3Cu685pxDvRLluSZYnO6Glg9+4rnTObxBndzb9sF1p5MWFAwmngPJCD13a1qWLO3ryiUf1wkvPq7Xi2TvhKtUa5EaVkvjHX026EDAAABAASURBVJ6NatyPoZ3P3Dv6RQ7VGyMt3Kc7e3ccvEbiKoaFy2Kd+WG33NUniYl46D6x22/t4GoblR14U5m7x0jWfeU+nHrBd7xLROdxM3/XD5rKvIeq66zhkIAyVNjBmq1C8u5sqZu39/TNZ57VbQe2yo/7jz/6kL7tA49Z84U624t5S7A3U7WWtfSDdwePSObhd5NRrfNnNrU5brTyqQiVbt26o/3DIy3dv9ZyBr7CxOZmqGTBE5/emjK+cuA8Vec3FPALjxHt6SNj3HnuVjmZg09+dq4zn3JnDtCz2al1n3q04N6q9ZiFdWLsVgSV6dx2n2tpOybr3FqvJOjm4gqzsv2rLA2GlSKr9Eu2m8xRPqGenro9wctO/bzfZzYmjasWDshZk/FQreeTrHPTJAfqSpPJwLFuafErhbVdWe8lOmEjg/2z51tbHOl0OnO+U+XguTKNhStHiF5WxtWen8ltWsvn3+Psea1kz8WhnXpn/fwcVezKv11LVRblU8/XDiFaf62DVERoaf0rzwPq8CXJwWrg4BRh32Qa5ta+T3TT06mqplbl68O6cVD0uGN37Fxbxt6tW5odHWtnvKGJN3cesBKMkAMPHDG8mWPgyEeEqqoSZeRHrPVBQ8qk+MW+Hh7YjbbU9Sn1EVgVrCy6k1yGR0Q4676479CDA/R7PvQADy+gl0s+IkQZ2RFR9JW/iCiy0MvFkocOORHrOnjSjjVC2pfhC+3UcxXcxBuHEkxgxKBErBWnUV3XnkCTskDJyx80CKIxjBBgdFGCNn0+JU8Adz4iQBXlkweZAkrQHogIgadtRJSJIX8RUdpERDGkUSXt9aBMm8ykNF9ScBiUFIiIYkBwyIh4d+Dph/yhg5OiQ8RaFjjogVJnGeiMPFJ590rAwIltesdaeyLu7myLhbHyxG7tXG7fuSWcxtwLIGyH1vi5HcXq3sJaeqcpz5dB03i3PfBu1k7KgeOuH7qvX3/HO/g7tsWiOKGZeaxcZ/XUWTY0t73LPzo60EO+ernmh9kws2SChQMROkYO90nKOdlusi1XbttpUNXqrIMH3UFAGtsBntne0ZavOCpJCzsyeZEl08n90mqmp97zqHa2Jw5ge3b6JyU4wLSyXXCI4ZVOfxov1Mn587r2xOO6dPWqBpORHrp6RY+6fP7ceX33d3+3oOlsH6sqdMYu6HziwFxZVwJJTqk4nsppCpUg0TqArHwKSfTTeobtkFOyw1oKXivbZ24nzcRubFPaolv5kWDv/Pf2DvXcCy9p6FPLhfO7+vYPvU+P+PputTwt/HFw2X2OCGX3O7tvMF7ZYda2peO5tjdHunThnMhXrj88PPZm4UBVPbBtZXtnQ7KtWzvfsTo7MuYJepAydhF2lUV3y3Hn/Ec4MzYZBJGl+zj3ePOPHY+Pj8WPWneeP8xXdJG/pJC9uhrrO/QazcY1toUPlMYv1doW8JUDTFX6ErZaa1stPB/c1u0jsk9GrU5OpmVMhoPGcyM71rSqPQ6cPLc2N73+R+6PeTqoVHUqfBbW0R0Velk1tx8oZxxqZ5wsp/M7yon1WAlp9D/ZrkcOvGagpq4954fKKZV86ZtttWeHX3sO5aqyTWstbXv6D3ipWGSY98r6tBp608AYJfNAD2zD+LPWAfArr7mlNyZh+zC+rEc2dDOvw6UD5cx2tsY6e+as5/e2Tv0G9vwzz2jmk5qfE22HSiknMacIRvA3Ky3Ms+hs/ciDJ3hRhx4z80enXj/aQw+MvcEA37q/0EAfEaVPEaGINST6ZZqIdflBetoAtIcXaS+bfG37kgLkWQ/wgxY68vADItb80R+APiI8jlhcJaUdvGgH0F+AvqMH9QD9S2QYAFIE9A0jwhN9pkLkzsGIxtD0tLRDQfCk0ESgoMQEom2Phy95gHxEFOPBDz4R607AGxrwpJTJI4N2yAAPUCalvs9HvMsX+XScttAA0MGTduT7NGIt/8Eyk3vgK6uUk6xsWQDZ+c47wJWd8tQTr/NusbODWHiCnpwcF5t1ngh1XZXBQDYTDOMfHBzowIvm8PCwTCD5Y4J1XpXU8faBE6ENejMRiPjYh/YsIvL89Mnzzz/vyZ718U98Qh/72Hf4fnyo5HGiPT/+uvDudeBg0S/mDU9kyjhC9IN2ZOc68AJOyTZTFMewWLbWKiT3y93U5ta2KjvUQ+8e6e+h+6Cc1bmN44i66GTTWXYocirNcEZVlcvC2/B9eMpZr7326vonh7zIWWDZuKJbSgpLVGeRDjTYonFASDmbZ6LG4mxL25TxBBr3KyIcCOoC2CRZ9mjM7nmhsG78e5qld76nfgf5xte/qWPvOscey3Pnzui7P/FdRebcNupMs+bZCF2xd+OdbV03nsNJ2ZQ5QrtbW3rs4St2hLVmdvR3bt4s/6q6zg4my85UnR1yo4HbyfNB7lA/7jlsFzuflWFgR0gKYIPk/ssffWBBMx+Yp0sHBdKFgyS0JnEMWZHYyU+E7dCbFPtxVZosJ1mTys49JWM9r9zIp6mFxzAXOza2Le0OfcprbW/6XNsBMX+HrqvrqjhQZEPLmxc2QbeUbI207guOmnoUQr/aPHLOxV8wvvQ9IsqbGe3BQcschhfjnNHTNMhiftN+5NNJsgzq4cu6oO2Q9yPbjzrosBcyI0LkoYdPRJQ1OLfdFh7fk+MTX28eiICAzkPPnbqqS7DDDujUWPeBTyNvvvmmTr2mTwzwWloeOkSEKAOUSWkbESXAoRM6RITXUAPLYgfw6AigH4DupPAA0JP6iDWvuYMV9REh0sLMf0VE0QH58AVo7ypFeKydgTf1tCMfsebJWKAvbUxW6KHpdQaHHpzASB/kSz4iRFuA+ckYMfZ9nfwhN4FAkMvlT8RasVK49xeEQK9gP/AoRHuERKw723kRRSS1nsgRUQwCHaxI4UEb+FGmbZ/2NJQjQhHho/688IhY86It9bQD0D1ibTR49gANxoImYj3haNsPHPURa57ohGzaggdo19qh0teUM9VSSNDigE591z/zFZKVEw5c9rxMwhs33vFkPtWeTxk8zO/5iod0Z2uz7MSSd14p2T52jq1B/tCTQWTQyTNQDNiWHZiry4RlQbLwGUz0vLu3pyM/TB/ZSWYvyieeeEpXrlzVZLzhhdK5jYNCp+J0OstZekfJLnjpydpUtR3MUlXKqjxWjgfKTj10ZTHglCLoc9JosqGLF70jd/HGOzf0xiuvyR5T9rSQKzloJDugJc7Pi3DuKw52oZ3fVObepZ0al1LYJjOlnBURxQ6dnTj9YMFjQ9kBY+s9+uVdInaIiEJf5lRKZU7RZuYTGCm26W3IeEUwnitlHx9aj12rpFu37uprX/2632ZOxE7++7/ve3XNQSEihAzmD7ywPSk8l94ozO2I2DBYA23aBo37efHcWT3ik2BTZy3trF579XU7H/pVidNZZR3led/6dBfuD+WkUGv755TVOW3toOhnLxu9s+2CXOhqHNuoUbLNKveD00yVQ4NBreGgEXlXlfygrjzt3Ev3JcwgGeCVXO5sf9kGQGO6BAFl7wAqyzv2hgb8xO8h255nAzvTYlcH+6EDHnxYB1WVhfOXv87BB37YKleVdUwFoK3rWrSjXxHhU89JCUoRIfi4uefkStAxr3d3d43yPLVNuNZDRs8H+4zHY1GGH/MI3hGhiCh8qAPXuj3jRh5botvSfQBPytq7ceOGbt28Ja66wCfzYBOUbF/qxw5g/CTlsecdAaXz2IFfeP7CG76dx5X1TYpO4OEPP4KdO1N0Y+3SF+qAiLW+0AHQUU//0Bl6+gIe3qTQkUcGKfXgqMN+yAdPmRRAFil10Mw9PwF07+mogwZepNSTpy00Eeuxog7ZEQG6+ATKFKCnHiAPkI8IlWCi3/P1BHSiV4YU+P+x9WfPumTpeR/2PGtl5vft6cw1j11dPVVP6LkBggTEEEVLDskOh+3whX2h8BCK8KUu/C84fOEI23ceLmQ5FDIlEhRJgJgJAiAJQAAa3ei5u7qru+Y689n77OEbMv381neyqoBw1nnPmt55vetda2XufQpU+mE+M6FkzI7jshATPYIHfYxBA0D34fbcR0k/xlKHjvrMA+fQj0zGAPDpow4wKSRg+my3IAeHMeTabslj7iNg4ac89FGnnIH2JklBxWJj3CZoJTe+LPR1Ehp2kiwJdvidnZ3m/f2e2pN5GIa+LQj67+Z9PUHEu3RsAwcZ1NHxOIubYEVX8G7cuAFKRExtkdLfOvLXw5yMH9x/oDfffEvfy9X8u9/9rk6yEJ588il9/OMf18c/8XHxDwRyC+Jkxmax4p1xqdkH+naFV+yp+CT2MV5dtFltlHWUoUkKLgmpy0L7pb/7y6FjfKXXfvozKYnKsa0k0eCXVTaq0/A/vnNHx/kwvc6Gchp9TrPRsbks+kH7OVk6CzIuzGugvXZIYH6HvqOrJQh8jy9st1sNixS/rrIwqHfBRSbxsLe3lG0xN1NK6NqiyDuKKdvcRV4l3r37QN/4xjfFT4/t1aJPfOyj+synP6mDgz1t8uoM3udJGLYbL7XH+RuQ4HeeA0PJeNdXHR7t68rlQy2GLvqtdO/efd27f6x+WIrbAL6okYMPw0TOf5SllGzw22bz+pEtZ2dnwn5iwHZLvMijr5YqYofNB9ngKL6jzfiYjXsbYP7wqSPQOcwo5SI+oj0ldosVvUrmu7YNHL5B0TTt/Mtrvycefyx2rqPppD4bRJc57WpR3w+yHdyp6TImXrbZCBXfllJaXNtua2ovMaJHTxceJElwiGnmlPljzuDBPII/5BZUs6nNfrPd/AP9lStXmlzGWQuOvFW+mXFgYRw/wRcZh7n5kpg5bAH0A6gD7tAPYrOA5l4OKvNaRZ9tfDjmdSDltWtXNeRG+vrrP3/kD+kicYwM+ADUt/EBgI30AbSnaWr6E1O00X2IjfQz1/SjAz64SMxRB4/6cdYK3+yy6oQMaBijBMC1/f58MGbv2rbbXGCP8sz40KTZ/qAjQONv99OHnug7AzyQgW7oTWnvYgF8bAAHXeELT+plZmDvkG03g2zHqZsGEICHAOWBGQADxmx/sDAy8eAS+EFtDrB34+CjBLS2W8Cg6NyHUsiwncW6brLhBT4l9ABt8OAPzG3oqcOPfkr400+dPurg4PxZd/oZhzd8KZFXS1UcpJoFBj50OBdcAgQ6YJ0EQZCyUcQosSivXbmaV0972uaUhC/gy5V9pqdEPguNTQQ9bTc/sihqrSL44Q8eJX3IZuM4SaL+yU9+op/85LVc4Y9zlT/RzfduthNhrZ2eeuopPf30M4L26HA//lyphElNhlllIyQRLfpBXamtX7kplCQZbLYt5Y8os0he/MjzeuGFZ1pC/Otvflur3Ijk0IXWtopLElanbTajcb3VRV4tnYET2k2SMf/QZRd79rKh8AoM/5BQSBSlFNWMAfThZ3vnB8Zsa8iriUv5LtX1feqDoFvl5mA77p6cCN3TAAAQAElEQVRCX1ofiXCbw8w6kD/6+evv6Mc//qmmnMiffPxxfemLnxe/x3Jxcdr8zBwoOiKHuVUe26KNzG02zRJfbpJIN/nAnTzZ/HB0tCdZOs4cvP7G2zq/2Mi1VwnCkI2FRAO/2neNV43Ph34QQMJgTphH5IOnRw+202/v7AKPvloK4oQPAXCYN25DJbi1FA1dHx8MimEq4Tf0feZrk/hba0vSjEOG+LG4th+TfvjwJKZv2w1nzMZK/IUsfVNLimNuIST6KbtPCf/adWKO0Mn2ozirrQ8dp/jRdou3mQ8bBzbiD+YMGdskY3jQv4lOLm48hiRexgHbMWNsAO/d2Cr2LWVb6AMfgNdwbD5sKvBFJv3KA94ifJ24LqE7yStaNghr918K2Ra3FGnSYuh1PweETQ5Hq3xTuQiwVtAVXmHZ/qyy3pm3TdY2svALpe2mG3pgLzTgYgN9tptN8IOeccb2shnDw7Zo40t8NteVh74UjR5a222ubGd+t80OdLjIRmXv+Ni7PAotsijhYZuiwSyDMfjSiS7oTx9t7ATABQc5jNGmhDd4KQtlUwwmDALUcUAQmgE4wP5ACXDogzE49m6MRLE7odXGE+a2W8BgKDTgo5Ty2G5j9NluwQhv5NMHvvJQ0p9qw7fdNpu5D37goDN91OnDYHhRJ2nTj862m13gwhM824238iC71NqCQ7Iy1OrgwQtb6IM3C41gPc0Jg342A+RsHiW8dUpkQqc8yIQPAWO73SrS3f4wafBEPjgEI7zogx7+bGRsTCROZaGwAH7605+2d/hsMvz48Ouvv67H8kH8lU99KvOgnM72HyWJUSSk6tLKIguEqNH84aQiTvtK1pvCe8prsYNLe/rilz+bG9Kg73/3e/r+d74n1YVKHRL8C03ZiFbnq5STxmwobCpKAt9kUznODeru7Vu6ndcMvK+mH96cJmebsBWf4CPsp43ttmU7+o2R04t+cNLR2jMPaPHRNnp0/TLsO8nR9Uev6o033tSlnF4/9tKL+uIvfE57i17i1C5ryiZBvEALb/gQu9QvkjC6JN+wVL8YwnPMhnymGzcu65lnn2y+OI/Nb771ru7eP5FLjcwa8yy7qEsSQ1eSet/1TV/mG51JHkPGkac8yK+1tnh+mFvn+fl5etXajKFjsdtJeZ3NuZaqPsl9/k5SIw9ZfeSA22cj2ctrK+YZRsvIQuaYzREfnSRO17HvKDe0Pq96NklA0V61FpVS2iFome9LfTZDaOGNrsSfbc0lsch81ejOOG3GaFNChyx0gC+2EM/oiB9KsY4Oj1TCEz70QwMvklkfO6CjH39tk7xp2xZjbBz4CxrG4YHcGfYfJelSi6pL8+d77+Q1dG6FZ3lNvc1mhm5jJvksr2OHbCZDZG5yq11nzWqaWj5Cb3giE9sAcgl9ADYB9IODPugCHbqXUpq+jNEmDsAlxog32wIHgI4x5aEEUpXtqDO1Ejxk4CfkMw4dffMYfYxBD4Bru8kBFz3QjzpjyoPPZ3rbucEf5C3CvuiHN7jQzfxC0nSiZLzwF0JnhgwAEFLSD1AHEDaX1Gd6+hAEL6eReWhBl2qbRPAYRxH6bDfHEAS0AeRATx3egO0EeW0AD3Ao4QUoj+3mJNsNDxkAuMoDT+oEMDRMPPbRn+FGgyxwAMbAWWWRUY/HglMSWKXJYRLQQUkxllqggLdK4p35wJtAhx/Bg52U8KUvZI2XvQsS2rbbKQPdaQPQUSKTEtpaSi4SoxY56e/tH6jUDhV1P4lbcpLeWmwmf/RHf6SjoyN98QtfEHopD0nlKMmVMuq3ORqSNJQTKLY49FPwxgxOkTPmhFrqqBdezMfnJJjV+Ub/9g/+rabTlZTNpNsj4A61HBYqIayxoXfRMjpV2oEufZcjc5tkwE/SsBBJMraFXtg7wyKvGmYfzQltL6+08OecrBQdWZi846ecwS46O1+LPPDd7/9I387Gxy9BXrl8SV/KRvL8c09l7FxsxtASC/Bl7qjXrpedpB0G/D4NNxyF5xTfKK+Rknc1VOvZJ58QP9CwTmJ/+6139M67N3V8eq7RVesE/nmSUfJ24qUTGzP61dxubQs7kZVqqzNGu8s4duOPKTxsi4c4m7IxZzpyINhrC5tNYsy81OiCj1wsB7mmBI/6GJ1L2ox3savWPutw0nYz6v69B7rIqZuf2Br6mrnrBC1y0W8KLfOEPooefRIsNyHKTebwIutiL4m66zpN0XX9obi3S1sP+FV5iF/wADu+DS027eRMGhaDXIrog1dI2h/waSOrqzV2LwUNOpXgU56fn4tXacQT9PQTP+gJPXoBxJ3ycCu+yKurh8cnOs0r6VJ369nKf7ZKoO87jbk9LbIBK8603eTCb84f6EW7RA/qlH18hH6z3dSVh3Hq6McYsIm/sAuAFgjq+z6wd37CRvAZs918PfOBL/3QUgcPHQDqMx448/hc2jte5CPmE1zwoLNNVfiWCmP4EL7Qg49M2vM4dM0fINBp+28YAxNgHgMZXPpsy7ZgCtCPw5THzlicvE2wMwYdpe2M7v7YO2Oggx8KMgIefQD9s5K0GZ9lUGd87qcNMA4NQB2DqYNnu+lMHTngU7fd7PhwHVrbqlksoRKPnVoAXe/l3WutNYtmaLRMCjjwpY5uJEuSFhsKNAQqJXj2zn7aBAx9TBhtbhzoDPBaiMVB0CEP/gD4/ZBFWIuyAnKS3G+67O3ttx8GgNcqiW5IEvnOt7+dsU6vvPKKkMXigx846MlCq6Um6Y1ZNFYtJX6asozGxltO3Vt9+nOf1ic/+ckknj396Hs/1puv5tvJxVZjTufnOeWts0jPHp5qTCKtsjbp5zsNbeoXWfjrvF7DP+2VRBbtNlL6YRAJh35K4oV56zPOgo6nhC9q/H3t2vXcCJaxp29+Tx5rGye+XuekPSaDjxvr1u37+ou/+CvduX1P0Dz/7LP6zGde0UE2JStSkyyVh/lh3vHxOhsIftnktIq8XTnFvVXn2Si6+AX6ITvK5UuH+sjzz2mZRKjI/Mmrr+m923d0hyQd+zdRbJ2kyy3Atkqt6jMXpVjS2CDdsbsT5a5vUs181mwQpUhd5BwdHYauKle+jLkBfhmGTkOSV5cNaFj0SbSDSnhv8zqrFDWe6FvSh8RJUt8Poe908+btfIy+rUX8/sTjN3R0yIdua5tXOxeJmVX8mKwV/kN4liTWKfysfuhDX8NJrb2JfcpTa23truuicxeb+pZH6CfGADYeOzMZv+Bjvh9Cj59PcxNjnP5SSpNhu/G0dzQRk9i9CKyaDJK67Tb36Dvzsnf48EU+McUYvLF3mYPKNhsFN4IRXwXftkju/CIodPADn7jhBy9O8i2Tn7J85513m3x0tHf6ETvAEF/abgkYe0nEbHDo3WeewKE+l9Ths4g+thvfuQ8d0HluU9IHzD6GJ3XbzdfU4QV/aCnBAagDtts6gh8+QE/6waHPdvMnY+gG4Af4MY4/kUM/OOgDD8q5r4BoO/EztYliwHYTPAuDAGAMoB9B9AEwRyh1xsIMtg3oA1CmjaWXkrbttP7mH/jPPfbOWbOsUkpzHvzgQQku9Rloow+ATvZOBuMzPrLB86PgBZc2gWT7/YCuJcGdBQn+TL9NEK5yuhqTCEstWuaEtk2AMim1VE15dXKRj9Fj+trpMPwUFS6SbEspgg9lrbXZQkIjGdpup6yhHwR+qUXQA9ihPCX0TCiLIejqap8k0WuVRKDos1gMWiRAT5Pcb9+61V6fZStor3p45fXpT7+iiyR1/FDDYJXTacik6Ew7+0ak5M8U4E9OxEGTYvN+PtT+nV/+pfYTUXfyyuof/Vf/td772c+1OckGkgS8JgnF5ou8QjjPK4NtTl/3s+keP7ifIF2JD/Fxgw7297RIYuqTfGop0b+LD5faSz9JBXnYzgI/OXkgnr7v4rcxam6yce61JHdycpxEt5UzP9AuspEu9/e1Ha2//tb38tH9VuQsdf36NT2bG8kzTz8ZVqNqKW0TqCVzWzNfSXDMO8mfEzC+X2bTqUnUESrmqThzERu3m7X2czu7dHigVz71ifbjwuvEAt+qvv+DH+s4ifEsm+g6342YJ4eHa4lOW63zXQLeJXKjSOzuVWppyXc/ejNv2Glb0PY9c9vlNcNecIZM0xSyKbeLtYixoInYIJ6AEr4AtLYjc9QyN9e+Hxp9cdX6Yt1i4WG+l1zKRvX0U08Gp1e1IrOqj77wGBJDYaHK7bKWyNtqzOEQqGmj78PYSjJBXq0146NKdECXGeBx//590caeIUkXX3MYAxc+J/nuRH0391aQBT/42hZ0UyyH7jRxRUk+AP/SpUstHuDPGgSgg9/Mh4MLuPAJm9jZ6fT0oc4zb9txk02zV4mc2nXxxVJdLdlsbyZmLwRtjQ/29pZa5SB0+/bt+H/T8EpsRc/lcqmz6IUO1JXHthjDXvQB7NgmqdSqLn4otQp9Wdu2ZbvR2LsS/vau33aTCz5yWL/4QXnAo//DbeSCA2/GgtZiAFraxBpAmzHbcdfU5pA+wPb7bWTAi35sgQY+lPNYq/MXQcHgTEAfCuEQxlAMIoA6gONmxh/uhw8ALXjwpARQ5sMw94EL3jxmf+BEdAFmGdQJDGhsNyfYFuPwUB70st36lMd2/lZzDnS11Bz2RhWFfjty+NY2yaK6tHJKn5JItyTpLKIpyZREQoJL7hF6j8E5OjxsfJELr44ACZ8xAD/evfbDkIW91SYnUvQ+ODhoQQMPFgcLw3brQ+8bOS12WdQky5u33tOdO7eTSMbw2KScklz2xQY05nXFjWvXtAjuou9Ui2ON2uKwlODPN4wo++D+sVgEb73xc330xRfzzWChMYl/UTqt8k1jgexsJlM2gjE6wqS4k7dFU+xgg3E8pfMzfflrn9bnP/uy6malN378Y/3z//af6Oz4TEeLQ+0PSfJyfJPEM61VO2k/i3Ab35Uav05bDcsh87XVxcVZEn0NFMljcB0oKp3VDTV2blX6Ij5g94s+9U4OD3y1TUJ3MBZDp2HRBWeQ+9hUO93Mt4s//Ld/oe//4DVxcO5Dc+lwoY998nldurqQykZj9FjlFrKKXvwfJ5kH5nUMwTrzzalyzcf2oWh0Erc3kRbd4+Mtt46M9Xntt1wWPff8k+IV4PnDc918445e/cHrevDgQor/Jld1fVXJuz8HtomjbWSU4myCG9lqc7WJzAn/B6Kcqku87QabbMhscqNGuRRNtqYirca1TldnWmV8k42LG1DJWI0PMuXa5LZU6pDSukicnOfV5Fnm/I0339S7b7+puFYvcbPqaouf0k2qQLGcW9smuBw6piTbxbJvul5w8NCkVcaI21qriPs1OjS7isbYQF+XxGxbpXRiMzvL4Qodm26JKV49Uu+6vvG7l1vdeQ5A+HfKuhuDo5SLjM9rcegHIVN5kJMivHuxnpDJjZu5A4fcVGriKEIcv/XDoE3iu+v7tkGM4X2apc82ZwAAEABJREFUTUxbKQtL69g0RNZisYiF0nEOMRyC+sTPkDlcDL2uXrmc2J3agY//f89JNiTkwpfvHvQRU8zXFLmzn9CpRIdt5AO1FDlioS3xEfVadr6b4r9aduPQ2Bb+hQ6bsM22oLWhVNMJebY1hn4GcMDfy2HXtuCBfUN80XXd3/AlNPDo45+o1vhQogNgu/na3ukDPv0zDvxanb9gghAQQISxvVPWtkC2d8oy9uE29CgND0rGKOEDP4A+8OY647ThNZdznfYMOAA+6EYfONDCx7bsHdDHuL1rQ4MzZzzoZmAMqKWIyZxxWOjoSR9y6VeCbgpkxrRNgBM0yCm1ZkLXVJtvmHD4o8eYoCEJUDoYBNM6SYhg4CSZLmEP/JEDoA/9nLQYY7O4c+euznObYSESBF2CveEcXRL/75Mur0G2mwsNXacrOaENCfhtTr9jNrlaSpv8juQySiwWfs6e9+dPP/OU1rmdJL+Jp33XiKJTkgg6OcuplhrfJqjjzykBusmJdkrSO7q8p//J//x/lI/QV3XrvXf07/74j/V/+T/+n/Tv/tUfalqNSUwLLbOpaHKSxCbsnaDtUl/L8Vmfj8LnSeTUAXj3XdWYZMQJ/zwLtEjqg4vv8Tm/G8BNL+tTnOiYDn6xcpUkepHXbNNU82pvpe9+98f6nd/9Q33r299rfjvITefJJ26I33R/4YWnNST5b7YrdbWodjVSlGmdYqfF/JDs6Vws+vgum5enlEXnFw+DoyTGoiKLU3wf3x/sD3ouH+KvXjkSv6uzSsJ+4/V3xCuvk4cXenh6ofsPTlKehceFbCdvTcqeErlF6/hrs57CtwtUFQdKDV6NjkPiLbrFtqPDS9l0l4FF5npQnzjAF7X2GrL4iYMu9tTq5reu1vR36rpOi5yajw4va7F3qJu37uonP/2Jxijw2PWr2Uye1x70ki7nUMQmUmJzV4rGxFBJ2Wc8wyq1pJgC/JlEvBOjtIjdD6+1Ejr67ZI4X+g8Mcy3PHReLJYZ4ifBzrJ+tlqkXYJ3wS0hMbAg0dUq4hVAPvZMicE4rdkELoBM9KjBZ0NB7hQh6HWe+Eavi2wStO34JraATz/+Yt09uHdf/Oh8i7FHNLbjo1F379wRv3eyim7QgY8+0M9wng2W8Rr/j5GNvEmTSq2acdETWvRD17mNTcwRePAfkzfiHM141JFDPgAPm8GD3t7ZA78ZD1zqM8AXfyB7LsGhDh/65zYlfCmht03R/EAfY9BRMoCOlLYzLbE3c44uREnrgPmHESCEAX0AbUoYzQIobScwNoKe3ZgSx6IONDjCdhsHn3H42mCoOY9++MKfum3ZO0VRkr6ZBp5csZEFPnTwnPGofxgXnBnAsa0YrFJriqnpzkRBBx787OAkKJQCebP8EICSYlKtnZgU7Jt3f+rgHp+cJIGumhwWBUTwmcZJthsd8pBLsFMnaI7ysXzMQh5zsowQrUm8ihJJzk5ZS1XXd7py5Uq7ahMwy5w8CGJlnDW3ycldeZY5ZRHoqcbGbW4DF1k4D/XE408kSCYFXbUWxERPtfnRo8fFipqiXOckPuY0v20b1UYvvPyi/vP/w3+ur339K0mMa/3ge9/V/+v//v/Q/+3//H/Vb/yzf6l33nxXdRq0vhi13kwqZSG5DwxaJXkqSXA9xgcBd4voJl0kEV/kw/k6CZZ6Cf6U8W3opZqFuZTKkPN5r6kuwmI/bWCpu3fP9K1vfF+/91t/qB9mQyEpXr12lG8lR7px/ZIuXTnQY49d1yY3kXEaFY1USqch/qlJAtv0qWRxksiSgLsuMiQxt3bNa5R9MTeS85/U5jBcqqdsIpOefPxabosL9aFVEspPX31NP/jBqzndnoVkiK5Lna82+UB/pnXm/yI+qAP2VLVpjoySWLKLHCglpayhj52lk0LjzP9mtc3l8DzfNkZ5LBpz40Avbj0h0SbJmDhCB+WxlU2pRveFbub1zDe/9df5pnNXB/lG8tGXPqKjbLYltpco0cXXy/h1EZnKs1wMjXZMglsnBjkcsd6m2IfMg4P9+GVP6NrFbvoYq1lTIZft9+MJvaAlVu0oFQQOVuDbFuvFthaZj5kfdWw5T4IPupAhWfBf5yYEzbxuwLMzf33f9EEeOLZl7/jPstATfACce9lM0A3+8LTd1hV1Xs+Bs41fucWAR/8wLJo+bHyR0L63JByav2opor6MLfBEju1MSbaY+M52o7VDGVAe201v5UFPZABptn7kYhPtGfAD/fgHGfiNMejtHW/bjZ7xmR6+gPKAy1iqzU/wsP3+vCGDMfCYO+ioA4xRQm+7zSHtwl8IY2AmoG67OcF2Uwo8ACcpj+3WD+NZkVZmYY45/cCLMRImdLQBe8eXOsAYPO1dPzSzPozNuujRAy7G2X7Uo+YMaAhCxockBgJWedAJsN2CEf7Kg2z6kWHvJpk6/cBprt3r3CjgS1CBOyRIKBlvv1OiOD8ZnBvFmGB58OBBXnM8EJsddLY1ZsEe5NUWGwD00HIlB9CRMXhGpfYHHS7yIVQqLUGsspjDOie88yS4jcYkl/28Y9/Z4Rb80ADY33dZVC4tuZVSxWIgKeDHVU5qzz//vNBpm5uW7TbHSrJifJvXGtlmpOicv1Jsxfpw1kjUCV3kb0712NNX9b/+z/5T/W/+t/+pPpcP23lDou99+ztJ6L+r/+L/+f/W/+e/+K9ya/kz/eD7r+aD712N26palqHvAoOcejccyF0SUsqDKze0PLqqbu9Im2wk2zJI/Z7q8lBl2I96C5V+P8m46v7JSm++d1c/ePVn+td/+Cf6tX/8z/XHf/DvdH6y1kFwDxadDnILee7pG3rppWf1uc9/SgdHe+EhlWxko50kPgW22ew22iRhMgc1iZA5K6VoB1UKLv4utba+2lUthk57efWzvxh049plPffMk3r5ped06WhfD48faJX54hc7//zPv6kf/einunP3JLL72LqI/pPO1ufiHy08y4mXeVhn83+YG9kqrw673HiG8M9uobxnjK/WYv2s8r7ensS66qKDbZWAHVuyGRCntQ6alHZgf/9Ii8W+zk5X+vP//i/1J3/yp9Hjri7nBvtyNhJ0nnJLG8P3IGtlcNUivlFiCz8onIauE8+U+N5m47ITj9mQiZMuY8QbfiKhQQPQHsGPT2lDDxCv9EMDLQAu6wp+pVj02RZtaADbgg7YxE/Q7+XwBG/wgJMc3NhYwAeG2ENJ3yYbQf9ok0Ee64Nx6CQLHADZ8FQe24JulTW4Df3Q6K1aStZU3W0a8YVDD08FH37OOPrV+GYT+6nbbvZQxwY9epCHXvRDS9ve2QqKbaEP/D8M4Ns7nsoDDjDjpEvgAHOdMXvHG7uQB6APeDPMfeiCbrShpW3v6KGxnRhfxWwjos0PFfgU2wm8hZgk280IFGQQgAFM5zpCPtxHP6A8CObaukkShobJAx9AQfpmg6jPcmw35eADhFVzCvxoQzP30bbdgo86gD5zSR18AtXe8bUt5NHH+CQ1/ilaPyXQxpK5wUW3Wsv7cpRnsVg0PdFrDB6bB/9W1Vk2npqE03d9Tv+ncnCdv7dJ2Oskl/0sADYOfMBGMwcwfkEmyYyxVZI9AN8HD45ld5mbvbaJUN+EX0nQ7vAHnZ49jCRpTPIvsorU5m+R1wc1p10lKWyTAJx+binYf3R0qFqL+qEXD+/Gt9n8FR+hi8NkCj/aU2ykD6A+5d3YVmtNPkvy7/RL/94v6T/73//v9L/6X/4v9He//nU9++STWpSqm2+/qz/9d3+u3/3NP9Bv/Ivf1j//Z7+p3/mdP9Bf/eV39aMf/kyv/eRNvfbTt/Ix+KbefOeO3rh5T2/eut/Kt2490Ovv3tXP3r6tn71zWz/+2dv67o9e05//xbf0r/7g3+i3f/cP9Ou/8dv6/d//Q/35n39Dd+/c02Ix6Jknn9ArH/+YvvjZT+tLn3tFX/vy5/XlL35GL7/8gkq+xSiJWrG5YyPeW0jRs6adfbT5j1eY2Dnii9idAFHytxY5iUqJt9KpumjBgUIKK+voYKkX8qrrU594SZ/4xAt6/PErWi46MZdnD0/17b/+nv51dP72t3+ot2LPKkn52vXrunT5iij3ossQHVo8RS4by2k2lvX2Qptppdq7QYnu47RVN3RZyBdt/hydTvKtRmVQ7Zbaz+usw2zIbNpvv3tbf/qnf6nf/b0/0De/+S2d5fvAUIteeOYZvfTC8/lu1idWRvFNcJuE2ddOy2GpUkpuW0VTbsfKg4w+ybG47PJDZG4zRgwTS/hrm8TJhkf+wO6QxXWTGLNNsyVncBhnHZzmgzX0U/wMXo38LnLAeZADGWXNeoK37cT/WvaupB+m6Gr7/WRNv21RwotxAL3YzLjB0w4j8VOS6IJ89FAeNhna4PA7OvhgnQ2FXLZIDJTw3mb+pEngbOI3dIcPbWgB+lY5KKA7/axn+sCn78N18G03/9hufMUTv4APLU34gEt9lkdJe+4Hx3bM2wH0jNumaHOCfHyDj2y/L8/e1RlHP3hS2m7+pd92i337gz50sP2+zKI8ECLcdpsMmCkPClKH2VwHF4Uy3BRkfAbGgFIb2+YkcD+sPG0mjj7qyGVCG12CGV72BwqicEk/8sABnzo62Ts82rZbAENPG4BuxoOWOv3gfBjop21/wA9ayc3h1BnnFMRJjFuG8kw5hdXgnGdx8KOFnGb29/YzIrEAkUkgQrvNRuCM0IdNJCV8gC8IGnTAtgfZRBJLGht+Ji7lmNc99+/eF/y3CegrV67q+eee01N5ZVWL1Zfa9ETOKqdNrtmXLl1+NPlFp9nsHD3PzvjwPYhXXZsshsVyoTEbBwlCKUt4xQWyHU0nTa2vtPYYpaZA3mFpZEPZnmu6eKDLRwt95Suf1//sf/of63/8n/yH+tW/90v68i98Ti+/8JIev/q4Ht57qB9970f68z/5C/3Wv/wd/fa//F391m/+rn7jn/9WNprfykbzL/WP/5v/Tv8kN4x/9k9/Q//sv/sN/dqv/Qv9+q//dvB+X7/92/9K/+LXf0u/+9u/n9vP9/T262/p+P5x+7j/8kc/ok998mV94fOf1uc/9wn9wmc/oc+/8nF97lMf08dffkHPPPt4kuyeSMLKRq9Fr+HSofavX9PBpSNhP/+Q5SKbfZ8T6NHRkYD3ExAbh4uGjC1SZwx/L7IBDLXqcDnocK+PLtaLLz6ur3z1c/roR59L36Ch6yJuofN8O/nmN76tP8ym8qf/7i/0rb/6rn766s+zCR7r+MGZzk43uXVuZA2RfV3L5SUNi8PMS9VFXomp9HLtk8I6lTJouXeoPt+lVomJ8/NtEi1x3+tn2XT/5E+/kQ3kX+u3f+v39c2/+rbeeeumujroiSvX9dXPfV6f/cQndeVgT4tsrou+qMt8K5xLKbIt7OLmsxiG1u5rVd/1qattrCR54pc1QLwSt8QR/cTGEDpK24InPlWeeRxaABx+PALhnqEAABAASURBVBgeh4cHgi5oidNTsdlAZ0ef+Jx6jR7n+fYCz3Vec9lu/Om33RIePGmDo0cPspBt7KvBi621qyp9py48WQ/Q2U6sT2KOkQ8PoM8cnudVG7hO7LPeHd4l+LMs200X8PEFNsGDUnmwzXbDoc/eyQIX/ZBPSS6Ehx09k1fApc/ebaL2jgf2MKZHD/S0bWee3OTYOxnwxV/goC9AHzDLRybj8MDXcx3ZymM7f0uMQYN8/DTTtcFHf7XXXDMDGAK0QQbAQzh99o4xdfpsNwMQDK7tZgwOLLW+v5nAE3xAeSgJxFQFLUZCQ3vmTYnylIwzBh0AP+TRZ+90AI825QzgwgOgDxp42Ttn02e76QwubYC68iAH2lTbH+i7BCO6Xk6y7vuu9ROUTFo/dCq1NJ+Q1JF16dKlBG6ndW4dTAT8+iQnAD70wQRZp9mUaJ+dnGWBTErsyyqCN/566823dfO9W9KofAS/3n4yhYV/kPffMUOllNBtm09Lqe0ENiQZIBub+CCvPA6MOVF2Bf0tFgebnRCYRaM84JTilkRsN962gzJqle8o23GlpLK8hjnW2dl9dd2oj+a10pe/8Gn90te/oF/9O1/VV7KpfPlzn9XnXvlUNpcX9NRjN7SM7TX6T7mxrXN63wA5Oa/uP9DxzZsNpvhh30XL6LIIXEmyf+rGjdx8nhA/hfSVz39WX//SF/SFz3xSH3vpGV27stQTjx3qYy8/o1/Ia62XXnpel/Ot5NLlIy2TPI3MnC67vX15fyEvOnW5nQzLhRYpu8zj+GjjHOKvGt/tR2af/vV6pTG3u67rxFwCR4fhuxh0sL9UX4v2wu/61T298NwNfeaVj+pzn/64Xv7Ic/rYSy+In6B78sZj2u+Xupsb2Df+/K/1r3//32Rj/T39wb/6N7lB/FU2mB/oBz94Ta/++HXdunWst9+5p9d+9q5++to7evOtO7pz50z37q9Snurtt+/px6++oW9/50f6sz/7hv4gN7Tf+q3f1R/+0b/VX3/rO3pw71jPPPGUkPnRF17QL375y/r7v/zL+uIrr+hGNtKDoVfJ7WKKTUznhm9hBFSRpvSvcqqupYjDTIvFzEUf28+TzBd9fJd5KfGPbdkWGy9xzG3F3sUJsVprTUx0KuHFmiK+ebXLgYw1gD+VZz+3M8bOk7Qp+74XNMQrfEjMtRLXm7/BD3pwoUFP6KGhnxIZ9HPjbDdvuSXEGlvAYXzMGmDNgX8/ryixAfttJ3etc3i7aH64d/deYn6tZTa3RW79JTYhux+GnX2xAx7YucphTqGnDWRIlLab/uDYDsoO0H/WZ52NEtwa39nOIeO8He5tt3UNL4Bx8KCjjj7wBeifcT48Rj9twHbT297lQXTAHnBsa37gC9huNjA+01MHwAWnlQzODXtHhFIz2B8wh8B2cwTj0MGQiaFt7+i5GtoGvTkBPMYB8CmhAWxn4jbtOwN4GDXrZO/4QYPB9AM4ER5/G8Chz3Zzlh490H8YCkkyOPSBAg18KWnbfqS3m61zX01/elpQ9Ek0qyREAhY7kA3eHIzLvWXTwd7ZQNAC6G5bq2wuBC+09C0SqOhAe5UExnvwMe+wuTVMeRfT90OS9pneeecd3b59q+nHSRn5i+Wy6UQwbnPjgA+Bjz0sxn7Y0S6TPCM6i2T3ztPxA7gS9m5yOhtTU54piWUrckwtnWqpsp3+krKqyE0+C+ci3wBGbdT1Ct5We0vrseuHejGJ9ZWPP6uvf/nT2Vi+qP/hP/wV/Uf/4Ff0D371F/XlJPzPfOJFfezFZ/Tik9cD1xq89NRj+mT6PvPRF/SZjz6vz33sI/rqZz+lX/36l/Qf/Ht/J7S/pF/5xa/oc594WY9d2te0OgucatGPevHFJ/WJT76kx595QodXDzXs91pk41B0L/2gGigoWarUVUzTFJu69CslPqwZx2frzA03zTgktwVOzgvVLPB1Xt/abifpvWxMwNHRYXvddXS41PUrh7px9UDPPnVDz8eWg6Ho2tGePvHRF/XZVz4Rez+i61evqg+vk9yu3vjZm/rhd3+Y13/fzM3lj/WP/r//RP/lf/lf67/9R/9Uv/97f6w//qM/1W/+xu/ltvab+rV/8s/13+QG909/7df1m//y9/Ia8S/02k9e03vvvKvTbMbXL1/Ri88/p1c+8XHxLxt/7Uu/oH//V35Zn/vkx7OJX813pF59XlOus1lM2UC4lSyGTmyaXS1aDL0O82H90uGheIijEltdCm4ITOriH36yrktCHh+dnsEllok9Erq9i43S6KZGBw7+s938SB16StbNUW6Ee9m88f2778aebGD0A8S3ZClAvc/BQHngn6L9Yc2wllhf9m5+GEfPKXpSR5ZtUaefNsBB8CIbAP22ZWe9ZpPZZG0rD+uSTec4hx1sxCfpVgwT8wiPWkqzC/1t68Gj361Bju22VhhDT2yyd3Lgg1xKxijxC3Jsq8mO/siAHgAHHuDhD+q26W62wQ88wHazx3bLscyTveuDAL7IHZIfqCOXfttNZ2TAh76ZFv7IpM+Or6IfbdsqymM7f+/+2G4KQAQz223A3pUIZQxgAGFMMCX49OFEnE2dfnAB24237XZKmMfhOfMAH+VQfuZnO4HchSUB3TUe0MLzw4BceAH02zs6nMXEMA7PKUkaenvnDOrIZdx2k1PKrmQMXiX9OJ4F03hkgP4o03ZtFh//1ziCOgxawsaOoLU/0GITerBwkMU4wCRS0o/uAER2abxt0xTyON3xT2qz4XRd1cHBQQu6S3ltM+V0DS+CH31559/3nY5yO+Iffrx0dOnRaccJfnhv49dempTHisUByQTIo1OS8pgwmYqm0cqr/ejkBNuUUuqHQcOiF/+WypbbyvZCCuz1W13aH3U5uempJw71xI2lPvrCDb34zDU9/8xVvfjsDX0m3xm+9Auf1Fe/9Bl9LfCLeU30i1/5nL72lc/oS1/4pD79yRf10otPJDne0JWDqoXX6sdz9fmesFelZaBG+RvXruhTr3xSl59+XMOVfR09dln7Sew1m2eJfqUOTfcprwynJA4lmTK/KpZCb1vnF+fin9iYpqn5oE/SYp6Pc2I9Pz/NBn5b7733rt599z0dHx+3w0Af3x7uHaiWaBHe17NRPB5drkf25cOF9gdpvDhRN13o8atH+synPqqvf+UX9Ct/7+v6D/79X9E//Ae/qq9+7Qt6OZvmM/n28nQ2wqvXLml/f6kuPPlnP/jlUw4PJ9FjSpLbi02PXb+ej/4v6Stf/IL+/t/7ZX39y1/Sp/gXkbPJvvT803rqxmU9/fhVXY6TFmUb21excpM46dV3RdxmS6wc2RyzFvBLiSeGfsi8bjPHY8NxcA5yc+gSZyU+IkZdSktMtkOhdmu2nTjqcku9EOuD2F4+OuAM8b/tjK3aKyzWAQAxvh4jf0y8sTaI3ZqNlrG+78V64OZC3KMDY/Rfj/2MoQ9tZMCTjQHaWqqKixS5/LQefMGFj/LMOrJ2JidcIx+dbWun05jYHtscDF2nvdjC+n5w7774d++YF+Sit/Igf+a/fHRzqbEDm+DHmB1BwYUGoB8c2+/7MMNNvktp8YVN9M2AHPSk37bQgTH404edyKSODMaQA4C7yIGVfvAZo87YXIJDex6nDp5t4buZ74w/j1MChQEAwyBQHgZSZC52DpiZMw5DJo0S5cGDnjEMpcx6FNdL6vaOBziA7RawjCFn7sMQeOIM2022vZvcGe/DJXIB+ihtU7QgQC94IQP+7OC0qQNTMClTtMmjtN1o5/rMFx52eAfgQxLn2pxmHGzhN3g/yMllTjK8TsIeJt92s4XFxcIAnzF75wf6mWR4bB+9etjmdUMpNfxL9FNbiKuclAZe1SS47yWoNxebFoT4HGBhsODGZHsWS0lAHhzst4C7euWyLl++1Px+nFMTYzX8t0lOXYJ+mkbVEj2zsqbQo8uYBcarDn4sdIw+2k7sF/kI3amrC03ZWCbhsymn/MA0qtb4oyhJo48vz3Jy2+QVEHzP1JV1aC90La+DXnzuibz+eTqbxON67MaRrl3Zi34LXbu6ryupX7281+gOD3tdOhxCu1HJd5q+REZuQR7X6jxms0rStfT8s8/qcpJ4kKQqaajq9/ekWqQEY9M/5TY3jk2+G43nK9klOo5tY+D/v7LNZjDF5hY78Qu+wQdTkt3Dhyc6OTlOorzQerURuPDkhxdOw2/RL1TC78rRJV2/dq39lNcTj13TlUt76d+o7yZtVw+j2kVuCNK1K8vYfaCnn7qiT3/qI/r61z6vL37p0/ryVz6rX/qlL+gXv/7F9H0hrwu/pF/9lV/SP8zG8x/9D/6+/sN/+Kv6u7/8Ff2dX/yivvbVz+fV4bN6LHY//fg1PX7tSIfLXos66Vp28L3ekbfJrW2S4rMxG+jQ1/h10DKv6Ermu8jxozV0nUrsLInJZRLO0HcZcSDzmpsuttX4Ej/UUlQCtlupPPiJvoMcbLpsPMTPik07Y3t7S+HTcdwkjs9bfRv/0pdhkScyNTI8A/Sd5/bUD4OuxZcHh4daZAMdg0TeQRb8WVsAsc8amjIO3L13V+ercw2hcS1a5VC0jg3QzXKpQ7OIrRy8oIMP/dxuaMsWQMFrPsaV0xn23YuMB/fuNVtWiSnloR99FLKu79UH4FNrbZsvvO0MBpc/9FPO9NTBL/EBY41XOrEVoI9x+KB3hpr/6Uc35FFCTwmAQwlACx/kQQMec0AdnvRTQgMu47ZlW+DAn3Ieo6480NhOTUr8OOuNgFNbXCQiEG03RjClTYlS9q4f6rmfSUIIytJf6g5nFsQY9IzRRxugzzbdTTYORGlKoGYiGASXEnxKe6czvJCNXOrgzUD/XIcP4/Q1HhFZ+yyYWrRJ8sT6bugVbzRITpVc8ieBkER6cbESP3e+nbbx1Siu+tUOeskpbtNeCZF0uRpPSUjozkQRmGxAvCd++DDJJPYQxIzRj37ohV9LgijrQWwkfT8kGAPdIBJXiS7FNT5S5BednJzn3fm7unfnfpJDEpasGn2GBPBpEt92cxHclS5fuaTr16/oicevJyHHZ1nQZyen7aPwRRaZkkCcpFzz+mOTRTHm4372BO02kdiVj7zjetS43krxU6zNetrVwy1S83fsVWqK/JKk1O8vVUhqObG7sKlM2l8eZFM40pVLl7U3DNpb9Gnv6fLRvq5fOtCVw6WO8u3iYDlof9HtZMTXtWQ6AtskwrBP4tlkvtYaYwdjfVd06WAZfqHJlqb0b7MhX+Sj9+psLW/d5gi9x/Ginc75ibRNbB/PzuXYdZFvNmcnJzo9PtHDBw/a69aH8SHzcz+bNuthG7xF16mPEiWTNOZEz+uidRLmanUaJSdZUhelrmXT7opj30E2jStaLheZmwzm1qbA5YOFLsU/h4uqg0XRYeDqwaAXnrymjz77uD72wlP6zMefT/m4PvXy0/rkR57MpvGYnnnikq6OSsExAAAQAElEQVRfWejapV6XD6su7VvXL6edzfbSXtX1S3u6crjQ4V4f/22UoFSNPopmFENXlO/uOspNo0jqEm+1WkFWjb4lMGWOpyReJwhWuY0NtbSNp4vdY/qJr202gq72icsxcfhQxGtcotaXMTbZGvxVbnrw77K5HB4eaMi8r3IgKqXkFhP6rKvj+Jy15VrV9YOGnOpdixxdbuVVLr9lvsyhYC86L5bLxP4kPtyzFtlY9vb22s18CO8aHrZ0knXGBs+Br896WCWuWYe2VSIbPOhYe7bjHessr9WYb+Uhl2xixyZxRB4Av0Sf/WyK+OY0h4opMX+cm+L52WnoRw19p6HrFc1VXATNeTbELvLZBMNWpdb2o+jIHUNPDkAWOtoGpUEbi862hb72bgx88ggl+QI87IKHbbHBgM8YJfPEGPJm0KMH/Wxn7raPetR0nvuht902QfyCr+EHbwjga5uq6IM/+pTWk79mhFkplAYpQ00QdRjSZvIQSN12M1p56IMpAL69E0idMehQOKjtj+1mELKhAQe5ALLos3c8qENk72iof7iPNmC7GYgs2rNseNsfjKEHjmh4EWG7nTT48Uz4Tkk9lNDBo+urmHhOo+fnZxoTbKsEDIF4ntPpWZLSOpuOCa8EyzLBD/8PTwT84IFeths/20mOSdihweYht4+9BG4pNX6tWUAKOKe6VQI17VHaJunfvs2H2bta5ZRdSpFtLXPSqrW0jQ9Z1EvaGdKQgIf/g9ygSKbYtEmCAG9K8mDTIinE7AgUOSY2jpqy6IEokf4pfUnoScYTG1EIbCwGQoMeWXiT1OaAWLJL6lloJboHP0wUNC36Xn2teYWw0HLoG/RJeNvwdpRYJEF0Ga+lBIdEIimyStpdbKldbTbhqyilKQl+zDys7xxrfftE0/0zbe+daLwbOM5Gnk2xr4P6bdHArQr83DLWZxdtI1nlAzO/DX03fuUn507zHeI8fauLtTahPX14JmyeckM7z2a1Pl/r5Pg0ieg8cJbY2cSePhvnnsbccmotQt8+ekbl2LDIrWSheEHVyoZwoKtHh9kcjnQlm+pRNp3L2Yj3+6q93tkshuAs9Ni1w2wQnR7La7KnHruqJ29cyaZyoEsHC125dCgOCvxG+5W85rxx9UrbwHjlyS14SDwQb4t+SLIvGro+ZY1878r4V5kTYmDR96qZuyG4Sjw4p3Db2sRHI8l1s868lWaT8pCk19kcVon5/Xw/mjJnJYbiIxKtbZH8pvBnM2EtEA8h1WH7AYalQqJau3Z7YAMg8QKlVpVadOv2bd25c0eLrKUrV660jcO2iGOSHHnCdtzs8OQn4CTkbaLvWT7oE99D4og+5GMn/gDQAxtqreIbL3X6+75X6wuPBxwu8krTseEgG1ftOtVSs163mrJeV1n/0K1yqMAW9FrE58ixd3rRx2ZIn8IHXZBtJ8rTZpw2JWPobO/G4G1b2AAc5pZmW/RjTylFlDU24AtyDSWgPIzDD762RRtc2sijDT06gwcd4/RTVx7b+VuCNz5nDHrssR1fjDGLFa/cbuMUBqEAEaAN2G4TZ5vhLJh1I6Zh7/rAow0dAoBtElAXA1EYsHdCUZg2+OChMHQAYwSf7RYc9NkGtQFtaGZ54AO0Pzxm72iQwxjOga4xyV/UkcuuzqRAm+68wjhvE8NiwsEz3SbJrdaiFiypx3NJ6kXORJb0E0g4mQkhGO2drbVW2LaJRxd+CggcdGJi0AOEMUn59PQ8eJvYXdsJY5s+/Id+0LI4oUEvNil4EFzUxyx82soDf3QAL802dyUJglMagXichcH3FjaOUkqbyzHzD27TNydTZZOssaG4yhidgCc5bh4lDvBtKx4QD7LxuF0kKpJKxkd4hX4bfqu8dgA2SUjNf/CMXHBOTx+2ExAOhi7kmjLmVGh3ScapquavIcmw2dd3WiT57uU2Mwy9zk7PdHLnrjb3T3T89nu6+epr+vFffkt/+tv/Sn/wT/+Ffv8f/zP97j/6NX3n9/5I93/6ps5u5lVINouRH3RIQthmYznPYSD5U7EiEOmZgymgscSsktgYMkdb3b93nFdjp7pz94Fuv3c3upZsIgvV+AtfnOZkvM7JssYfJKGSsis1iXBfcXl4jYGthr7E5I226ws5vuqrw0daZEM9eHRDu3HlUj7o52Z5/Vo2lEHL0BztZxM5Okj/JWG/8nRdpyUHkFrUD51IfAf7e6qJQduyrVqKIlB9/LmfxLjNQWLKbW7ecMbMSZrBVXTaBK9L3Y2GOWetbZJgF0nO50nUtuOTTn3ft7yA7cRrCBod8cq6oI+SeGXd2Y7tfYtz9KvRGd6sR/C2bNbZxA8ODhsOm8nPXnutyeC1135uKfAhV1DaFuuA9XU136yQv42ejKF3jQ/oo40Mxuinbe9sOM8tijbjpfkpPsiBANm8JsOGruvEt5M+8bYmbpIL1gFoKG0LH8C/ltJ8gPegQx71dCYGitBplsMY9NACymNb8MFn0Ker+Zpx2tAA8AHQD98tspHZjhhD0nhQQZZtQUMboA9eyMH/tptu8AGPMXhT4nOAth494KAPJbwYS7kzjgaDMKec29SBIL7vBBjYft958KcPHOrQEpwEGn3wZJx+xumjRFHqtpshtpsM/a1nlg/+zAdH47wP87Q/0Mne1aGFBh2QBWv6oKPEkfClnzq4lIwjo4SPkhS7nKCcINnLQhyTwJmuKUngYZIHk0n/zN9225y4jiMXOYzxUyvIGpMskcG/u7VNsmWcgAL6fmhBi3wWLacj+ENHn+34qDT+yGaDsN0WGzxZUPjFtljQ8N5b7gk70IfXBMiISe8HHXxrKcImkkxLqkku0FSXmD9pis6MbfPKhySZzuCPsqHKeF5LKTTIowcgMEtB3yrsv8iiHWOvzegY9G1OXX3GLHgrfq1FWTg1gb+RwrNISbZTEm0nR2n4cw5iDigdmatsJvdv3cl3/7VqXs0d53bxzutv6Kc//KF+8O1v63vf/Ja+85ffaPDGD3+ku2+9o01uMcd37yk7mWp47A29+lI15da37AbV/OetxMn7Ire/kwcn4kezv//9H+obf/FX+sZfflP8L4H/4s/+Un/6J3/W9K8u+s53vqOLJEMSEf/mU58k1Gfzm2LbNq/rFotOfZc1V6Tlos8ms9T+3pBXdX1kr6ODxcbSFSv7S15Nxcp8I1oOXTaTQMohAyX8UkjZAca83tuQ4DYrrXNKnuI3XDyln3rXlZZwu2wkiq0X2UD7YVCfjWBMDLP5UQ5pM078lHibWaJvCs1ysSfbcdemlV3XZZ46EfeME7vKk0jI3058XrTxIXLAQfYqmyxJyWb8XGHUbhQ1ft9mA6hJ/MiGhjYy6DvP5vXW22+K+L18+bKefvrp9mPa8COZU2LLYrGzCX1YCwB1xu/du9fWA3rSLqUIsC3+wyesJ+WBBrmsLeaRjetBDmKbxO5hNjk2OvigVxed+/hiSPwsYiv+Qxf64T/GLiBs2xqE95i1RMk4NgL02W46IRsejGMDgC7oDS79ykM/dDMv243e3pXgAraj1iR714/u0CEHWviAt8hmpDz4PkX7gyx8A94MDMx16NCVdrHNWBNGh71r00kbgTDHEPpgTr/9gYL0AyhIOSXQw5BqMw6a1shfcx1c281A6vQjizowJYAB26GS0IF+exfQOIDxGWxH5AcOs914207yra0OD/CRgzw9eugngOnD0eBQJ0hsSzmhsthSUy0l7e2jJHOuh3nfjkPhiVM5JeF8eAK0Dw4OmiR0xgZKcKhLpem9yUkoJjc85DNG4mdDgA8TbbvZwWkJPTc5Xdrpk9vCBWeZjYMxFgbj6ET/NgHMCR5ew6IX/NF5kQCirLUkeVnb6KHM35SFM4X/mPaUm+a0GaX4YUrygceURTLRTkm/onxmQMn3qWYeittG0fed4M23g/39ZTs5j0l2myTIqSXCMQlqHbsnjeG9yWlvRHb0ncJ/Gx26JMOopy6+75IQ+74qZgvLh35om807b76l1378E713812d5SZUQvP4E4/r5Y9/TB/92Ef16c+8ok99+lO6fOVy+/ZyfPd+EnXRQfzlyIK3Yste/LHMq8Ypdg9drym2388HVxYztikv0kupGrpBTzzxpJ566ml94mMf15e+9CX98Ac/yPeovF6LziRo5rgWqctf822hH7ok8aoxNsZFcny9lyTUpYH/Eg0akqD2c9PYZoNYZQPu0y6S+q5qGVxg6OPXosxZICX8+LYBnxJeERn80jYp5mCMbZmYrEerhg+x3Xe9hvDZy02olDDJfHSRtYwPFO8SP8TaGB1Z/8Ulc7VR3/ey3erEGvFtW13XaRu/9ZmTWmob5wDFrZiYsd02H+rwLmlzoDrNYYBNG1o2YPy2CZ8aXeBfw3fKjYWYZh7o4ye6AHSZEnub+LyrXbvNUAewic0LgBcwZq7Btx/pG7+UWhJ7498AcLEZeWwobEZjYgF6XrnBE/3H6HmaW60mtce20B88gE7kzfqg+2m+0cB7HgMPHKD5MDqBB6AHeJT4DRzaAH5HFrwZpwTAsQ1Kppx1NbY6f9kf9IOHvCExZe/0xp/2bm4ZRwd0pbStUkrWc20xQB169FKegiEg00E9fS1Q5tI21caECgJgQokB9EEHvb3DbQZlgBb94NoW9XS30nZeG6xoNsXAgS+86IQ3dfppz/DhNuP00wdATxuYZYGDI+C3XPLufRJt280m6AB0Btd202eb4DzLK5i+lua8EieCR39mSGcJCBJfkbMg+2YTiRk85UH+XEcuwKTRj/zEf5Ltoi24W7dutwDcJDDHLBrkbCKfkxi40AGchICwbydNFil8wUUWvE+jF3pgL+PUmV/6a1chFUk6arfF0yeZjEniQ9dpjMyShDIlmDMoEqqz+GYorJgklpqy1pJE5kDK+IZkPCX5F641UuxaZ8O9iI1D/OzWrvEtMcFJlRK94TOFJ5Bh2Q5+Udf1muIkbLLd+sfoVYozH0V9bFkkCR7mu8Mir7xYVPzi2Z0HOYEmCdfFoOXRgSo4+Zbw+DNP64mnnmy/+d5l8azzrn8bIMnf4EdNs6nAp0SWYh/ykb0KL+JiWPTa21/qytXL+shLL+rlbFBXsjF99atf0de+9nX96Ac/FvMoOa/BHogfI16Hlvkh8YzxMfGyyq2lz0bUJyGPjzaUi2wYyL2SU3d1/BkosZ2N7jDfIxbxRV9q2/zGvJLrMt65qpYSP5T4qqrvi5aLXouhF3MA76HvhJ/6WsUmUYo1ZT5p802kK9B2wt5tNvGug+cOJ4iyne8JzONK28TmRW4Ii6yhRTab0mh79f0g5mmZj+clejGntGtkgjfXT/JakTHbOuObY/RgLMITamN4SKfZVC5ya+pqr1KiSzaHZeYFPHwIPzYUkvsbb7whDlrEEgAd80SCvRw/Dplj5m8du+hnDYAHL/pnXWwr0910KLGpRm98VeML5LGGkAPwD7jemwpMDAAAEABJREFUf3C/yWWT7DOH8OLQx48MszYBOz7M/CGXcUrbTUbXde1WZbvlIewHB9nU7eiTCnrazrrZxBdFyIMWO2wLPbENPPSEh+3MR9/w6df/n8fe4TAODYB+8JrRkQN/xrARH6AfbXunH/6jDcDLduIuf0GA821nUqcWRMoD0oycZjPA3jFDAcYRyhjCbDda+sYs/FUm0nZzIjjwst2MVR6Upg/F0mx/oKUfoI4c6vBvCPmLNmOpCnpKeycbnWiDD4BHH3iU9g6PfttNF9t/gw+4dsZcRKAVWSy8IcFtSSwqTp4sJHxnZ4Hw2iRXYYIa/ZBtuyVTcLCDMYfnkJMvQB8gOUGzbR8sT7MZXCTJgUuQzLyUx0a61E6UWSz7e3uyHRUnsciC0gL1qaee0uOPP97qBPfxyXGbAxb7NgkMPOwfSXDZQBL34UNvTjAk9ryOcU5hJZuDMo8ktppEVCKrRn/bMugTf0lpylmIU2jH0G3zuoX5L+lTHnCn8KmlNFxsZMyO7hGOvZskq/PYPaU9qVHIdos5/G3v6mP0H8MLnyqW932ng3yY3M/trx8G4a9FvqUsk/jr0Ak4unyka9eu5nXSUi3hdr2WwX2YE+WtW7e0l1vAU9loHrtxI77t2iJn0XJgWCXRD4teXV81LAY99fSTDV7JLefxx2/opz99Vd/4y79I+dNsIid6++13GjAfU/Tbz7cLbB1zG1uEfojcPjpvY8MiCVhybOyy7sYk7o144gIV1/TRshbBA4Z+0JDYceaAuKmlqFa3200J6pSDwDZzx6bfpZ/6Jt+pNpljmHWlNqxt+rpa1XVVRZbDb+j78Mlw5nydV2Xb0IzZuGop4jUpuBteccpBUmg7LaLXJvM2hqaG33k2SspVNgTbLf6efPLJlnx5XbuXeB2ziQDn2ZiIA/qG+OQiNMtsVEPsw358fx5+m/iJzcXRo0siZrOgXOWVGQn87bffbvzhcxG94TmEH99Q7J2u6ITSt/NBHz3OI9vexR79UwSSTCmBMe2ScdsJ/60Oj47i9yGv7s7bGgUXHpR9/AZ/bjDwb/MeevqwE5hlUNoW8QAdduhDT6PZbttapdve6QgPZEEHMEb82G7zQNve4do7m6EB5jF7N77JvGIj/fCCD7zBpZ86egDMB33MDfoCjNs7udBDB68xMVBgBiCEQdvNGOqAbdk7GB8FAsQAbYTZbg6iDtilOd92YngSfHAcCiJLjx7bbYw+cGzLdhLrpgUI/KFBN+rw1qOHNlXo5n7bjZ/tZgP9yMUpygONvZORZpODbPBs09Xk224/xgc+4xdJKGweBHAtNSfuVeQ4rxCW4srLqQEnKw+BDA08CfyaRUaAw4uAZ1EGTRdZPMAmixH9AHRFBoEKD2g+bN8iJ0JoXZwkUtX1XZJf33yMXE4Qly9dEnLQh0TJT8koTy2kGOaiNhuRa5fmZ2RPmdvkHykbzJSErbxvL0lOThJ0K0M7KTcRJemkkj8FPQLK4kHXMQtf3iUabOE0SV/jXWrmJOkuQRchst1ihAPHkAQSrrGp00US2GluhNtsSsqDHaXWtpBDJPwxDH1GJvHqbJEEzS+mlaHTkA3kMLcR/i+CbB7PPvuMnnvuWT1247qu5hbRN38FL2UNT2hJtjdv3dTtu3fEyXMb+5F5enYqkkqfZAF0SWTYy1w/99xz7aTIHP/89Z/rnffe0c3bt3IzuZWNaNV0ZA4uXdolocWib3MSpWPHRRLSQxFPF0mWJEp02cYvzH0/DOqHQaWWBow132ajLrWqRo9u1gkcWbWU9Afi0wW0KZ1+S8L/Y2xSNrYNm3zmGbsaz/QzNma+p8wzG0wJLfPJhrPJptNHFhsiG0otiZdswPiGjWSReCTmSqmak/Q2/BMaTXcONEP0IdHaDtupgR3NggQua4CNCz7ohE+JxyG8N0l826yP0xzUYr5q7N/NQ1HX9Srok7H33ruZjfw4Pt4P7OWGc9riGt3BoYQ386o8ttv647aBPDYhStYcZVBUaqVom8mlbCbRWI1X5OIneALMme0cVq61eMYe+KK77UZj72xHB2TMY7SVx4a7BD+ljg7Yyjgyg/L+Wxzbot92040xeM408KYODiXjc2k77K3ZD/BGDiU8bDcdGMcu+uBj72ioM+ddYhAaAP4zXoHZLIxB24z/DbDdnKI84AL2Dg9GtD8MY5IKghFq+30DwLV3bdstsMBDLmMYAB/aMy3jEdv+2H5fD+WZcQlYaOAB/uzQoDTH08c4+ODQT52S9iYBiwPpA8Ys7C2BHDs2KdELQCcCBXlTovv45IFqKTo6PGpBbLttUPAlkRIciyRKJgAa2jt/KwnlJAF/HvxtFkYHSWyj3E0ccsG1LUo2GE7w8IGfeCapS2KkzcZFucgrHzYv9ATlIqewMYmZkx02jFnslEpymbIJYD88skOohMABTrCUjActPcochiI2T/EN/LbxWZvn+GgKzyntKeO8ylmv1m1uQyESA3YjF714N15r38Zpo/MmPLfR5TybdimOT8YAp3RHrncLKcpN2qqrRS3R5da7zdycPHyo0dI2oIx1SV78wlqNX1yrSEp7B/sqWQCT1HjxS2zMd1ybV5RdSz738oF2k+TK79+swhfcRrt/oCFzqKmKDY5k8cYbb+qH+bj/9ltv6zA3olVeZ/FPrRAfAPYy//OJdohO9K3jo1q6xscpVznpn2VDiftiZ5Vz8y3pP7840yYJ3vHFNkl+8qSaWwTlJjcPYNQo/E6crHNK539gho9th5fjiqIix75ezMsOsEoqwRljawakzBn1HZ8LbbKBlFKE7cMQ2ig3ZW6Yp0Vii3hhoyzFoh8/XmTe6Nejh1sB8UjJq1rmmTgABzld7MQni/gFkvMcrGzLdltH8N3GV5QAdl3k1rrNK2C7qiZ+Nhn/cP3WrTt66613ZFscMqDhlnCSb5rIRT7APMxzhI4cDooTU4lj7IYO/G1iYGfbRUu+m7QdZRt99O9qbbLAZSNs/Ykx7MJeXsUxVoMXsvYH3tjD+oM34/QxiH+pI4dZYhxa200OOoMHwGMG2tBRAvSDC2CPvaOfxyhnABdAd9ua5c106EIfOPQh5yJzRTmD8jBuW8EpwgEzEUjKY7sZQRuAAMhQS9C2IW44yjOPlfSnmaDcZNFs2zj0tpscxsC13fhEgRaUtpsxOBiw/T5/dLPd8KAFoKMf3kwONMpjWziSwEmzvf4BB1z6CeSghFcW46OFVKubLPiysEistRbx4GgmesqiOslrrHtJOqtcpyU3+2pNksnC3Hv/dcaoLomssviTiccs+jFymAT4A5y8CXL0IWjsLICcxLZZIFm3zXdhL+SWsgt0cBVepe70Ys7AgR+Lm4XR90PboOCxzQaCX5SH4KxZAFOSNmNTiS9DXMLbQD4qK2PrJJIpi0bRd0oyG5O4ptxQaCu27KikqCtHlyl42+BRApaa7vCB9xSfkfip44MxMjaxkY2R5DtFGX4smn6FY5qh34oHv4zxK2P0j9sxr4HWOdmfCzp8ExKxkayTCFyLNpE3xZ5K8s/C7pL8hmwklGMS8pR5HuO+MXjwR5dVNqUa3E3s4AS8zVg39Hl1dtASG/OL/GEYVJPE0JuNGhsPcgvqh0H72XAu50Z4Ke/q9/KNg/ko0aPEUVP8hjxsKaUKeenSRTaAXf/YbLbxnnSe2NpkDjbMRfw7BdbZrCjh0fdVfO9o8xEZtVYBJXXbiWNn3K2PmJmivMUzqY9dHACYE8dO+hnf4r8oRbysH91e0GGVQwH2ruMj7B/i1/39ffHB+TybYClwkLADHqe5zW0yv9jPT1zhJ/6tLcbQhRi1C8o0XfA7HDax9zyHHuYUfVgbJ/nGcoGM4JcAPLg5skGAz7pEru1mq22d5RUx/5qB5bZ2uvhmHT/TDw2bVwmeJc3+SlW2NSU2V+DmplNLEWsxIdPKk2xIrN8LftEVggB64ve9+AM9oCXnYAO6AWwqY/wf9OYjSuiQjT34Fb5zmz785CCCB99URT+lHT3DD7n02R+04QEOJbZCb7vJBZd+AHnzOP3wgg69aWMHbdtCF/jMONAzBh791CkB2yowBjCMzpkAQ+a2vVNKeWyL/lTbJFBCQx+QTglvBE+PHpSZ+SHLdptM6ADGG60kG2I1B4ILnfLYbmPg0Wc7vR/8sd14KkExJqCBbV6ZDF0vTtpFZo/QlEVUJBVLlDV0zgR11Rpb8txqm8U7JpENi0G169rrD67q9+7f13lOYS5VXRbWXt7Vb7MI0bPPBtIPXRLDOreO45xmVtk8e62SHI6PH4THsY4fHOt2TlAE6rgZdX56ruqiITpu094mgSi6jDmBAbbbtRMfpaph0at41NDXQJckttf6COJVFv4br7+ph/yGe3RcZWFsskjV7Hau9Sv1tW/8IlRnwVk3O0dNSSYlO47BjT3j+iKJ+1zr1WncudJ2XGmdPiWxTfGRs8Hwfxp0fER7TCKe+Oms9NNe5wPrdnOROVwHNkL3TeZkkQ2z67r4eWz6bLPhASX+XEX/bezu4oshCbpkQbMY0XGKnJKV7chfDJ0WSYpdn9nLnBUgVXRzdN/EFgC7Ofmvkgj5iaGzJKuHSTYP85qm/c+okqg2iY+LnHjHxMwkaxV/cEMa4N9VoTdweLivxbLPu/M9IXcTWxkcYg/fai5fvqTLl450mE1lmQ/GfT9oiA3KQ/xso7dUstlJ26k0ODtbJU7OdHz8MDGzbbEwxR/EQy018zQkSXYqqQPbjCU0BJRSMhajrbSjedr9MEQlp61WrmO3DYK0WAzplNbEROKxK1YNbDOXNWy6/AVOTVlcHtFvNWan3iQumZsh8b7NPF+szpuMmkTdxUcAa9KNX+a6SIf44uiS7t9/oPfeuyXobXSbFFW1Dp9NgM2GOYF+k1gdxzF29813XeIEOuytri1eNrnJOfVtfFFKTWxtZceW6LLNvLPR8ZNo2LDowyfA90W+4TzMQZBNhWRKCX4/DLEFnYpK+BQ5a6RrwHqIA1QkTdELnmxkHCahJZ76+LXEB+us21X8jQ3AInHRD4NKrYLmNBsU49iJjdBTx8YSh9AXMRE3yrbo66O7nfnT7gGfflrIgBY+thu+vfMv/eAxBlBXHmTU6MM4+lG33WRmWLTnMejARw5jthOjm4YLreT4fhRzM2btAMgpKA2jIcbblu2mnPKMODHGYggAASW4CARsh2kCOmVIJEu1VNm7fuWBxnbja7spZVs1xiHDdsNXHmQA0DBGOYO9w6M9j4Wk/aEvuaTxsd142x/gKw80AHrzugVn2U6wr7LQ1kLvbZIeJTcYxsNwN/4o2Jf5iLhJcltlYRKkmwSxrLYI8OVJTjEA49hh7/gjlx975FS3SRIj8NGDRc/pz3ZbRPRhywxRu/mN/mU+UAIHuQX1WWwkPcXoWotu5r0xvFoC5re2k5zRb51kaXunHzR9J5eSk/FFm4eaOSgISVAoSS+maJCcuO4AABAASURBVMpinWJjLa2VjWWdoTGiJoUom8FW/BIj9c6F33wNTZJPfFTtLMZwJNKi2xSe/IsBlHTZDtkUlwUvCwbR6G1btmlmfEywboVuAH4t0ZlAHkJTolctRZeSxI+SuEraY5JTLUVDt9vAR/R31I1OJFFF+JR4Ps33mIc59ZLg2VRu5gP8nbv3xGKvtRNytrFfsrqhb4kY3c/OHmqdzSYiVKLnJnUW3wTfgIsjYlJMFjozX8QPcWAXbRInm8TWw9MzneaEyxrCLujH6BVKbaIrtLV24lknQTFGH7LQjX47hikQojU0SWg1AA5yoWt8M67IRocxsrfBnceRhT/A4yexkFFigwPIhBeyqNeyS9z4f0ycOKK7yIPXGD9v4/u2nmLjfk7qfEfkpsFmsk3fYrEMq51/oI+jsrGOQlYGhH7oQznLxQb6MGGZeJ/7bSeWhxYjtjMn67T7sJwEzlE2sZL+KXpuY3NXiljL1Fl3ytza1ia+vXf3bvM58wAwJ/iDNYTsddYQ+nPbefDgfvjUNvfbHJroB3fM3DkylImHjs3KdtMFfjXrCxzsobT9vu7KAw/bmucWvkqbkjHlwS7o8Y8d56ePPzNv8GZABgAN8wUfeGMPgE60bTeZ9k4faIBV8hq8yDPwsN18qzy04Zdqsw8+tMFnvgtKwoROkKjTBwLKooBtUWcMUB4YpXj/D/2tL7PfeGWBIRw+gO3mRHBmXjiHMWihAajTZ7sZCy7tD/fbbgbSb+/wxiQt6JWHfvBTff8PfbabHTWLFbvAgYYxgDpXdAILZ6LrnTu3tcliAdd2C1zGwWVzGJLcsFN5mChswn+UBBZ1ZNHmNDO3Zx3op4/T8+pR8NqlJVN0ICDWSVz8GOp+NhMWSt/1kWbdvHmzLUR0h7fttrhYKOiX+G4+b/UWg5MWOU0tA5evXMri6Jofxyy8MYtiYqGFczqzOYxCFreWMBGLkoW4TUKirwSP09uY9jYnxiknWOj5ya9cIrLh7DaEJlsOr6IpiQddS3Hz6Xnev7IAwQHWWeAA/sKnwJg4mqT3g9fhNSZB0TdGZ+KDBLYYFuGf3ggv8QOn7VpL5DqbW21jZ7mVkPTOcyvj9dpF5HWh24QP/qcPnqssKG4w6FEsrXOaZ24XOXGChw2KHpRd5n9K7NVSZft9wB7oJ/QPRITArUnCtnPDvRC2somd5LsPp3VspU9MnHaP7bh/50t4ucVGEnH6t/Fn81GYE2tQ0C7RZYhdkjNlW0lFUSF8ppRTk4tuY+Z9k4SryGNeV4k/Eig6tGScuI8YlVLCQ4mdRWCXyNGFTm4Xq/iL03kJMj6y3eKXMWgBeHJK5+AEDrFdas2hZiXbqqnjs5kvyWmMXfxTRbNN8NnVi9CbNvjQsSbBpw1v5FHH59CwrjeJ1dPcEsA7T+zZFnLQZxiGtpbgozzoAx1AX8JKtVQVF/HP7WBL3Nb+nb517F9kbdqOfxbx89hK+CIX3vDBT2Et9KZEP2LX3ulhu/mC+EZX7LLd5gwdoLF3ONDCx3Z8sWGo8aUfYAw7oQPmNn0NOX/Rl6LpS4lM240P8QQuAP2si/7WAw/GgcKYbYr3lWKAjhkRhihIn+3mdNqMA/aO3nZTxHZzim3xQI+iKAQ+bUqAPuTheBwOvu1GDx7j9IFr7xyLbPpsN0fQZpKhp84YwQRNfRSkTCQOon+bRcIEI5d+6AB7ZxuLgCAGn3GSc991IjDhCd1RXnEt95bi45sdugQn/dhxnCs1SdJ2u20gayDpZHFsknRLqc2HO/um+H2roR8a2G4LkTFk2xbfY/qhbwmaBbtNMuX28/Of/7wFGv+G0UVe46Angci47TZWSmkJBbtLiV9L0TK3q8ODwzbOvCTFqMh5+1U0ZmPYJsHQVl47OQmni77b9m80jeriT3wd4vh+qzEb0JikRgnNlO8vzAF96IHc1k7CXee1ypRSeTgtOlJXJLAkdTu6BdCXuZimbAxSk0dy4CeK+r7LHHS6lO8Tw2KX1Gr0AZfFvH+4p5pkvcy8lFqj4tTiEV+OsUnRbRP7NtH5Yd7vpynHH11owFll094Er4YWHba5QaLP7l2/RVz0w6C4qtGR/O3omLnjpjPkG03jmU50gofyjPEhfLaZt0ocZS63sW/MfNS+E3yC1kq+meAz5rHv+xYLqySrMbEDDjCGH/zxEPbCd8w4MUBiK+G7iu6nsXETmYxtkkgZJ64VwohXraX5ZxPcWmratW00ioHMX4kd0GI3OikPvmA+Simy3XwMDvqwFgBi/177tpgbf+Y2ZNpGv1XqJw9P3rcJvW03ucoDH34qjNiGP3Low/6aOUEG9aCKfmygbwb615lDaAH4z3R2JioI+IEDxTb+ANKl23fuULRvZKzfIXPM3EFLXK+ytpHXZ67YRFhne7lt4UvabEjECr5GF+jog6ntvI7ebzbG7S2G1vGD7ZYDyBXkGWQiAxp8BQ+g6Zv5n/UBt+FkXrEPffvECbS07d2cQEcfJfKgn/HoB+if/QlPcOwd/SwbPGyy3XyOX8Gd+8Gz3exrPxqsPCABtluQgIwwIMPtj+1GZFvzgwHUbb9P15yazpkWJRGarg9wMpm2Gz+UBZTHdv5WUxxHQYcurfPRX7bbIrDd+CkPOAD4H54Y+Nof4JXiFsz040hK9MTpAH0sHgKMiSvVbUMotYpEyqbCgiLBc+qo6Y/4FiS2mz32zvHYzYLADvy0TRKg5HS7SdLK+spGstHxg5O8Xz7Oe+GL6Dbm9tO1wIZ+kwSMzrxWOjzabQB3bt/Rg3yH6fuh2U9wK88mPkV/ZADLnKS7JMqYHH9uw7dvtmBzqUX8JAv2WE5+mfK3NEWpKYE6hheLbYyeJCgS0ZhNGFqX4OWohr9HKGOvIqTkxle7Xl03qJTukS9KfHOqadqmzxofbSa2tc5Ggp6csClLKW2B4f/GO7rgAzaSvWwQB4f7WiwH8RNOIdcydfovX72kw6P9+GwpNhK+YwxJCCwe5ged0Ceqqo9+ffRcJvGTDFa5payzWEsY1prNNBsjukij0pU5OY9npWExqOu7zM8WNtpmXAV7pmYT8qA/yAf/Umt02WtQYhP8SC7EGf7bxI9dEoBDP4X7JjI38fNpTs2b+L3UkhP7RYsN5rOExwz4BZ9ssyFSZ7zWKsad0sGljSxKfEB99qmiPUnYLlpnY4XHOpsJ+hHv6NclZnh9NgX3YZL/bnO42+bGdtvM93IgwS7wN/lmoODOp2x04qe4KNE1JrYbADKwdwoP9KKf9QEv2gA4lNiDzpToBR/soU2Jv/EVdqADstCn74emJ2PwhxcAPW0AGcw5G8A6r4E3mX/oayltfuFve+f/bCQJXq0Tq/hpHVzklYyPWSf8rtc2cwfPITFnW/gbfmyKc52x2U50A/A9vJCHXgD49ANzHf2p29ZsByWAnJkHvqFOPzwp8Qm86Afop1wkN6APes3jtmNqZp0AiTL2ro1t8IJ/ujWXMx0l9hSQYA6ACKAAQiGydwbYFkSMgWv7fcG0oaNsdI/GWj0TxNhcxynUwQUYgyclMMugjm4YCx5gJ+0F6McZGEA/YDvJq7RgwMEf5okdyrPjPTYcAhQ6+NtufbShRcdWzwkiZOqHXrJayYl4SCKAfp0Ae5hXFMf5sM7igz96saigp3758mVdvXplxz+bCScv5uo0786toikfOcf0I5dNZttuLqX5mp8YKJHLpkBCnZJ0kMtvEMOfhThP9Jjkojz0P4g++KiW+COBTh/tTRLV4eGB+Ll5AmmZhNAPg0jw0I/Ro5QaUyM0PsEPY5Sd0t8nwaALfZsk+W2AkuRQMuBSNP9ILUkNmSHVGDzbzf5VXhcxL/DAjlX8xziJEd2ASkIMPv3MDaBolAjWFLVK9Oj6TswD5UhSDz56wHvSlM1m1CYJe0K2ihT9qV/ko/u4HlVcNU3ZLCZplWQxBreERwltsOP2qQH1PhtjuhveFINq12n56CM79ZpYQI/NZpVN80xj5qjWoi79JEP0Pzg4iPoldMtWKvZsM19RS1Pk4stRU/5TGycOSFzMre3wzGhk4xOgiw7oYn8whu347+HDs2yAa9X4kT7w6Ke+SiIcI5Q6YOUJX3CnybFxpW3ib52YqaVmUI0PmhGvY/zZdf37myT8NvEd+oNMvJdS1EU/5hcZDULHa1j4LLKJ1+gGL+xj/aAjePiLxLlJnC4fvTY6PT2NPReBc9GHDOiJ32mSoNviy6wjqbTXS+jAOLjwAx9AJrFHHWcjl3otsTV+wR5oobEtHvivE6dn0WOKHUe50bMJUR/ii210raVokXXExsJcc3Pei/41dsITgBf6z/9YJboA+AAZM0BDzNiGJHE6tc0JvdHXdosRaJWHfvwF2G5j9q4Ex97xgT9t5gb7qDNH2Gt/gIMMdIAfdcbBt918vcnBgX4AXvCxLTsyIdSjBwQGadqPEOIoFJn75tL+YBw6+IB3kYAtteyCMLONUhg8OxQ8eKAIdAAywZn75zFoCDbbzUnKY7s5GL7QpWtnSPSEBzQldYKJNjohY65DF7UaP/AYhwcA7dwehj4Jq29XVDYHEgebCqfadWx8eMJN4lx8N8FeHA4tgcAHSOxkcRBctO1MRgKPvlR3CzeLoO+H+KrTJguYRQEdZbMtitpWdREbCn0EgPKU9I1JXNhAkCK/1Nrw9jnF50MofSFvC/H09CRJaSOCvx86DQn+Ni6LBaskE4dnWLc/UxaOU9tEZ8efAH6kHJOIqYdErR08EgrkY3RCBsnwNImt4cWOUmJ/TnLwA07ZTO3YXptOzA+APdyY2ITxHTav8+rCoS+1ZkMftJfT/97hgfZi44JFmw1mk6Sm8Ftn4VtqPrOLpiTH1emF7t+5p/OH53nHfaHtRT7aulNfqvaHpRb9IptHiEZpypwANWP8dNb2YqPV6UreWjX/kUByKUstMR55Y2ya8FUp6voaX1+0+MRu/Is9tpud9BEjykMd2yjBGeMj7J0UnUcQlPka/wbU2G8n6Sf+bLcxaOEJr01iCJx15myTeWAt8hqFcclijqdMGjhK8iylyvHRGFzKfhhEwr/IK1P6+mzaCtk2fOFvu72K7ftecxu8KfFA4rYtSmJ0nYPYNE0q8Qv4QHJ/2Ln5B53oA7/rOvF6zI4w7Z6ZDjzWJTwB2rNsaEtsAOir8Q991AH4buILOFLSh0zwyA8cJKJMXtVumz3zmmAcPqyrWkrbPPvoeJ6YLWmjBzpRh57XhKzrhh8d8DsHK3CQi85sGgC06AAtJWOn2ajAnf01ewEcdKFEN+rYYu98iI/REzpso408cOALT/pty97RMM4YMOPBf8ZDp7mOPPDBo77rL40X/cid9aJdEAgzCGxTNIBwBhhBCB4AwjxmuzFHOXCYwDGByiIbWWThSR+AsbbbwgLf3skDD1rloUSxuQ86DASffkr4UGfM3jkJum0SAbjUGbfdghkb7V3dduQXQas84DEcKP8cAAAQAElEQVTBAHTYau941lo0ZqE4AcRCL4/6mXx0sEtem3QtGaKXbdkWOjDJ/OISeI899riuX7+h+/z/EXKTWeX7AzyRDS8W/EVetywWWcxZgOiBrJrA3M/tgVtJVGi8CVjlgbaU2l4f1Nq1RQwNt6Qp/p+S5NCjy8JHByVNYMs6iRldG310laUS5mMSyhi6beYMPGWg1KpSi6AlEegRvoIzBfgA74ySXCl330Fm39Uk/l4lvLdJ9LZTd0g32qS9StLnNQCJqtYqnm10ti3aAHPEot/f22+03dCHZyf0GCN/m7nhF/nQdzc2ZGMY1CVh9q7qclodsxlszze6OD7Tg1v3dP/mXZ3cO271i4cXGlejBg/aXxzo6uFVHSwPNZSFFt1C5yfnOrlzXzfffle337mpe+/dDv0dHWdjGpMsV2cXijGypNp1GvLqoCYBs8DSpctXrkTv0jbrvh8Sc31yzxQfsEnsEi14AHM+BIeDC7aV0iWutg0XP9C3jkzbrQ/8D0DRwZFVZe/GV9lwGL/IzQuYMrfoMDz6MO/MyzqveNaZh002i21OnKtssptsvrJU627eS/D06Ckl/DM4J0W6V6Gvmb9FbLcdHYqI51Xkb5LIsQc9+qHXMAztR2WZZ2KTNjiA7bahzLaCozysu6Hvtc3ahifAGDIzHD1rO7mPiV9uBPhpsRjaBgB/ZIM708AfOvITchfRaRHdiXG+6dhuNijPNvo3HolLYnuNTZkDbifQNt6ltrV3kMMNfkaObSEHAKfEh8iw3XjXR/6iH0DnmY4SoL/JTj6ADzTMv/LMpe20JNsNoIMXMtHPdvMPbeWZS9tiPF3x67bVGZvl0A/Qhx7IA5/cgx62G1/6ZlCe4JbGMPX2BwZUMkDRlLT9fgDbO8XtXQm+7bZIoKmlRFBJ6lJzqO1Gi1AcijLs4tABGI/T6KdOCR+E227Oxxhwledvl+lqsilrLU1fJhV5BCwOBhiHtmYixyws6vSjC0kNmhLdcSh6kjzhMSdXgrjxwLIMEuAHSfQNN23G4QU9eKenD5vu/Hs9yOGf9uCWRf0sJxwl4Z3ntQu40ACrLMwu+jmd6BfH5STIIuwTsMvAoi1I7HJpWO0kvMrrI/pWCXY2J/RmYdBWbLXd5mLMgrRTz+LkpMWVFZxaatQJv/zB3pij0hXFmSq1tnJSeiMzKPKYrjSdQG/8I6PKKrGpuqikjv5OPZMj248W/NgCF5nYu8hHTErloeQGd/Xq1fY6Az9hR438RV6N7Gex8p2jHwYtc/PaP9hrJf4f8u1ksbfQYtGLf4G3L1XK94Cz+yfZRB7q/PhUZSNN2cTrVHSRTeLhg4d6eO+hHtx5oOO7J3p4/6EePjiVcgPp66Dje6e6/e5tPbx3onXwz4O/zk3rOJvLw3sPdMK/Ohw/HO0daOh6uVj4HH36+JeYti3HtkVuP7V0Wj+a33TFD+vARvi7xWM2R3w5ZY7mOKSLuAQff871kYHWqZyqR+G7beYDf8EvVeHj99dN5kXRZMw8kSDRiTgjBpSHvjE88fmQpN/VTqUWlbID7AHA2YybxhuZ6EQfY+CO8E/iJbFPiRduSNvwVfyAbrVWbXKQgBbdIrrJQNe5jo34EH621fwYPWwnr4Q+CR5aaGz6djraboe4MfJW8TO22E744Q21HGe7ldCPiV14o1dJP34fwxtfsE6xbZn1PWQuWTfw47bNRklStSxucFPkNfqIQffz3Oo22XDG+AE7Pww73VZCvm3B53Jeg2Ov8iATHGiwH5mUADRBafbgR/AooQGfcdoAfXMJD3tnN3jwABd6SsbhT/8q+WPus2NhAF4A+OQ38KnDCzoAWttZ91JTEATbbXKVByIQUYqxdMl2w4U5/YxTZ5y27XZSpg9goigRzMShKAoTfOBDD+2MQxu59k6ObcQ2sP2+bvZuHHx7V7fd9LN3AcgYskiYpVixssGYE0xQxMSTeJGfgWYXOtkWekNfSm0BvEpwgruKs09ys+D3E2xn7U9iwSBDWTzYSWCUUsKyNJ7vvP2O3nzjzSS6ZW4n17WXUzb2E7AzPkG1SMKsXRGLbcqJu0RnB2pe4TBLm3yIp87Jt6QP/EWSMcDvSZznZoPeQ05ZpRbBm1dwx/lQH1XbImIOaq3axA67xAervOc/10NegSX4rTxZHFFcpdZ8jRgFT3KRS0n3pCKwvPvbRXGCMhBC/kyq6eMVXAHDkkOHzCmLl2AkBvD5NvPAguZHYhlnUd24cUP4b5GTJf+2FmUXW2tf1WVRu+u0yCuug8tHWh7uax84OsiJ9igJfaGa/7qp03gx6vTkTPwTGzffu9US/4NsAmwUq5zGx82kzoOKgruWuKEcZ1O5l1vLu2++qzd/9qbu3ryj7XrSUIbcVvKd6eBSbitLHSz2teyXWp8nKeRmchE528TH0HWRbtVStMrtD5uwuXZ9dO9U0j/Ehlq7tPu0a5sT+sHjR2svQrdNsu5jf5QTdpfg47PTfJwHj/kAWCfJX20z2mYD2safu1jctNM/8U28XmSuldjcJolvx7VKtfB/10WHWrIZbbUOzunZqUimSuyBrzzQXsS2TWiJgW1ihBhifAyeY5Nt5U94btURv0nIJf1d/OFatAkN9T7y1uE19IOwA8COIYeD+faCzuiGvUBUaLjQHx1dUk1MlvCGFlzqYzYw1hN9/F4LbdYqY7w6W2Q9IIc6PKmDOyXO5zH4j4lP1ib6IAcc4nUKf9bnfuJuSByWKMW/hLHNhoE/8Dn4HBBPTx7Gh1txU4/iwVT8MqomhuFXS219F/H3GPk0bLfXtfgS/dAdnrbDYnofwEUeJVDji9kWSvSmHxxkAbQB+vCHzVxZ2ItNfd+3zZpx8ABiBt7UJTef04ae0sYDErrq0WO74RXb4kE4QiCgbe+MwWjGAOoAdWBWwt7h0oeCmRfZuz6UgGYWDn/w7N04sggMHGK7OZ9x6OBP3XbjBx9gpqEEb+4rtTZ6e4evLCJwKEcWG4s1C4N/Mhp9APjDA6AOQFPitDGLVFlF6IZdm7wCOEnA8HpFlrqhytVZMJtMSq9ai5iMUoqGftDZ6bnWOQ2/89a7uvnuLT33/PPiHwkc20KctMlH2z4B6jKJskt9sex0eLSnrndEJ5hyDSidWmJf7i81JNEQCHv7B5G/yEZwptt37mobp/P9YLJ1lhvPSd7DkpymGFNqFclmWHQahk52eGeRWG6vYPDfeZLJJq9EiiZtkxASxbKtkoVQYqOKNUbGNuO7Da3XVIrckkb8UKqEz4LjlCSSkuSygyRtWQr+dnL7hTUS7mp9rpZs+j6b7F5ETrIdPmo/zbSN7WOdpM5y+O/tH+rgSpLK/kJlb1AZ+vi8U1GXG0no19bdt/Na6q07ev31m7p991j3crPYrLZyNpBN/MJcRkVpY2lbsvBDnw2ITagbY/3ZWpt8Y9nmlU+JrsOwzNwEukV8t9Ay7araNhm+pdy/fV/HgU1uLb0cXYr2Fnvq4pd1Eo6LW53Nvx8GyVaJLUMOAn1iZJ0bVMQIOLs41enqVOsk/XU2FaAfevGvFdTwq5lH4msIH+qKCV3fJQZOxEkYn+JPeLl0moKArY4OhTlMT5cYo83rQWJmIhaj0zon6ilrgw2FDfci9q/js/3DQ9WhVyEOwgcZ+/lWxS2xhmdJHzKIIdbrFh5JlFFNQ58YicxVNhF+KKSU2nzY/BKZ22w0pZTMYRX0c7/yME+2BU6a6iIfPqwn1uD93A5be71RTNDhwVHjs82aPc9Gv+HVXfhPUQ7ezAcHlkU2F3zFDYK8U2sVOPzz/318zDfRPn0X2bzPs4bYZB+mXMU/q7wBuDg/E7/syCvCTWTDAx0TOZoi7zz5YXV2rlpK1n9uxF3VMjecLr5Y5ka9TJ1cotjm4FDO88kmwk0OfbCZcgba+ApZAO1Zd3BoM04doD3zpQ0Nm+MqGxntTdb4XEcf/Ftrp1IS3SntAovMS3LQRNXyoz7o6QHgSwkUnGxbNQ5EGIMlRtpuTlYeiO1d27YYpw/Qo4e6HZy0bauW8j4ek8k4dMhTHibBdoJraMAYsm3HgDEYkr2rQwsoD4ZTp5xp4MlETAlixoLWaBNHrUQ+gUqJXPApwSO4SM7Yzzj0OPn4+FhnOXlSjkm8jDsLp9adXdv0lVIl509R0xla5ChPif1RJ4thFD/6+9prP8vGshb/ZhFgQzjlJncmqo0uCsODpA2gG7/lfZgFvdmu2kaF7v2w8xkL4tadO7lhXGgnb2wybIentUlwk4TSio8XWif4zxLo+GkRHkGK/PMUjsZEzCTnP8bHKI8s+GZQavbG0IzTdnyhyCm1yLWqtTOwDZ0skawShtkEU09/Cd6UEt+i95gMgG5DXlFhI+Ww6DUmidqWg7+3v6dlNtCD2H/t2nUdHh6FdUlC39PB/uVsQJfU1z15JT28faJ3fva23nnzHd3Otw0+ug/utZfkv0mCwa99FvRiWKjY4SOV6EN9Z2cX2dF1K/VdL/AUhfEDtpEMhvAqpZNdNNReXa0qsjb5LnOWV2Fjkm88IeQcHBy0Et7D0Mf3UbJILFp0GfoudXhJJbECTBGYEMhGupvrqKcxHXZRLSWxtFXDSx/JIAtU6IeMMf5Erosja52hcIv+0NputDXJcpMkW4KDDmMOWPN8wWOb7yYkWsZmOtZV46vwyNxOgXaLysEDPPRBT+hrjZ6PYJvYg46ExnzfunWrHVxqfGbv1jU04G2S2OABPjxZj5SsUcb3koBZH9vMI/HDZgef4qK4DFLR3sY2ZIFLLgNo4yNgsVwK3nuPSuQhAzzkoQ98FokRgH8ZAFln2Uzu5sDGb8Ij/zwbzb1793Tr5s3InxKHS6nZNAlbNtlQH56caBMfwAcZpRQByoNPkAcgE30ZQ0f4w4Mx+hi33WKFPvSjBGxHrBtf+4O68jA+y11kA6UNrwy1PIJM7Kcf2Ma32+iNzG30Rhf6aQPQ0WaMEj1s0910sK3CoPJQQgRimu8H5IeZ2rsg+HAfuDAGqCeKm4MJUvjRxxgG2dbsKPoYhxd1nEgdfNthM7UFgD72B0pDA9huTtlut4I3dDuHbNsCow1s4yB4zIAM8OHBCQuHAiz+uZ+SoOu62nixgNBxLycL261PiWImKw11pUaUW8Jmwghgfs7+lO8mWTz8XgS3IT7I2xbfBgiobSat67vma2RCa7sFDjrRPkoCBZfTFvSSW5Ji/OjoSCyMiozwwiY/Clpo97IID4NzcHDYFhEyNkkYq3ZiLlr0A2bEhLH5O3+1+YFfiR4lsugDxiQefGg7t5xRm8hzcStJZEo/UPBZkl3coykb0JTkozxNt+CU0FBnHraZG/x+wCuEbG41tJzE4Vfjl37RC/0X2VDc9VKSYekGdXuHKt2eVPe0PR313uu39Or3fqKbb97WSb6TjBfbbDCbjF1oe74WO9p5bF6RtKJP56K+q+pKkZquU+zYRH0L/61zW8i1AfClyQAAEABJREFUK+2adlWfTYSNDH83yJz00WN/eaDDbHS89tqcb3XrnVu6le8s92/dzSlVunR4KZveftTuEqODii3+FYNFbJtiu+OkYeijwih8UmuXsoqn67rIt+b1wuIHp+/Bj76xZYzuthveTMMcpTs8pwZd7MTXtpUO0Bp8GG9MIqHTjkYhRg4xEMZaZdNY5WaBXPoaL7nFDDrBBx25LWwTE6wb/g+IQWlxzea0WAyy3Q499o4WGdi4WCyaf2jDG36UyIIv/QBt1it60maMOmvQtvrEMrS8Prbd/IY+jIMHrLElwAYJve3205rwA+80r7A5PM52YTO3mWvXrokSXw7x/+H+we4mmFP+g/sPsqnc1tAN4icu11lf6/SzxtAZ+9ALQB/0QB68bbccRx/6gMPYvLnRxheMf7gEFx1nfvM4OADj8AdmPOq2m6//tl4fyHFCZBc3tgUeY4D+1oOeyGIMQJdCBSIGEYgiqziDPtstCKjDC2LwoIHY3o1TB6AFl/G/DfCEHjx44WRwAQymD94zDv2AvZPBGDiMz/2U9BMAlEMSEnKRAR71MQkNvegDBx7II5BpY/Osy5hEwxi4bAjnudLu5cPuwf5eczJBcpFvEyQEaFd5/85paJPFCI9tFhP0F7lm7xbXqFqKYkGCZtNOZhcJ5oOcWj/+8Y+3V14kp5okgl7It3cTTnvKadPF2aSGlrQIsovIRxb641Nk0n///j2BC7/2fje+AMeO9OgwJUkA0CjPIuPJZbFrVKmlJbqgqAS3lBqMR3+mlIExfrSdhhoOvGnwSoWkto2u1EutYiOoKW2D0gDZY/xLCS1+p9zLt6IxG9Um34QSxoLPKvXSlSTxhfokmz6vhLJaVVIfksjVLyVVPbx5Tz/5wU/0ox+8qtdfe0tv/vzN9q3kIt8xjvPN4+477+l+TpT37t7Tg5wU+d51/949nTw4Dt5xbp6nUm5Cq7y+4LTJq5h1Eue4nbTKJsQrlW3svsicvffee3rz9df1dr5/Hd+7r/O8Fjy+fz/kY4NN8KfcTO5nI7md7zTvvvm2LvKac6i9+Im8PpvDou9bHGRKExNTQOK1Cr4q8Tv+YX7AtXcLu+uq7F0iZq5th8e2zcEUf9IHnXiszOck6PEvcUJsUSfJOzKQA9hBDg3zMa+PNIUu4INDe0xsFxROAzz0A4e1BjCHtkNXAlU8xGD7QYpsIsTZfg5hxPyMS4lc9D7P66NZHvyxhzVEfe6/lzljDrbZQDkg7ec1G/qhC3g7fmPzE3X0s938hD60+RZBnkAmfPENtMiiD178j7ZeffVVvfHGG23jQ0do4QHfoR/U1a75GH/yL0XjxffefUc3Ex/ovugXmhIz56dn7QAnEMJgnZwKv1TbRmf7/Q0ZW9DHtsBBF/DoRzfqyEcX+sClBHcGcGy3XMF481fy0ZB1Dg587B1/6tiOHwDb78/dLMPe+Q9a7KIEkAsOdeWxLdupSYW/YW67nfRBRgH6IbDdjLbdBDIOwNDeCUSY7eYI5XEpckomP0ULfEr44RTbzaEYhNGU9KMHOBhICY3tFhSM0Z77qdOHLtBOWVjwoU0/OtGmhAZ9mSTGaCODoMRW+mw3PbtapCRGiqtXr2gxJKH1vSrjAU4f8CQR8x3iPO/hwdnPaaXEbqAfesF/TJJcZ0J5t7pKkloloB48eJBAPc/H+Gt67LEb2SQOEgBdfH/RfIKeyoNNLBzHk9jBO2p4niZIGSOYCRrGOP3x+urO7buaovsU+kWStJMEsI1T0kmSKZvOOq+60B09V/mGxAZSs0BKIKJCD7VUYusUn4ZV+5OmbGsMf3jSCQ/AtajpnfFNbA5xTkB9wwdvihB8NmWRpaoSP2HLsBgYzgl2E5/E/mwiE8pZGrKBlCTiUnot8tG7dJmDzIXT3jw401uv/lx/9Wff0F/9xTf1bl5t8Z5a0fcst8H79+/m1dNKvYrO8g77hN8JyobBRlUiu2ajKoFuqNrm2rLKt6sxcsfojm19NkJulWzQxyf39eD4no6PH+j04WnKY91LcuMjLO/Sb+f1zb1sWKf8a83Hp5rWox7kY/9Pf5RN7vs/0rv5Xsbvt1TX2B15Sc5jnJDUF9sdqWr9tXaqgXXmhLliXRBfq9yo0Hk/CTQE8dW6rQf8XbNB2RZ15UF3cJnBXb2mV3HLGBklflw0XOZjzDyWYjkY4BKb2/gPXrVUMT/7udkSY4vlUvBlk4L2IhvAaV79nKes8RWxGJOaHMWivu90/doV9V3kR44jg/4SXYkDaOCzjm3EL7aiA/Uhyc+2+qw5yMCnH1zwKAHooQGfEuCXeRljfUALDjdobOPWQYkdlIxDAw7rDBp8fZzX27yS49+9w0ZuOugAPjjYscocFZd2SCBHHGTtnyTG7ty8pSk+ZMxxSI0dbMaOl7EdWYCdec84uuBf2498F+6P+rF5lksdXbHVttADWnQChzHaH/YrbcaxFZ/MeMiHHp7z/EE/ZZ7AnyIfoA9+9H0Y7J2ujMMHHPBtZ7VJsncIyjMrgQLUQZ4VsS0IYcQYZUhagFLS13CTQMErtTYnwQvBAEYwZrslT+hmGdRtN352piCgPIzD23ZaaguKir3jwThteKMTbcoxyaHW0gITHdCNICV4KJWnRkf0arjFWmQjKEUiQfMRjh/zO8sp9CzvSXF+yaBt1RLb8kH+OEnG3k0wfGr4AbxOupMkMyW4hnwXoI/FcCffOEhSZ+FZIq/WkuCo0bETG4YTpNgBry4JFF8pDyWBN2XSsaWUEvylsKXLwqOPwIGeviGneJKAg0eghyxcpKv86G3GeH3BJniQV0wXuWFx9cdnU4Ipk6ZcEfJxWrJ2j6NXG0sTnorNpVaV9Fv5L/WJsfSP4bGJ79Ns8WK7JUD6hyEpPjox1sc+6BePNhWFz5BkMvQLoa9VNU1FGi1NVePZRrfyXeRbf/5N/fd//Kd67Yc/0Sofvsds1I684knrfFt6eH6q9bTVeeqQl75ok7aygVx74nE985EXtLi8r8Prl3V47bKU8amM2Vi2WoXmIlCGorrsxA8BrPNBfPQo+vr09YtODq9F5nW5v9QiG3ctVaWEJmVXB0253dy7c0+v/vhV/ey1n7f/9cB5bqzOhlFqryDHxVNSb1ydDWad9/1s9HbJwWKdW9OZ2nwkflZJusTuNnViAx/97fhFNvNjW5ZUaw39VmnG92PbrOGRocRb18B2W0vwtK1aauuvXVUcHz1Woj7zXudm0HW7k3lFz9jDPGW6BQ4xPWYeFplPXgsdHh7IUvQYtcy811Jkl/Sorf1dvLqNQ29bNXpjB2uF8bOsO/TDXoAx5ZltAR8/UW7jQ2gyLHvHl7H72fxtN96M29Z9bpXxJxvhLJtXlvgWG9lIWO/Inl9RU6+Zv238cJaNlEOi5fbPEh3lVTIbz89ee01T+F66dDl+34p1pjjIsX1MXlQedEIP5GIHbQD7kD332xZ2KQ/rG5xUm7/wA3gzPm30gy91eEFr+30eevRAh53gIZ/2NjFox5oA/QBjths9vMBDB8aUB52QmaoYK/YHDCCwd5OAkhDBcLFYgN+cQx94M1OYMGjv+JAwcJzSBtd2UwbBBAj40GO0vRvDcPopASYSfOiRo0cPddutxRgV2+/rha7gIIfxzGkbm096BA5ORAa0BAt4pVh9FomytAnedZITOqIDm8U670EZgy962m6LAVnFNYtuLfiSxG1rueS1mNqkw6NL8jjJCVlynO72o5vYT/ApDzxTNF2Ri05M0iqn6TGrlXfQzMdOb7+fGOiDDvz9nFyXeR3XeCV4sQN9OWGDwyu789yiwOW0FFOj51IkiJOHJy2prGM3gR9ycSqGDm/X2IQseNcsJuaXV1qK3+pAYq1hN6nUoi5JQ8Hf5JsAi0p5SinNF5RDbhfEUxd/Y2uXUyz1wyzGTb5VbLJBD4ul8vZJ25zyt6sxr6pO9Mb3X9MP/vK7+s6ff1uvfTebyP0L8dNXi/i2q47ISRfrM63KWkePX9Hzn3pJr3z1F/Tlv/d1ffnvfE2f/eLn9eLHP6pLj1/Tteef1Gd/+av6yOc+ritP39CVJ69p79K+Di4f6ODKgfrDXtfT/9zHntdzH31Oe+lfe6Opk+qy15SNZjhcSouqs+25LpTbQpkUDF3E7tr36mMDm8b93FZef/Nd/eznb+nmzbs6ObnQZuv4o8plULYoxeS0FR9aNRvsXuYSXzFP+IbYrLVqgG+AOSQ+wKFOLFHO0A+DiBXGgT4+Vh5oxkxuWydJbLTZqDIk5oT4RR40bFxxqmjP80i8M//ostlsmwzGLCdsprYO+L2qh4mna9ev6Sjfk2rmZp04bvGZ1101MUNsNh2yQFkf8LXddNgkUa9yg7fdZA+xBVzwKNEVfGw9J6EHn/o2ybDUwnBbH/ABb9H3Ql+bdbmUbZVSmu7KA39w4b/Mh/k++PRlKHN18v6rad4osAE9yDeSReb2UmwDd5ObPgfOi+jCQQndudXwLZNxdGYdlsi1LWQB9s5ntps+yoNeKVobXdAffujPPKAj/LAXPAAc24mfsc0BMplLZAC2Gz/b7/sBfeCJDHIt/JAdlMbDdiuVh35kIge8dLU/1OEB2G7ym/dBtN0YgAS2bYoGMLPdlFIeBKRobZhBTxuDGSslgVBrE0C//QEv260fPOjsnYPBw/i5D6egC/yRzxg4H67TBhgjAMaciqCnDzza8GAScBxORkcWDTTwnnFpc3JgnBMKY5zaDw4OtJfN1HYLxK52LVi3SRpxmFZ5nw4P6E/yKgkZfdfriSeeaLcAxpZZRJcuXWr+Ok9Ch7ft1t5mUdMG0BX98Y3y8E3mIvjXrl1v/7ge4+Axfp7gpc1GQ18/DEJ2N/Ra5PXEzh9jdF21Rdnn9CxLJKhFEvoyOH1wV9lAbt++0zaTbWyCZ1SLaVNuJpOmkU2iij7kRK0kvanNIboyQH+pVRNIAfSzrc37/Cz40l/rbmPBz3ZwIv8itmzjB8vaJkldnK50HniY11l3bj3QG6+9rTd//l6+i7yjt964qbOHG53nI/voqm1i7d7Zic691hMffVZf+Dtf1a/8x/9An/t7X9XlFzIHzz+lK089pmlRtM0N5Ojpx/TYJz6iG6+8pMc+9oI+8ZXP6rlPfkR71w81LYv6S4OuPHVNT7z0lB57/gl95JWX9Qtf/6Keffm50E+6yGa1uLyvp7PJPBV5w9UDnWzOGmx7a50bzP3zhzrNAeQiyXIsvc5WG926d6y33r0TuK033npPt+480CrfWDbZWKQS/8T24Cs+IJbwl+0WI7Ov8JE+9OD/UspuLuI/xqHrutqwoKNNo0+StK0SgD+bCGM18zaDlDkPP3Bsq5Yi6BaJf0rb4lAC/ZRDDnTKM0XvWosyrLPM5f32//4oeuzGjXZgcW6MtZT2WsjgZ0ODx6yf7WYnMkrwkGdbNbrRx3qcQjPbR7/tdoCjHz+ssmFRZ61T0owmQecAABAASURBVGe78WXtQ0M//G3vfBa92dhIrqwnfMJ6t3d0jAHQQQ/e22+/pZ+++hO99eZbOs4ra/rxF7aMOQxVl6yxrdh8+DbHGkbvVTZI+MDPdluT6Aid8uCPFEI/8MC3nbiYBL3tVjI249mOz91omh7xHfTwVR57R4OMmry1zYYbNwa/Nl4SPlw0GdAzBq3t4JSWE+Y2+iEb/spDCQ0l+oFX+IsGnbaDpsacCsQzMD4DjJk0sBmfedAfYm022yiyaQ5zDJwSpBgEIAuaWZFNThYzPfwZI5ia/PxFm36AerpaEMELHaAnceJ86Ga+4CKL8f2c9AgoaADoCFJwpyyKKV4kGOekxmYDDTJ5RfTw4UMtkoyvXbvWZEMXk8T/RhQceNpJJHkdQfCUYvETVPt5hbSXW8rR4SXZu8CotcRFU3y0aX2cDLAfHWoWj+0W6Oi9jm+wgX70Pzo6aosbW7GBMfTkl/2oO3LhB+0UR51no9tkg+VfGIY/P0t/KTxqbgV2AqkfVBNk8EOHKNROl9C3uc1GEjZNn5F6mDKXKQSugkQioSylyE6H8kQP2qXUZif8SsZL+qEt6cf/+G2RRLWKnviYxbpZbbW+2GiTW8mDeyfZRLJ4f/K6fhT4cU73d4/P9eBirbv5dnQzm/fdi1OtFtZT2SB+5T/5h3ou5f3NQ73x4JaOnryu6y89p0vPPqn9y5c05iZx6enHtPzIM/K1Q+09eVVXXnpWL73yMT3+3FM6SB+3lE9+8RW99JmPtc3k6LGruvbMY3ruYy/mVnNF225SfzRo79qRHnvuab3wyY/qypM3dPWJ63rqhWdS3tDB1cvi11hO8vrwPEl+ldd0t+8+0E9+/oa+l1dzP/jRT/XW2+/pzXxPefDgoU5zYOD7C7/Mxk/+jUly9i4O5nnGh/TXxEgppfmaOQXo34YmnhfjCecWY4zNuMQHbfhNCd4p80m7RA40APPBgQqchh+G4HQ5HClTC6+LzBWJlz7aYRUsqat9i034cIIHb5E1w1oaI0uRw1wTo1EuTbfYgD/8kAc/8LGVpEssj7GLbzcIGYah5RT6oLPd7O0Sz9CyfqGppbSDVS2lvQVgnE3iMLcJeCCDEpnEHbyQyQ2DNfbMM8/o5Zdf1kc+8pF2IIQWfGSACw2vs/7sT/5Uf/WNv8wrzNuxfdB+Dp7YeJbYxAcP8zbi9u1byYVrkQeRoQ89tpsf4InfWBOU+B8ZoNLHOLTojy3YD9BPiR3Uwf8w2I5euUknIKAHD5DMFLR1jU12iY6b1rbdSvgi27Z4wEMGAA/GAfiiM+O8ZhYBBfcpO1eRVUtVnyRDPYeK1iZoNjlFAvQDnHIZBxcaArRGsRIFai1NqSnBkLu84K88KGI7ySKvBrLplODbFqdleIxZfCiIoiW6GJrgpUjAdoJfGw8ejq1ZXBjY+pI4x8CUDWKbU/EmH1Yd/iRicG24SbbbpqA82/DZBJd4r32vDGqTPpI0PLvwJ0CUZy/XYBb9g3v3dCtBwoQjfz/vzdf5KAc+vxuxyYfkWi3wQ6aZHvzmjgg7TwJhwUyZaHQjWJm8Uko7NcALvrkehMUkFsBqfaFNTrxRv/m26Z4NB7p1NjJ4kihOL86ToM6UHBa8bXw2tRPjad5xb8JtEx+VkkAbEmiZQOy+yOk53erwgUZN0yZ/b9RnodbSqaaEn2uNi6pK+uyqKTAqARilSnCUcaUOPrrUtNFzik/z7iwbxUVoFRs37bvAWU6ydtE2dpCA7sa393KyZTHeun1br7/xpn7045/oO9/7kf5tPrj/zr/+I/36b/6OXn/7HX3qC5/TC5/+hPYfv6rnPv8JLV58Ur681O18NH/zvbe13u+kxy+re+yK6qJX1NLejavtljLF/gRBvJHNITfH5196QXWvVwlcCk7dH7S4tK+xVzYQaXnpQI89+5SuP/OErjxxQ5ezyVyO3MeefiKbx5FW3gZnXx995RP6/Je/qGtPPKaSbyr7ly7l+430+js39Ubg1Z+9odfeeDub42v67vd/qHfefS8J70xtI0lcbBLrzOUm/gDwHWuCGFru7cW9+L5Eb4lYoWK71ce8LyOedmtgSqxsMo96/1ksBrGZN0dYcimC55B+pd2n7DKHi8VCPPwLCqXUxoP4hPc2OWKMniW04HVDp0U2jT5xMwyL8LRWefXDR+wx63ARnorUZV4PXlzsfqeKhM2aPM/cQ2eHJid37IYvaw+gbUcxu9mtzNmU5kXWWtd3eT2Y2H7UHrOOiGPbiaVt8stKthsdPjzOh3X0hm+ttfmLNYU8NqBhGMRaJ+7GLFLGODzyRoEkThs/TbEppsux6Thx+uMf/VDf+ta39Pabb2oRX9Ra1HXkvm3eCpyFZ9HQ10CnqCOeVWwF7OiadTHXGZtiB/JLhFAHaOML8Gp0tyP9Q3jQzYCt0Ng7HPqhow/aPvPUdazh3Th84Q8gExxwbUffHQ5t+u1d23aWzgDr5l/okFtKBkKmIrdB/i6prWNwi6IoPcW5yUpquA1fqqW0NoHOuIMHtHrok6NUErklfOkbE4RKEFYXTak7/SQqZNAGB6AfGoD2NourliI2LNpTeOzqUxJTAiYyoKcPXusE2pisSImBR0eHWmRxdFkkyoPT6MdBOyeMSnzI0atLQPWLIUk0vDPJ/TDItmaaDYk8oxdJ3AQg+jM5LIxF6KZ85F3luj3mhX+otJdFdnCwH6mTkHUviZKJHWPDGJ+ucy3ucuq7uFgFR0KviEu5jsyN9vf3Mml9e7VAPzorQcwmdJEN4yKnRPqAo9w47KJNfAuzbfhTdrF7dHhPRSc58Z9vJPcLbWJ0Haq6YZFkB12JnLVIYFMmbqttEHd619Kp1k6ZcE0o4qqYoO1kOWPAJEsJdHBKgnUqDs6kbuiFn2opKatqESixcaPSWee5Wdx7cK8lU37bGOAmdevubb357rv61ne/q29/73v61l9/Vz9/4x3dvf9Qm+2kqRQ99fxzevETL+fGkG8eNy5Llxfae+qG9i8dqWZBHyTRK99A1FucGm9cv6HF49fE66ho0X4HZcyrpgk7onufTaVG31VsXz+C/UuH2js60PXwunTjmobMyWFuHmXRqfRdvrNc1o2nnwrPolWd1O0vstlc19H1K+r2Fjq8ckWXI/fStRs636q97rp7cqo7D050M68Xf/DDH4mkvVgsM9eDusRDrZ1q9Om6lAHlYV6Yb+KGsXSplKIpFeaffsfn1ItLfLRtPOzdPBAPp0nete9Uam104zQlDrbqh0EtWSbR9Bnf8bf29g9USm2bAz8mTfKHzzYB9SC3wodnD1WqNSz68OgirwuffbG5rLMGHX3295e6kc35yWzAm6zNTdZOiU6sGZI0+mIn66LEHpL9IuvVtmyLcWyv8cMma5LDnIM3Sc0GcA9y45iCCz02uUjwqbWIdbFJDjnJt6t33nlHwINsAsjEZsoaf+Bb1vQ6eW+MnLPTUwHKWl5lE9zmgHj58pG43XfBH4b/H1t/+mxJkp53Ys/jHhHnnrvkUll79cLuBkECBCTRZiSjmT7qD5aZvoxJRppmRkOOyAEBEASIpbfqrqqsqqxc7n7PFhF6fn4ysgrQRKeXe7i/+/v660vce7vTOTcesd3dzbU+/+2v9bt8fN9nA3uSOLrIKaXEvmPo3eUbEvnIBX2m+LhrBZ9RsAUy0KY+C24fX/CO/ozzfpcbEt4pJTaICZqNqOkbI/dSGLetQzYlEUO8M7aP/YGl2I6/1qC3wjg8bb97X+CWMegAA12AaEOTOvrO2fxmcoZjCRGQKSABTJnfJibbcjoYT9UcTRtYiGEImNJHUeCBowBDn+2mmG2BQ5/yML68LzTSHRJwVOPFO8FjuznjhzgoR0EGahLuEEfzDr0fFpQneOENLHxxVsg2frbDb8rkqOHTN4NDZ5/FhMTffswwE3PM+zqB0xHocRp0HzLBmHT08RMtq8jAbgf68EGHoyxTc/SO017ogEv/Ie2aZIJsx4/gs1iEwB+S6Ki7JGtgoWdbBN8nn3zSvqtAn374Yx+VqpPT8yQN6/puo6+/e6k3N7e6edjqNrw38e0X6bvPhOsziVkEmKzM1BI5JIsEIpc0Y5e8q1iOzs6kau1aMlzEM+c/JtDtJJlV7HhckJCHMZImkxEy6MAkHnMyXHatRx07nUSWPjy4lqNen5xqtVoreUwPSUo140riHSPX6cVTZYpKZaXV2bk6kngS/0muJRU5xiycJ4/PdfLkkbKitXifsuhz/z/F3ldXl3r15rXu4rtdkmAdOg2hcZpkahdJFlcW9w/3IsE+tFNlNgAZ6/pBT/Kx+fF7T3WWU0jNaaTLJmIKWo2/xvDHVi9ykn1IzFxcPNKqj12yGk/wii+32RjU2LLEbl3XqdYgS6mrSvpIpPi0QCuFviNcDZSyMGeVSqvU0trb6Oa88y/gGhKDtVZNSTYl9JaYr+GNn4GDR61dwychs/ie5CR0H11J4pycXCzoEJtnsU3f9Q2evvPYvQbfLo1fHK9NcHlfr091kutefrprnw0Qsa48ttscgB5yoSOFdp9kio60qZEZPN4pxBKwQ+IA/syJQ+Koj/0WePqBOTk5aYsKNEt02CXBb+KLbWSBFvDr6EqNreDVfJOFEhySuGIoxn7xi1/oxz/O1Wn8+CQbBWhDk99l+ru/+zt9/fy5+CnQzcODFv5FRTdZcIZ+0JK/on6zHfyRERuM8Y9t0ce78tiWbSEbvNIV086tAA8u8LYZanDALn3IgA5DYoB+gNCbmj7bzQfA2W68wGX8h4U+ZKLYbrLDGxjb8e9JtDy+NeEAXASkG2D6YEShz/6eIQwowNluNBAYWGr6oQcebds03wkCLnDAM84g/JY++jEEfQsdapxNH3DUvBNouyRHaBAo4DJObbstXPCgD5rwBo9x3sFnAYI+NJk8klvyqLXXo/ML8XeZ7rMje/3ypfglNnBOE6j393dNJ7XHmUSb9pMgQ5IJfG6ub2QfZYC27dxR7pvjV6tB8AeOYMma3vBP2fWsTprcfNi3j7br+q79hAl6EBQ3Ob4vMi+00Yu+8+zYSAoktD6TeZdgfXV1kyuXb/WbXB/96svn+ttcu/zF3/9KX7+51EPsNwwnCeaqCBwZDyokiBQSzOwilZRaVGpNKe3d6eOKqyQ5uSuaLE1J4HNq29nZ7uRM4hI4ZFQe7I69kXWXyU39EDsyibkeXCchn2ah/iTXRT//2T/TZ9n9D6tOd9s7nZ6f6yGnud0kdasznawvVDSofagYp3wET39OEHIYlRreVRo6XXzwnux0ZuGcsvjPSeZ8E9vm+nCXBaokEQ1ZDGyLXzojIdzkw/lNvt14rnr6+JlWseOjR0+0yXebe34pMclsiqIn2U2uUurAqW/WVe7Ld5FljEO/y0LCTr7IGmPjKbtDZRHnz3V88tFH+vDDD7Qa+uigzKEoFbGnjOND7LUKD2Kki3y2g/oWJv4+H7SfAAAQAElEQVQMQkveNf4IWhurpcp2hkg6an3QqYGBZoOLXNskU9vvxqf0uXSi5nvdXRKiSgl4YDL2EPhSqk5igxpawPH7TdM0J4YHIR/jAc0H6BtdXV4JuLOczs9imy7xoZi/1JLY2iusm4xhEDaltZm7vHOiGJIAkZfYKJEDO0Bvim2oKcCjG+MnmYvoxOlnzMJy7HdoW6v4FRtKlu1cQW1bYaEADprQAAaa4MOXccZqjV3iz33iRHnAOc0C9Oknn4qN3Eno3+cE8k0+0H/77Tf5QP9VywGrzKd1FlPFu4utsC20kR86ISfa2G+MT/fERzqRZxlnrqAbhb6lIBvtgDe9qClLH23oQBeeyzv8lj7G6acAwzvj1PRBC9ilbfsdL/jTj3wFJNu8N2cuBOiwHUeUVmw3Ara1PBCCEe+2W0KFKc60/Y/oLXygj9Eo4FKggxL2kTZ9tkU/9Oxj23ZbRaHBGEYHlnfoEwgkJvoIRAptCmPA0AYXHGreaSPPKsmbGrok6U12VujCYnCdJHxzdS3qKKah75NcHuc4nd1yghs8Jgz0aKOPFH3yjxMNffChHxjk3LzdHentg4zIDCw/pQU8MoMDCLYAV9mWgU9gEew4khMTcMCsknyg0+il3XW9NtmttmSQhHTIbL/ObvhXv/9C32ahe3Fzp+evX+s+QbwhySY5ghM2mmPzBEDqIttyLUpDYxaLQ/SerYzlP7Zcq1yqgGenW5IAauy0yiQvlTELuZCxOO1+CKkiklIXubD/EPiLi7PsJM/0Qa5HPvnko+wEP9Uf/vOf6V/+4S/003wcvb+/0be5AvvPf/7n+u1vf6eXL97om99/o/n+oLurW73K9dE6yUtRYEpCvH7zRgdJNXIok7qWQX03aJ/T2YFF4fZBc1ZAq+iL332hX//9r3X56lL31/c65DtTiZJDcIZupbubB/0yH9G/+urr8HmjVy9f6zKxkc8VOlmfqfYrvcnH9n067vMhll8kvby8jpGkMbY9xO4n0fUnn36mf/6zn+vJo4uMTaqlHE/AqfFxjb262MLOYpzFFpvRx5h97CMG8PEcP9gOjdrsa7sl60MWTfCAsy2HNu+2A1sErt4+xPw2pzSup3KLmJPsHDeWNrqL3A8PO2GzrusFjdsslsyLm5xy7+7udZ1NDSevVeKN8cssJN/mexDw6yRdYuH9959Fvl5TFvFaj7S7ruZ9esdriecSWdkMgYsQy1xFf97hAQy6HSJfjb1qEn5CW8n5Wdj60JR2iXtp0jxPYrEBD9ghCxXzD1q22watFDfdDrmqus81F4U5tgosvLq+awsEtjriFT2LTh9++KEeP36kOX64jt7fffOtrl6/0W3m1hgfnKzWTZ5t/MgPm5yEnu0GDx10gya1bSGfbfHMUYh+CjLYzpxx6HWx5QCIgKHBOG30oiA7NTaiMA5tih3+oU0fcQB9aNhH+rabX+i3j30LHjU41PZxDHu++2kuCEEYYSgLERxFYRxHMEZ7GV/avDNGIWg5ci54MFrG6QMGPNtUzTjw5oWa8R/y4r3LBGQcJYDhnX7bDd8+Kg8e45QlsOEJfwrjvFPsY/DgSOCXgryUKUEPDwL6LruOF5kc3+QYu09QsHvm4xw/BmkfZYA+dJETWvAa+qPDcSbG7zJ56AcG2C6Tc0hwgYtuFP6/T4AFhz+rTQ08stRSVWp5u6jWVl9fX7+dNGq2IICUBz77TKa7nKYect/aYcMilb7TKicfroqm9G0D+ypJgXKXBXRq+tT0lkxDp3boBlG11aWUBHyXUvNucvbbMsuRz5mUzgklObiNs/CAs8quvdbSJsE+O/SR3WOod7HBSAZIu++ravBrlZ7kjvrj3LX/5Mef6KMPH+tHn76nP/z5j/X4Yq3t5ka//tU/6De//KX+/q//Wn/7l3+l3/6Xv9Xf/vlfZUG50aPzx8oxRl/8xV/rf/i//z/0l3/+F/ri89/q5ovn+vqvf6lf/ee/1m/++h/0l//rf9af/fv/pP/07/+jfverz/X629f68//45/p3/8O/0//y7/4/+o//y/9X/9O//R/17/5f/1b/+T/+Wftt+9//5nf627/+b/qz//Rn+vf/83/Q77Kgff6bL/S/hs7f/NXf6svff6UvfveVrnOq4U/g3+UbyTo71I8/+EB/9M//QP/qX/4Lvf/eE61Xfa7cJmXWaohP+BHaObv8GuVLbMxGJiZp/4hl26KfWOnit1LrMZEEdsyOlvhQnjFx2/d9iwkSyjJGnNkOu6kV24KX8oStDvlPPiFpn6Q45PSh0iW+ZqVb+yw0zUfBOYSX5OB2Olmd6Daxc58FZZfT4nUSqF3Ew+bgNrFnW338Ogx9u4pFjpK+OVFTswCgC3OBYjs8D5F9p0U29LK/l3vRh35sAR6F5N++zYY575LbAl1K1RQlSrFYoBgrJbEdPWtseKQ3NX5PchXK9RW0KcCVWrNpPFXfHRfSXeY/MqMPCxTtD9//QO89fao4RDeZj5eXb/QmG7Tt5iHfXu50iG3aX03IPISfdXymyEDLtmwLWvb3NWPkJ2ShTQ0OBTrIt/TbRxvRRyFmsDXjxINtmk3PhQ60gcUO9NFeaPNuH2mCiGzwRH9qCv3AUYrtpgQvDIBgWxClz3bsMzfn8g5T2+KxHSdNbRwBwKEAwziK8M4YuBTbb1f/Q6vpA9b+niY4tpvS0OIdOOjYbsFGQGAs+pYxagrwGI824wsN5LGPdNGTQACOAmytRYckuBhEqyQ+4Eup7UPbo1yt3CZIrnIdxORZZ7JBg6MrE5ZJA68jTmlBwemG3QiLjt4+m+x04cUrdcRpAc+1FnSQ5eQtbe7oH3JPXxPM0O2SIEomAe/g0sYGtPf7Q0vSwCEH9mFR4afv4qBMhrVOcxSf0W8eVZPs+7zvkxhYPL559UaXubYZXWODSJe6lNr8O8n54G0Z3m/70b3vV4mTTnbGU6asHrbTV7M7zE4wC9ZqfSJgh1zn2dbyMDGLixoPFpJZbee4DrySZProfH5+qveSdH/6k8/03/3rP9Yf/OIz/fG/+Jn+b//Xf6M//Rf/XG+++Vq//m9/o13uoz/Inf0hJ8fnWRDm+72ePX5Ph29f6vMk9+3rGz27eKz3z5/o67//jf7if/z3+q//4c/0xd/+VlffvNGUE03JijrdjdLW6vZVZ17r7vWtvvvyhS6zwNy/uQ2f3IMH5Hx1qovhTKfdiWo+jqw8aF1P9Py3X+kv/9Of63/7D/+bHi7vdP/mRndvrtRPijyP9eOPP9b7Tx6r5OP+o1z9fPTBMz3OyaTWEhdNsfUhPux1FrsRBxT8iY9tC5/i26WU+KNN6Lc7zNrV0JmbP5jwXRYcSoPLAsPiNCd52d/TcmhAj8ViFz9ss2iwqGyyqdgkAfLDJjc5heyy+3d80nWDxv0YPsr8Reap1WNw5/ifmH/IafAi3xRs54S0EzKQtDY5iaNP3KvaaHXiT6DYju5TYqG0uWDHB5EdudED+ZSHd2wBDWiiO3Tot9305kTcYj7w0zSL24JVFrwutkEG8PlReubbSU6q2HTMnIDOFBsxl2wLONrbXO0Bowjt4sjdqZTadIIXPPDTRfzI95Sf5HsKOGzgri4v9erFd+JqnPftw6Zdn75M3xx7YcTurR3gha7ISLumf4qvKOiLPCW+Uh7qkjZwlHSF1Nziw3bkI57m1oedhqGP3LW9j5nvFOhCB3ze4QHP5Z16GVce3pHNPvoGm0CDOsNH//ECEgWEHxaAAWRsacOYtu0E0diIIAQw1LaPTi1VGBl4+yiA7TYGrO2moG3xAEehXWNIamSjD34U+hfcpR/HAWcf6QBDkABHP/rQxhDsXKCLXODhPN4ZozSaMfZDjri8D0nenmcxQe4zoW6urkQCPMlR/khjl0V2L2gh38XFRXMoCwtOpO8hiwEyPMrHWX7UsO+7pjdj8FhwkQP8x48fZ0KdNMczjg7oxDhJhhra9I2ZBHdvdzrA0r/OlUIfudEZWK6QKrZJ8E4p7YidgSl6QqNPoHEldBk6r7PD3LA1LZ3kopI6eVAqebWb72ynv6ZdUt72SbLyxFboWktVLX0WlDElSaIWlfQhX81OFN2RnQDu0g+OS8lH7pv25yeG2Kjrq1ZD1dnpkCuvtT765Fmuun6qD55epJzr/cdn+uM/+JnOAvf++YU+fvRYd9+91O13r/Xs9ELd3V7fZuFQrrB++sHHero+16OTM52ORVMS/e03r7XLtxAWnn6s6lLGh4NYVPpDVb/v0p5U82Gm7EbNm72mzUHezVpHN21H3b260t3LK+2vNyoPe61irBKY8zroycmpHmdT8Ol7z/Sv//hf6r//03+lj5891nuPz/X+08fZxZ5ryIKeKa6T+CAOFwmjJmGN8Y2SvHhXnt3bhFYzL5qt4oN0t3/EB3YtsR/+ZRx8YoB+gMDru56m+mGIL4qwN3DQBieu0y7XnNssFNssHK9yXXN1e9N+lwoedlWJ73Y5UdIGnvqQ6zw2VJygOZ2UwHH1dZ0TCjHJVReLCMm7Bn+9ZnNRJKvljvltwlSeXXb8zAf0PsLXlmPAf8gChT7ETkAFrO2YbW504IWcQ9/HcnMbn7Npwi4BEzUF+reZy/DgTwsd5elEwr3NKeoqcxx7YDPoYUdgeR9zZYW9ai3thIMc95k3yFIzVzjR/PSnP9VFNp5dfMXicZnTCaeSIYvZ+dmZIrDG2Bc8/GXHEDEmPKGHfrTR1bbso472sV1Dl3H0tY9jvNsGPYv3vuEscOiwwJbECP3UFPrhQwHOtui33WgoD+8Ljm0Ba1vEToYbPG3bKrbFg0AgYRgIUOzjGApiVPqAAx4C9JMQKIwhEOMIifMp9OFAYMFjnEKb8sM2NCjg/BAeBegHdukHlyBDZttCPsaAAZ5ify8/MtFHjTwECDTRw3YLjik7mWOZmpFsxzk7PeSK69uvv24/VrjPtVHufrLTP1Wsp30mPjilGJGaE5hcc3tTFpqdkBP5OGJjK3jyjjzg7jJB0YMx5OKUwY+LllIbH/p3mWjAUyCNnvZRb3Do58MeY5QpkxQ82qUUYrgFwkkWGybcJpOTidx1gw5ZZB5ysvkmu+i77EbRKfEto1PUQhfbSuhCLrTo0bvaLmK0Rt4SOHinI5NacrHYwbkW1SwSNTWyUlb9oDETtCtdTBkKLtF3nYndaRz32uXD+JQFs1QpeUifffax/vkf/DP9/Kc/0i9+8iN9lg/XP/vRZ3qaj+3fffmVnv/mc5Uk8y7lxd/9SlfPX2itTn0WyJsXr/RdrqK+/uVvdZeTRrefdMj3j30WG/6PrfbZNZ6UXit38n7WmMWhz8Kzcs3JwpryzeAh30Ju+ZaSE4ezyGyyKF1+81KvcnV2l5PdSXbmF10fntKj6Prho3M9O19ryBebdZl1OlStV1Wr3hoTR2NOAcWzTlaDmp4xGn6dcr+P/Zk/+yR4bNUnSZZStDzr+LHZPrPhpAAAEABJREFUOR3EBnDLvOkjgx0eiU36xtQBe+evI/xOjFFspx17J8kdEgt3dw8iBjaJBU4k6ZLxUcou8nCKIRHWt4kN+Wxn4zCGzhhd5ne8+AEHNnHE6By9kKNED9rbLJLgQoc+NoG05yiPjJucZNBr0RP4xQ7AgAse9BmD9iG6jikhob5fRY6pbc66JHPGKcCyCYNuKQmudB5PMKvg9NHhIBYWeGfo7b/EvBV6UlQVskEHGrbbIo2ONTb59JNP4tNVNgtdrgBvdJ/80UXnKf4+z4kU2RdcauS1HbrHgl76wYOsi58WfiX0gIPfAkp7yGaBfuAojDnzCnvCZym2o8vRT8iDrsDTpsCPeumDDu9Lv32UFTl+UEombgIgyQdGCEINcYAgAkEK77bpku1WYAA8TGwL/Iy0MQAxsP2PBbfNUNtR0IDGUni3LXjBc+mHB2XpY1x5oI8BbTcc4Bmj0EYucAhU2233ZzuLxL4ZE3mBXWDA4SRymwDgjnOfSf/m1avcg/9e/BQXVwU4bUq03mfSIROTHhoEcj8MkcPiiAtvNCVgGD/PDtr+Xk4Swtnb4LIt6CrPQ04zCdvYZ8xEOG39U47g/IguMMiKnNAMeLP5KglpnwXnVWR9yEKBXMCxMJEM5KJdkgP9hyTwWjrJNcWqZOpS9TzfhF7mGu8hH6U7klf64eEsCHY0ic7wTUsx3rFkAbaKnP+VwFBHcKWpUo/0FxsXF9XQZNcZZO0i70lOeev1qdjJnZys2kS2rT6T/5DJV1OX6tznH9T1VT/60Sf6o3/xL/SLn/6znFCe6Oc/+Yk+/egjzfud+HHf02Glz/MB/T/8v/9n/fpv/k5fff47fZWP6n/zF3+l/+n/+W/1D//1b1XzhTleOv4eVIzDH4ocXJPkB3XhXWWV9D/OaeZJTjmnSUosNBfrMz06PZdjv2RbnQ0nenJ6ltNRFqEsnY+iy6fP3tNHT5/ow5w+PnzyWB/kJMLp6awvWUw6nQxdu25cr1dapV1jD3a7q+DiG5I0flMe28L+pdZWKw/vXcdiO+bt+3+lRurA459NPvIfsjD8EBZb0wcPO/Mxfhvfwuxju00S+0PwNol31dKS4y4bjICphl/f99kYbTNvDskXU+p9S6g18iP7yXotxW7wV55dNkicUOzaEnM+DqmGbilueEM/iDmZkGpxgE41OoCP/oustEMuPMcGZ1u2BTy6LGOllITknO8T981WjJHwGafsswhSQ58xFqAxGxWK4jvoPc6tAHpSeLfdeDLXd7tD6E+xSx/+R17AMCehPbFQGg5Sh02SB2rw99kQffP1V7HXTkPfZ2rMwbemKI5uTe6gIZftNmZnPPmYMWxCwcbYBBwK8GMWzaUwRjuk2hxiHHzbze7Ks7yn2exJDRx4yxht+ninpsCPAjyFPmSy3WxtO7aZM5+ilPIAQAGIYju9x3+8H1vf/9d2I7Qwtx2h61GRt86xj85QHoRL1f4hmH2kDz5j8LDdjIkcANJvm2YLHtuNPji7JCL7SB+ngg8eNQjgUi+8GMPp9DFGcQI7eVBK7WoNSchDJvU2k+ri4lyrJLJNjsTXSbD8eelsItsR9snTJ4qKghe76lpq3ou6kkDL7nSbZHwMvuxw3wYFziZYOQozieyjA7pMVJLmJh/qkHWfiQ2sS2m2YMFBVhYFSyLQF10WG9BH++HhLkFySODuW5kDf57rtdXJkNakQyYPC8qeiRX+dgn8rDUJsg765uWlvvz6hR5yheP+JCoWOTDoPWeyHMuc/qgbisdWGopkoTcnluA5pYvJUmKXIZNKtWjOuGLjEpvSh51ZPJC9pl+x0yE+zbY2OnZyfHJ6dpqvC5PaiSv2GEP/kAk0nK30+P0nOlkPLTk/jT+eJHE/OjvXk+iy7nqtaqehdFr3az0+faTBneZcV51m4Rr6QUz4IXBd6PK+zv35eb5V0Hd6stJJYqHrq+yS9lrrk7VW4EWu8yTOk67oceQ7D+y673QaeAqqzDlVRePwsDh9oJM0Z+e+lxzrxKBOmXPE7YcqbIGOxHWp4SmrRC5io5aiYehlJ16kmGlsftwm+TPeR6Z+iD5dp5oCXgE2VzypNOLz2HUXn+MTFogxi+mUVaLUqj7xvsmicfOwjd934if9MqRXifm7nNaIwyG6lSi2ybw4ZFOz2W10nSuh+5wcat/LpUbGyBA7rGKPruvVd0NkneO7Ubd3m2xkprwXbZOUFzn7+Ggfucb4lJjfRU7aNXJNiQfl4Z2xNEWsAGO78WMeEXP0Q2fZRK3Xp20RYDGxLfCJtdPTtWotkWNK8vthmdtPc3WxH7RKbL7wq5GFDeQUGTex0f39XRbVTbvJGIboHsBDFk54HWLHOEo1/bXUfB+513WuC7/OrQY0yClOHPDLj6frVUDn5p9a3Gjy4T6CyaGJPuiOHUopTWbqHxbGKfQhd9CarthkSEzQD/6YjRHj9NuWHSkylxjDNsCBy3itib+M246t6rtiH/GUxz7iwxscaKdbhf9Q7CMwALYbEZj8kDjM6YPAUpTnh/15bROB2rZwELAEAbTBZ4w2NePwQCDGUA74ZYxx6PNO/1LAAZ566WP1JvnyDn0K+LxDA1joUGw3B43MnDizJDmMSZg4Aaf3Cazb3J9+8+WXevHVV7rK3ed5ghRakltgw59d5Zh746CqmMRzKs/QTqrIhKi1JD4mcdxn0ThLwrMtJgK8xkx2jrGULjIowWa7TQZ42U7ATXnfy7ZqYMYE9j6LDuMUbIfe6HqS5ND3XYOdQ2uKYKf5kN3K2Vr90MW3cXuy/hw55Ro7RF512s+drh9GjSU7KJU28aOCQiZllhPUrtachAhfyVIrGYvu+a8OCdwpfV0/qEui4SeDZimJNDvp4JfYA1t3kTHdoTtqyg4Z352sglNrEs+mDSG7HB7Bce3VJUlNafMb7M8+fV9/8Ic/18effqiz87UuHj9SW6jD89mTJ3qce+uT1VpnWVw8Weu6Ej9Rtc7pQqVTqZ2ajN0geK9PYpv4fI698NM0HaL/VlzzkIjnJP4Ss0V9DVkQz09PVJ2daidxVdWlb7XqI+7c/B3FtMoChV+GTGxH7m4Iz5NOw+lK/Ukv3vvorNBlMeH3gCKqCMk5RosompL4i0voWrVWKW0WklgtEiUZZdEo4V1qVR/dC0LaarVmEfe0nf4xxHdJ5rMyXkuD5zRyn2R4l0R+l03QJgnxIe3bfDck6e9zCru8utbxN8+tmvg7SVLmOxs6zeGlIoVk9F2Jp6udxuCRxPiR4kOuGb998SY0duF5omfvvd9szu9pPI7fwNlnUUGvQ2KBgtzUXXxiW7abTjV62g6dvr2vEu+2Y/O5lbP4HVrAbTZbdV3fbMBi0mdzcHZ21uyIraYsjD/kAU/l6cLzIt8/8Z1jN/q5reDkP2buESObzb1qKVrF9jU4fB+BVpqCdxcatFlE7m/v9d3LfIjPQsQm4nDYBcZZaHeReWrFAS6hd5oNDfjwSde7f3MCAjmo6aQGbhiGZgve4U8fBXzsYLvZiXfwlYdx25GhtjH6wae23WwNDDjKg1zoQx92sy1Kht79A6bQSVl6IYpQCEKhDRPGIc47iLzTT5t+8HiHFm1qxugDljY1sNSMA4eAm+xwCCTa9FOAAxd+vINDAYd3CgpCd+kD/iFXPNCi5h04YCjAUdNP4b1LcK76LsF/UIwhgm0ap/a3dn75y1/q+vpa/Aw9QQE8zjvLjrTr+ywQt21Hw0LJYoCsu1wTEIh9aMJ76IfmNGViIxe7o8dvj9MrEkmUAg5c9IcWZU6q4N72Kgsa9mF8SODss4hsw+M2AQoeMmErasa7Whq/fSYnffC8yy4S/kwoJghwTuCGdQI5nBKoTgLY5ePrb373ea67vmmLwhw7zFlNsFVbdJ1AU8os2anfFuWBV17bxA3RBKmTCMc0p0yag1ysEp6zlXY5ToDYZAx99J6TFIdhpVV2tn0/iMW2H4Ykg06lBn7oNWTs7NG51uenUpHOH1/ox7nm+uzHP9KT956q9FUnmYznuU785ONPxQ899F2vk9CppWgVuvl0oT4TndixpClJb072npLEGBv6Xl2trSj9tZRmT3bRc2D5pcNWJ+nOSSyOLYqtkyS1ZvPodBH+p0law6qPzIMGTlDZidbwHSLLWcYePbpou+sS+vhvSmKLODlRHoS9p/BmbLU6yUI8Cf9jY+SeM+YYkvewb/JNsSPv0KDs40vJwt/YFxnnyIZdbWuIvBmOb6Z8ZL/TJicd+MlFhyxgxChy2tYYPbe5Ij1E/5I4qbWoS3xDk115cdWUGCJu2zyJLMhJUZ59bEUyPsTGxHSJzkM/qMbOY/qgTxK1EzPBHWIj2wK+0QwM+kGD95AU78Q2NfiNZvDgCQx13/eZo3d6yLXxQ/JC3w+NJjZZRf9dFlFkWOy2yyJKG774EpmG0ISfbTEPaYPDeLoavbPkg/P4lP/fE2RkkXyUOQ49bLTLie7h/kHb5Dnm4iYLdSZGzD+Ld3IMuvTD0SbIYFvoRJuCnrZlHwt96E1tH/uApw++P4QHBpmxCW2KfaQPPIVx8NH9n+IyDg79tKltR4W5+QFbgFuUB8BU7Z99FAzi9DegOB8ithsMxCjAUOwjYeBtt+BjHBz6QFrgoMc7BeV4pwAHPG1wgScYqG03pzG+vANjuwUkBmAMGspDmz7bzfj0U+AHHjTgE9DQ3TeDrPohO86eHKVDgup5Puje392LYIDWNn2397dikrErA5d7V2gtcmJUFhVow4uApQA7JFCuri51c3PNqwieY4D37chMJ0nw/OK8yYMOXXY9V1lM+D/Uglfjnd0uE3aTazGCBv7QQkZ0TATmX2mORh7GY4RMqAe1n7hJILNjDAAsU5GOpFo6lch4fXOnF9+90s31rUr8Hs9K2SLPmeT8yCj2m5PM0tn+NSL5z5zFL1X+zUl+4w/GDPvYMaGGP0KTDhLrSXa4JLV0By+cwqfRT43c2HVOAiwuoT61Ky8WjDJE1j4JLNl/TOnPVnr/Rx/rx7/4mc6eXGidyV2HXifrE5EQHueqr0viwscBzwllpSGJBt+uovOQMRacVXC6UlXDj3KSxb5YGrqu9aE3smB/x2zswGspglZXU0eudXiuc2p58vSRnuS7yUWu34b0lfhylevGR1lEgKnhiX/Rt4RGF3nw4cSiEoOEfDSPGcMIWAr+pQALHmXpn+IT4uEYN9kc5cS7LADgQC9Gbv9KLeqik6KnSxUnkV1O11Pe7+43ev36UnJVqSmRe5YV8prtzO34IZuMKT5ioauBQQ/ooRf25B1dlvi7vLx8l4iRjwUF354lAXOaBHdKfNGHv2hTlAcatoUO9PFeYq+lLDozxlxzHFZyeuIXKNfrdSgovLfBV8qceDhrG0Z42c7ivW8w0Lcd/UYxh5GT+cniC50hcbLwhBf4zLsSfhBAJ+YobWDPsqkBhsL119WbN+33Tvjp0FCmvP8AABAASURBVCmL69XrN9pwjRjbQgf+LEKHLNzw5h0+C0/eoc0749iXPuwPnG0hK7a0j/aiDU6tmT+xLzilFLqanjR4hw6lxpe2ZTs3ITthT2CgT6G9FGgtbXB5LwhGJ0SpbQuiGIGiPAuMfRTSdoNRnh+OQQNclIAB+BiWQr9tIZRtAUub4FiMwDt49vfj9FHgwxg0wYUHfRTajC39wCsPdOHLGH0LnO2MHv9NmRgE5D67n312Z5f5gH356rW++/Zb8TEb5wJpW59+8ql+9vOfJyBPE6CbpsMyxiRAFnSFFwV5Sq2ij90Zf4Ll+fPnUlLjOgmG4EP/Z/loy71/l0nQ912b6NDCQdAhqIFFH5KvIj6OXmey0AccMMCio10053+b7Magb1u222SaEqxzEoHt+GJsQQO+MylILPe56vj8i+f64vnX2sc2U3ap0J2STcbsTJFryhXQnOBUeIjYtBr9Ke/Yu4vO6RALRk17lRNHPwxqPALbD0OTBbvblhPgwM3Z3SIv/QFQRmSXWGtOmXKfP6WepcjaZaevvipbAe3Su813ij7XR0/ef6bTLMjd0Kd3Tpxa2LTYOuRUtxo6KaegKcmWxaJWh9WkdCax7FSjD32HXEXss4FwbLXPN4JNvkd1GexKJu0wqIvMq67XHJtwzbXKtdV7z57qo48+0NnFqYZVxrIQ8Ecz+ywiQ2R7nMWF0+HhsG+8xsgQxu3fGL/U0kW1TrV2Gd+3U+8h9Llqi9Yq4YmNsNUY34DIO77psxh1WSCI4ym+sdFrbpsW3qOkbLf3NOTQ4lTI1e6xnjXO1u3dg/il1l0S3i5XYvvEwz47eHjX6DvFR/BU+BdbJ/HDIXrgt1pqbN1HzqrTbBRqrWmXNldItshIvNJmLtze3Ynf+Xg/8R9SiNWS3C52P2Q+YhPb6XfonSZep6gxt2TPKcF2ow+sbRGTyDDEP8g7Jma3kd0uwjbKg+zQZz4hH3LTBw52Yh4FrPGCLmWZZ9AAHj2AhYfkJjP0WBSAwbbIx/suJzrov05e2eabyxSbjrHtJieVO358OjnnJPOD0yx40DzJvEYeeMMHfPtoB2zCO7Izhjy2xTvwykMbOMby+u4ftMEB33bT0XbDVR7ggQEfGN7T3cZ5p0B36QPWtqgZS11kWzwwApiCwXkHyHZzBkyCAGgrGBUF6LctYBFggQEfg2LYm5ubhgMMOMC1jvyHPkqaTUFqxsFFFsYWHsjFGAU+FOBt+B+DjT7gqW0Lx/AODjUFp0+ZEE3zTJBdnMqkuc5J4LtvX4jTSRTSIddF9wl6JsGf/OmftsnCO0FH8CIfhXfornJ8to8BRj/0sdM+iQx7jJl4wF0k4c1JVB9//LH4/ZMuO8Ap7wTu4yePkkx2YT83u4MH7D6ydJnQF7nPJSmhN7aE95hkZIdvkg96k8AJypNck9hOQHRtpzEn4QPLdwDoIgv1XU4su+DeJuC/e32lr1+80v1mJ54pfBXZ8i/2OKSZ5MtLBu3YPfWcwr9aS7NRl8RmH+Om67vwr62wIO1yTWcf8eDdRacu8IvtsFdNchyzSy+hh13GJEjayrtzYvDQa0jCmvsi9VVe9XpIkh6zhNR8l5g7awjclIVjzJnGNZ7IsWTMQnh9e63dfpskd59vIlupTNrsN5pTO3iqs+pQVbqiGtoluH3o52OYKCdZGE7P1+oC0606MbbOTnTIojGGv0vAQqcEv1tV9VlooFPj4xr559iOBUV5eEf3vutVa23xz4KAX0utiYN9WwAO8U3A2z/gZMlhNCaGYxo1GrGZbc2J5/xrNb7GxlM65iRX5dnHn/vQA1ehUfuVSh10n53yLkn8Nleo7JqhI1l9fGMntpIEmQ999CiliIIe0JsjBNc4zKMpfgOXcdsaktyRg7lLP9eP4DBOXrjIyfFZNgFd4mTM/GDe22700ct2s8GYGCfWD5GR/j76Mi+pbWuffk5Bt7d3Ojk5TVlrl8Wk1k73Sd7f5cTNSb+Uqh/GGvSgi0y04Y/NqHlXHsZ4T7PJQk1Bn2FYvdOxwcfW4DOG7fbJLXw3uckJjUWFjWrcl7DtNEUn5updcgwyoCN8oAM+NboOb23IO7LAmwIfcO4zfxmzj/4v8Q94duwSv0GrJp7oBx5YcHlnDFrUjNEPLjD0LWP0Q4N3CmP0UUOn0Ll0AEinjaqMqDkUYAijBG3bbTXeZQeBM2EMLmP0AQsdBKPfdnMeBrEtnM/4kYMaLWSggEOBlu0FRLabw+gHjmK7TRj40W8XwY/CO/La39Ogzz6+wwMZ+qEXPVVF++jz6ruX4heN5hz7S7iPCVCOqT/96U/VJXhffPeifUOZ306eIX0nq1VLAgQBAYF+S7AyiZFjk4+BjCPrJnenjFO4wnqWndn5+XkCfxsde93e3jR6C53Vamh6QRt784cBh6FvfdCEHoXxOYkK/ddJtEzas/Ozdo0GffzUZWLZR7vNb4PejgXybxP9t7lr/+7NlT7/8psk2lkPWVDGJB6Cfk5iRu8ptmEhnoIPjZip+cEOkbwAM8Zu1PhpDH6Dy4qDTtidHTEL5+lZJn1kPc+HWE53yOlMhDFJRakVmryDMycZksxY3FhcnKS2ShJfZ2Huc7XUk+SfXqg/P1EZirrTQUPaYz6Uu5v1+NljOf1D+uc66eC9DjnbHHxQPUnsJPGPeS+99N6HT/U0BZwPPv1Q7330TM8+el/PPsnJIzyGsyTgk6qTi7XOHp+LxWdmIalWN4RATNENNXHfJ26sVRaaKQvZNqccPsL2gam1NB/WWqNqaT4nPmLWfBc6U6lV2LjWrrUPsTt2pAzDIGw7xSZTkjf+abh5lyz76OOuq/ENPdKU2JAVefo250ZJ+yxGtR80u3LYCIyOvJLkMqwhfIZVxhPvJMY+svRd3/rHwGwS11PGbB+TrKUTrmLjf+Qp8SFxB8wmcW8f4YgDFp52XZuF/TT+++ijD3Xx6CI2W2Wh32Q+7MTcgQ+yYCfeoQVt27Kt4+bqRNCsfadhdZLvQLcpdznF3AfVGpLwwWGOSLOQa4hu4EKXfnIX8wk4eDBmW7SRgRrYpc07xt1no7jLAk38StEv82id0wX4q+QG+AA34xtK5kEJHH37LHb3+aYDTfCBxV74GPq2A5bIio2xKzpCE3h0AA65waHQT5/y0E7VfE3fQg849GAMfRmDFn20gWMMXsDSpp/6h8X+XjZ45aTqd+O2ZbsZD+IMLESo7e/HlzH6MT7EEAIjgks/NXDU9pGufazpA/6HuODYFkopj+38V83xwFPgAxxKUkOD2naDo19vn30cDH3bbWyhS1ATPCUTv+HKGrpO/PTW1evXYlZ1LlIczw6tZkLWTOw3l681pW+KYxMPLehrqS3oD5lYOIYxnK08tFvyC/yUCc/ugYBgN0bS5G9wvXjxbcPn7nifoEQe8D/66KP2fYYTCHSgze5lm495z5490/sffBBZpuy47hs+MOgKj1qLhn7QLkfsly9f6iG7ll1OA9iuRs9SirqmU9cCFTwXt/Yuery6utOX377Sd6+vNc2xQ+yTzXo27JmEyjPPLUAX3bBFehs+PA7RA11ow4uCXqUWlVqFrMBvI9Mc33R91+jBajJmn0V/PySJ5V2a1ZXgRbaA53WKRFPj13FyiC75qKE+Vy4lp5KT8xM9fv+pnnzwRE/ef6KnHzzVT//gp+L9vY/f0xMWifSfPTnX0ywSH372kT5K+fBHH+mzn/1IH6S9fnym4XyQVkU1i0ZdV3VnvZz3VeiDe5LTycnZWquULnz7Va+aE8mUk5BqNMxJqFRH55SYccpiMyehl9iBeHBsXms96h6b6u1D/z6Leu1Cr3YtsTYbR3n6d0lAJT5cCmgsrhQW3ikxypjtDFFishBgbqySVBmD7xwr8suJLlV3SfQP2UGv16c6XZ81PHzYJ15OViudZsGHnO1sdo4ftcfEdN/3SdSxS3yEbsRukAUP+O2SWJlv9E2ZB7bb5oaNDrkir3rz5nW+07zOYtDpk08+bvUhp8wa25xkYaIGd5/5TEzd3t7m+99VFoq7f7TYAAMf/kSLQhjeMYXu2qnkZboc2n2bM8T8NvpCDx4kcnSx3fxhu9GGJrpAl3F0oY/8wYdzFhHkAh9997luHWKvGruwmDx58kSPLx5pyoYKWzJ3bWx4G5LOPOzEaQV60EWeRa45MUEfeiAvY/TZbvZFLttNL9vv5hX9ymMfdai1vINJd2ujC76qsXFJLC20GafAl7LwpQ9Y3oFHDsbpW94LQLbfCceA8vxT4rbTqybwQoAOiEOYQj990ODd/h4HOArjSwEGHISy3WSw3ZKE8kDnh3LgtHS3xcb+Hs4+tm03GsqDA8CFhu0WRPAnEOFrF/E3tvYJKJL75dWl7jgRxOlFVgmObZHo+FB4nh3TNrt0nA4daCA77U0mIt8nCALa8GUMvYAjyJSnT+KjHxqMrTNxbbeJEYYCrhRncg5NRwLUkRMeFGizWNDmQ27X1TYx4EEBn+CFB/qjV9gKfuDFsO0HDmoSFGWZRAQVnoJ3ySJ0n3vdr1+81udffK2YQ2N2xIfsHpXkUZI0imLvJAZ2wyQwkuSUfmSYM3tbX3a8duCSPHnHD+gMjEtpCzE/UNAPvXY5hoM/ZvLMEZiP5zWTkT7XopKENnFSCf99FqAxbXbZ43zQyGnJc2AiVWCdZK7eKlkAOJl0Z0MWlsfq1r1Os3hwsvjoxx+LheNHP/uxPk770bMnbewsH+9XF2txwlmdr3Tx3oXOn56rDw0WEBaVksVkLGOjf/rkTCeP16KvdEVdrrNYEJVFpBs6Ob60rZJC4p0jv23VGllTNx2ii42dZo1ZLJUHG02xb5rv+g7Z6e+SmGMilVLFKeUQ5xzSX98mBNugZPxIHzq2E1e94rI2d+EJDrTgN8Zfs4v4UeAxfu46FodBZznxgfSQXfMcWc4Sq+hxfXMVOgfxOEQ5AXPfD68x8hBnzINSiogr5g418IzBF91IZmt277niWmDAG4ZBP/7Jj9vpBhzgqW1Hj07AAkMf8oNziA14p58fvVdgHf6bzG3wyRv3WVCA66Nfjb7MJeDBYxwb2m55gj7wuBKz3eaP7SYTOPBFX2Cgc5/NGnKtc8pmzqLvajXo6dOnbSF5P5u/oet0lWsu5MU28GSDJyu+PGRqzpleY2w7NZ8zDg9gkYc2fHnHfksf/bShS/3Dcd678HX0pU2Bhm0hO238QA0eNqC2LftYjvjHNrwYh7997AOXgl3KAgAjFMDgINBPAZCaPmAoEKOm2EeitgUM+IyDozz2cZwx+haBgclwE3oRmHH6qCnQAg8ZKD80gO1mdOCBoQYHOJIkNFEQZ2No+uFJH7CHfGCtpYjvHzW0iiV28eyAu0zO6pLgWYngOz09y86MD4BjO8ojB7JBD1oUbIdjkAWeyIIM/OkJeFNOM0FrPcrNbwcTbOzQ4MtfGB2TgKHDCQQayMqCAS10mJNbWoC7AAAQAElEQVSYKQtv6K+yC6LGrtTA0UYmyj67WHZq0J6SiYZ+EDIiO3SAsd38cKTVJ0E7p5JL/e6rr/W7L77MVcih2bqL7CWwc+hk7Wg44DfaSTjoOEVG20mY9ThBkqzgR8E+FFmaQgM5KX0WlFb6XozDA/mm0IIXbeUZk3jHLDzYFNkpYxLwfBQm+/5JU660jgldchI871OS+yHfQx7Gje73D9octtpNO23Gre6297nY2muX9m7aqn03Gaz9vNf97l4jC0cWkG7dae4kFhWutrguK6sa3DE4kmoSeMqwPsk3lJW66LJancRuB7GQTNmx9n0IaGonDSFzVs5psUOpqrU234yx5SF64UvGSfbEBbYoxaE5YkJptmqSBXZghzyOo4DX26eGnuKLhucj7Tn+MOMl/8kY8O0XFO/uxQdxdtvwuMjVIQsKpxLiisJc6MMPfwxJ+sTveeaG7fYjyPSFavMhPO3GScgBDjTQCV2QFdg5PoYXbfSAP4sM18p9bMg8WOB5n2Mv6DSamS+llGYPYOiH5WkWKfrhCd19YqbWTl03iD74Me+gxTuw8LYt6NoObNcWLuVhDBjgqSnpbjCLHmMWtFpKcsZJTjS75kdsi/zX+dBOTuL/QIu5XWoVY8g79IMe5/QCTXSA3iIDPCjLOzUFOWzHtUc56YMW/ehDzTu0kH2OjRf68KDYFrCML2NzbGu7zVv7SB+YpZ828lCWPtuNDn2EVENmEOCl4Dj7SBChAMYA0UCZA5kg0zs8cBlHsGCoBWxw6YceNQLbbo7nHfrUSwHfPo4vbcZoN7oZgxZ4GI9+DEZhnL6ANCfaZrhNWvp5gdaQCUDddluetcmVEeNMmG++/EoPN7da527bscrs8TjeVZ2er+UkUj7cOqQf535fMfwu1zn3D3dtlUc/CvSYMNfX1wm2Poae284D2WvtE2hje+euGNnX61M1OtndsBMKWX3yySftdAKvKZN/zKRxhKJdMynwB39A782bS/H/pcDEoI/AxTcELPfyq5NV7H3QmB0nupOk7u/vYo5Zq9UQH45CXmxaXCPvoEOS2CET4zZ34b/58rl++cVzXfMb8d0qO6dJ+5zCOCXMuf+vCVLHBn1wSq5lSpJgpolKEnrmlRba1Jw0ShIRNUUBGKMbtjrkSmNKW27YGk5O1Q+DiKNia4gP5vBqJTzGLJC7yBFh25/23iYR7iOvIndy9VHOJBBsQdnkNINdbcf++2bvKVagcBraBW+bK5RDZJhlsVnAlruc0Jh421wXbrf7YGQscKVWkcT32Ymjwxy6Th+0HL2U931OEVNOTSrW0Pdy+scshnaJnbOo2FripWbRmxOPDmxrR8c5hflWapXzPxLiLrzn0FEKtpwyE8fIsIs9psAje5MrJ6BdeE2Wjv//JBlxSSxO8Xmw4N0NWQit6/uNvvnuO+1jIHQ5JNbgQxy8997T9rs62EB5bGsfXiTrD95/P/6Z9O03L3SZb2xh375dTLHhmHggtqd0gruLLY723LXNGHOD/z8axkO2/dTkLj6yj/P//v5WfJB/xDwLAHCb+JcfELjLCYP/UzLqbWTBL7v4aZv2deZvTKKaOBq62Dx2q6XItros5Gk2G7BoYl/iHNoUNnqUVTZnc2xBYZy5FBGEr46xemiLJXqBBxxjDcZFMXCul7ftNFPjOxXrIXnm5atX2mWu7GOLOfaJa8QtydDXxEdVzYn6IblkTsxM8R/2o9hu8sNj4dcnnpDTdtPHjn5dJ+CBqeG7yGUfYebMn11srDzAKIaaoyc64S/a1LYFLzu+TrxhgyN8MALPGPTto1yz1HLVPnOonUwYBAlhaNtHAQLXFEF4jMdY66ulMSx4h44UGHa1k9NWmPJOOb7OTekFH8EXerSXfmBpQxdcu1ETfbwzbjvkUYG3o4K2hSGAo9hu8r1586ZdA6EbfAhqEjbBfMdPl8XABBB/Wp7vJVOM19UiJSPNSYh9X4VCu/RfXl2lbb2Xj+UX5+eRYdImCa0ZMTjn52etj8SIg16/fqOQz+K0ju6j2G2V2GuTSUGtPLaT1Fd6uNsk+DYtuNCDqypsvmo722PCRweCD/p3WXimBCRt4AksjtnsflgYz85P24dMG/qD+gQa3372CWToDkMXeVaJ86N9Hx4eIiM+msU4yX7M0FffvdTv8u3kixT+JMb2YaMxiX8fvedMjGRyzZkoc5KtCabI5CSQzJ/oPiW3H4R8chE0Ff1JbnOM6gT8JKW/qmax6LJ4sKtfZXEFtnZJBnYgpTG00XUO7TE7/F14ppMBlUy8OTJNudJgkckeQPvtIX5/yKnzXpvIlvyWGOpEfBZoumRijykHlVKV+SuXLrxIuJCdY5tOCQON+1mb+23qsZVpPzX6mq1DFtAueMWl6XqInGNkpLYdG8zhWzVHT+wKjzlcpuCOSdpdkkKp8JwCMasUaCJT7FWrpsyjQ2w6ZzSDcubXIXi3Sag3WUB3WTApJTpkUMuiiAxZMnQgAEOTRW6TRFJcJYfHOGt7mHV9u9FL/nhlYjLcBe0pzPhdExK3XLTKN4uLi4sWm5v4/Y//6I/005/8JFfCt+InH4uTLCMPV8YO/Sm090nupZSWZFZJzmxk0J85TOFa6Cbz7/nXz9vvM9XoFVXjs3uVYo3R+T6bng8+eF+PnzySbUlWTRxjsz0LZRCob/gbeoHFTuh9h13i8zGLLGjQou4TY8z/bewwJmY2iSFkRC5q4BgnZ9hu8wDZu65rbXxaaxUPNTrZ8XHkOMQPzI3TzNddbLl7yMk3MjDnkZl8Q767y7eeOcG2D+/bXBc+3N3oJJvXWhTt5sTrbWIrsRb94Iet7CMP2vrBg6y8Ih+F/EYBDlzbso8FOMbQB/sqERmx6Ra4SwEXORmARilF6EoBn3dgpiCX2NOMpybW5tAstgUBECACUkPIpKBNP+MYnXGMbpumGLePytoO4+PEAAbGymM7ARJrSS1IbDcl89pqYBGcdwo0KeAjB237iIPSvIOzwNoO3ypoAG+7yYW8yI4jSZbbJBsCmKRUi1VkncT51RKnhBLDkHSnBHK6ktwfsHmjpTzQ+cM//EOR6KGHTZhc4C2BhYPheRzfKSyas6bM0Ni/tWstbZJNsa/tZpPjNdTYdLi8vGxwBCKTjgBYrQYpxMYkkl0m6iFJbJ3rBeVBJyYAsNiF0sXBXZIx1xSrTOaTHPsd/QIu3p3GLju5kj7sia3AmZN8wJ8j7CFJ4Ta71l9//nt9/vsv9CYnrU0Wo6BqSkJX5J+SPOfg7PI9ZcwEsEuGo1PkC4mj7ZKc0gj4JGSw4S51mZhd3wnZTvJxt0ZmZazUqlKSyGWVWpt9xvhEebAZtGopWQAmJX5bPWYy7+LfbQowwB+yAThEJhagOcK0dmraNf4Poloduvzraxe9Ju2iI/6kYBdignaNLBTiDA1YnOE/xbdj/MKYbbFgw59CLJX0QX+KvYDBLzW8SqnpdrR09DiWMSfIKfQYt52xgOQfk5U+5IAusYFstNGHReSObxvRL+CqkRU/T+FZYqsui1ZNPPCnbXZJsvwhz5u7ra5u7nR1fReTlth5FrDoDx60KV2SKf13d3ctduBNfC/xZrvFM3Dw5gSFHw7hYx/HkJtNGz90Ahz0ecd+xzlU2zUycOAiA3NyGHr96LMfQVY18QHPGt2QZ8icgBZtiu2m9xT7YRNkr6VGp9rko892i0PMxHutJZuqdfTPwpr4RkfkOSSup9iuhhf6YmvaygPeMkY/8oLHNTXyNZ8X4nMM7yJkpNRStE9Mvvj226g9t/zC1IhIYpNDvCrPbTaK8B+JXQRN35j4pyBDCR1koCAHMgREths/YJQHXsBS6LOdXjU45AFXeYiTVA3XPsLAf8EDznazEX6xnTgYQNEuG0rbjSbwiXW/I4SAdMIMxyoPBDAo/RT6+Xly2w0PHOWxs0PJzpV3hIdGupvzbDdHM6Y80KEgNHAYKt2N3tKPEoxBiz7bjYZ9VAxc8ICz3e436eMdPHDARV7lYYy+pWDEde63CZ6qolirBR1/lM12gqDXkEQc1BYEf5QdGb8TAk1wrhN81FwxMTFw6jpJexhWMfYKNG2zS6mlhlaX3Q2lb2PIgLMXWWnvk9y32c28fPlK3+Xagfto4CBkV9mOLROESfBDP+ji/CIT8LwFJcHMooKvDgm8XeiQRJGLE8uchF8zMWw3XeBHklznGw4ywIdJQZIgGRwykUg6h+yg31zf6ovn3+r5N9/p5vY+dpJK+scE0phFZcp11xx4Tmjwn5JYS+xZzH8tanjDQ3labanr+1bYTc6ZNEws2mN2jUN2wzULjW2VJJFVruuQt/k1dKfoiO/3SfzwhH8t4Rd4+kNO8PxhoZ8Y0NsHf0GzFOeaoT/2BnEV2yIzvIaclrAPsMhoW01+KXq5FUuiYFP7aF9wlAdfECMOBLQo6Y4fx4QbGku2k8hH8SCj7YxN6VeKAzuJneAYH+6SjICBFzV8lrL0sUOk2BY+RedJ0pz3TWJsl03CQ05X13cP4kfAn3/7Mn7Nbjh3YocsAOgHnu12UqCNHfnlQmL95cuX+vbFi1BUs8UUuY72UYstYCXLPsoOPraELjXzjg0ZPkN2u7RTDzHMyRo44pD5xXw4yRxlXoFLQW9gDtlAoDOwyoOdmW9z5GF8xpeZvyxgpVQ5foYf5dAWizmbyN1bmTvBG1qlFBFTi9zMIft7fZCF8YU+76ssbLuceG6ur2LzjfZpc808Z26cZGw19GJhPGTOvH79ui0e2HKf+G1yp4a/baEj8kF/yrxCDnSmIB/wyIjNh8QnfcAqzy50wEmz0cE+9EGPfuAZA77EHjU5gX4K9KELf8bpA5a+pc0YbfwCbcagTx84BUYg0cEgQtK3EKcPRIRGESY8MCCTQOyjoaFBgeGCYx/HoE1BePCgDQ/6wAGeNsV2Em8v+mxnYs3v2vaRHjygA72FDjQTP0JWHABd24ImtKYkKWBsN3o4D9irq0ulSwTizc3124mdBBNHsZgcgsfffvrRj3/UaN/keA5v7AFtaK4StDiKIs0JnKH9+OM+1y+HtzsM4MFDXuDgDz59YxLwjomeU8ddjun8dvBVrtWYwOtc+1il/bhmtG/6gIsNai3NPvAn6KGbDpF0OO0oD3AsELXUZldsQ18JLrBMBmSaMwnHyGq7JWLVTvvs8r7N4va3//Br/fb3X+oq13FjklHisNlizKSk1Nz5l3Qekuz2m508OxI75EmYFDW7znHQlNJlIXH4I8NRliqeUqu6LMYKrX4YxKLSDT23TbHqkQY2A5YFBX5zJpxl1VLVd7145mDY8WE/CPrwHcKTuKUAE+GaLY/4s/glVeDGLFTQpvAOLHGCjaFFAYaxUgrDTTfa2LGiQ3bzDCAriytJAwWgQ/8wDCK2SmR0ZLfdZIEG45RSjjaxgVCgUminEEsPuVrCsrvE2BTfIdchsivPFBszN2vkoD3GRrv43GpMQQAAEABJREFUanKJT62rbEhe8Iup377R1y/exOZrDcM6turbZodkT1w0+YNboxPv6ExsEWsrTvUlp7kDSXmbeNhxso5Z5yxCOdVHDnDYzKT5j/RD1otHjwRd5Ns87ETcMwfwD/YpsS1t6oecupBleaeGJrHcZEoS5Z02NsY/0GYcn9A/ZqEEBjrkMcWi6DAMJ3r69L18e/wo5cMmP/jAQcO2Fjq2xYNM9zlBUIAhNi4uznV5+UbXWVCQFx6UIfH7ON9+umyKbpM7bq6uRdyGkTY5SV9fXkcSNftgLzhAv8kcfyILOqAXctzmqowc9JCraRZgYBnjHVjeKcBCA9kWe/GOvNArpTae6Flia/QC/zhWZLvFNTi2m69q4sB2fL2P+ESfGhw0gEs8uw0ACFGE0tvHdoJsEP0EEE5mCGRKn2Dl3bYcgYCjH4Hoh4Ftmu8Et4/vrTP/AT7Vu3/g2kcYxijIRD9tAFHa9jsF4Yvjai1NF8aVB5mbg0Juk3vKceIj6txOMX3fZVd/H8McVIK33T7o9vqmyRkiKqW2IzAJ/ec//zm5QNdZbEjMIa1dAti2cFattdXYZ5PTCHIiA3JzBYVjS+xDH3gEBAFgu+2IwEfOWor2WVReZLf4JpO96wadn3ECOW1+WOzZJzGCw6SkDV3lgQ/0pyyApdR8C5yaPiRSZAG/hAcL55SFokZu4LvQC3r7NycxuVR1sQ+JKg397suv9V///tf6h9/muuvqTlYnuwq4mkmCveYEvhNftWZsthxqtZQMzS0oFxmdvn4Y1IUnsP3Qy5FjdpFSbEfuUS4OTKeu65vtp8ilPHMSJR1FRTVyOpygTcmw7MRzdKPfgaUfW9fw6BKv2IvaDkQKi0atoZUFsYsudvhHF2hv841gFVkrfVkoxyRkaCFDDT1o08bv8J6SeKFPH++lFPEOvxgivt2Jeoju7Vot8LYFLXCVh/Yc+aFhu9mONgvFLjvbXeSAXn0r6zbvmyQlYLARNTLy0RfbxiU6ZLNymKxtvv9c5URyeXPfNgY3WVSYI13Xax86yAr+GP3ZzJCsSFzECOO2W7zO2VBs8l2A/xO4Q5J0H3zk3+ZEDA40oGXHF/HB0obOq+zMX+db5ia7dxa5DEf/ItyL7tgMmpIzp4Yk+qfNBiRi5GL+McegpTzAd/Er9elZvhXm+w7tMXJ1kQuaXG1PYVRKDYYaPeYDNJgzzGEWPWzx+PFjsZiyYQOYceoaf6MXMqAP8xW8Eh+jO33gEguHxAkLDbbYJIagZzs3CafqIuvz519rlU3Tqh8iyyEf7HeaIq9dBC4wJycs7l2LH3jbFrwYo0YOaCMfuoB3khO9bSEnOLxT804Bhpo+8JFbP3igy5h9jDvGKYDMmXTEAD4rtTRZoGWb4cazfYAHASIwowaINjVMG3T+MxP8qUutDRni9lH4dMg+EraPNfjQLjE4xl5oh0Qz0pCJSpsCDOMU3m0nyGoTGlzGkYUCXYy61ASF8sALAyO7ba1jXByuGGJOtM4JKK5RMtSO1sDxc/LQl6ySCQpdCo6AJ1dBHEnh+83b+07+Zhe6XyRwlYfAAgf+u0wS9Oq6vvHglEFg9f0QfUqCZxQygt8lsGw3W4yZ8JQueMgJjy/yrQI5CMawaYsgPJi0nFjopzAROM4jI3SnJKMpvhqStEqJDWsRicV2W1xaQJQSear6yFDSX+PTGjhLsbnjzuw4s2Aekjic3dsvP3+eBeW3+s0X3+oyH25V+tAK3KQGm//IdqNJ4I35boIM72KmJGHE/jV8StrU3dCr9INOTs90enbeJtoUX4kntFwjIz4BDry8d5HXtlwc/mEeWPvYxm5jEqHTl+Fma+Ti+wxJFXkowNlustpWKUXEQMPN+zAM4sE2Y5LsFN9QainqkSMw0Ig6TWfw0FN5sD8yUqB7hJuPSaJ2EWduySMNcVduH2UPapMDHGSEJjX9tCmH6LbP6ZEfYuDksU2soZsjF9dgpVY5JWt5sw3wY4ScZG2jwyb4/A4Ri8i3373UJv7l9AfP03y3gh/yMy/gu7zTh31IXCTpMfGFXswtcIlvkjzj9BOzJEtogMvmiZhngYIm8m1YAOPrOfOyxi7od3d7Fxt0iYM+m7W9njx52k4L+8NOLtKYq60pOqzin9Mk20e56l3nhOToRz10xOTUbA0fpZ84Qx5gkBWZmS9dYDfZ+H0XO3z++ef6+utv9OrVm9htbvzBQXbogKM8tCm2A9PJDtWUrusyKgEHbWwF7mIP8gSbUuJqjj9YoBkfMj9DQWMWH+KhJmjJZciMD7AJbXAo0IUXbXgx54GDeUkMUC/FdsszmyxmyAyO7eiXaIgx6bPdwG0LfGCWAl/6anRj7lC6zEMFZYFRHtqpGn5BOPvIGOEhQB+CL4DUHM1Y3RGeiQOcbdluzoPgEGa2abaywCA4eNCnYEhoUnhfavoXOHBsi3H6eYce7xRwkHMZs4+wCxzj7OL4cbu7+7sco+/a7gsnsKBs307EigOz45sJ7EiNw7mC6LteGPKQybvNpHv5+lX8PbekTB/BBi34sTMocSayUAgigmLOpIMe8m5zMkKmEn7AIjs1uOA0+HisC9/EWySRvvnmG/3mN7/RsmPq+yHts+hxaFcJ8OfvehFULGhPnjxpJxjoQg+5YxaRCOkj6cyZvIqLGId3PwxtkYIGTB9yQtvuHjRmAp/miu0QHVQ63W73+ptff6G/+vvftN+Ov70/RI45wRksFpwI7VwvjfmOgn0OuS+ek8Aoh5y2piSBOTDYi9L1nWpKlwnVEbA51hxyohqzCE6N5CTiLSbJW/5FEeR37Ac+JQ4RpSaB2k4TecAOfP6Br/Rbjg1G4QfiC1sM0ZuacngrGzEPLWDwSdt5Zwz5sDV08GlCpV1VzJHV4QNd8KBp05PO/KPPdrsmmWJHxmupGVFbvGwnaSZRpsZ/8J9Cs9Qq262As9jNdptryEZCDgCiHPsSoxDmBxGAP4QOcNidP4mzzXcSfqDi9dWNvso3j8sk7j7Xs/zyK3psc23CRqiGN/oijx27hQ5y2W72vQ9cGk0n4gdeY/xslXTPsfEhZdRDktg2Cwa2pGbBQV4WQb7pjdmJT7EJCwk6Ss7m604sONBEBsoU/rf5Vgc8drYk5KUNbWDZNCLjmKS8yXdb2wK3vI0VYipoTS4bChJ073NVuM/V8m1swebt8vIqtxUPAmSRmcS/JGR40mZs0f1I5775gDHiCVmYs8gGLH38uP8vfvELsag8fZp5mrhnHH+tEovE12J7eN7nGg1ciu3MNW5VJGAWnuBjO3DRd8/GJ/aiH31tNz2BZ5zadoaSxzL30oiuFvDIaDOm9m5b9IHDOLrTpthHONsNX3mAaScTBMx7ExQHgQgh+mnbVqlV9GEoAoJ+EgFEbDdjogz9MASXWnls57/Hf/RDw3YTBCWhyyjw0KO2jzQxJjLRDxxJ3D4agIRou8nF2JTgxInwAGfMQnCf+1b7CEO/7TaR+6Fqmsd8fLxphbFSjjpCA/x97qOZVPeb+yTv+2YfAoZTAcHBLqSU0oIU3ZGV8TEJCNmUh3F0PJYqZEx3w7FLJuUu7ak5cE6yhS/41FMCg5/H54N8hrJQrLL7OWk0piReAg4+yAsfZD1ZH4/H8BsSsLZbwgmDllCBY6GEB/SRmToSqHR9YOfmy1IkPiIqPdtMfPdrvXhzq7/79e/117ny+vbVpe65675h4RmTSsIn8kJLluCDPrw7k1p5aNOXpkj0tqPToC6B3Q+DOAUO+dg+p98RABrUs6V0qbUltX47LcV2o6Bru7VtR9W5FeBqKUf4QAMHf9tHnIyxYWDBKrWq62p87MRHp1KrVvn4K0F3ars8fFLT32fxK+mvkobYbOi64PRtgbEt2xlRkwc/IAe0qRt+HzvHoaskc/qQiYJPQCyxl+1Gh35wkB1fLTDIQsxR7MCW0mR8SDIFhkUEnENikT+VssuunsXku9dv9BLfZVfOGPz7WhSWQi/kRQboE1vQ4p24Rhb+0gP9wDEGD/TgPaGS+Fy3PwNUS9XD/VbsXTi1yCU2n5MUD4rqsXNsHJhdNhrEMbS4FmIxYYPE70/xAy8k1uvr+3+06JJA2e1TSM7kBOyAnLWdcmaV0OanNXdZZPcpzAvkRC9gsWWsJuQEjz7yUhd/oifyUDO24MC3xv/QBBabcI19m+8YtEspiaFOwDDOjQZ0WajYGAKDPpdZtOi3JH6gARuWUvUmvpky12opiZ1D7DXFVnOjiezX19ftz84gG2VZ0GiHVPuHzNBD5hpZkWN5bwD5D7kDfos+thuvLnFs+13c2W661K42OdDbdmybeImM9hHWPtYlTwOkVh5qmwk05u34jz6UpyAk7xQClneEYkLSto+EUQqYpSAobWoUhDJGsN2Es494jGMEDAA8sNDnfeFvuykJPkV54LfgYvhh6EP3qAc7liETmORP/5hFxrb4fY2Xr14nwPfq+i4ToRcTjKuEggFDl4Vzn4BfZMGhtNnJU+yjIy4vL8WkIEixw5xZRG27TQQCjvc5Mwn90AvYNtHCh37bkWHVCrpQ0IUF5SbfawhG4PrI2kcf6IxJFjgZmXg/PzuL3iUBISF7SLd77lJr87NdYruMZ2B6KyOTeJcdGom1lKoxp5KuFnHXDL/aD7kmmTWVXt+8utJ/+W//oL/6m7/T63w8ZAHLgUQOvRLaqZJTZs1ZWCj4bc4ibzsJK7YKTxYH5B6zo4W+E5jo00Un28o/xUwCzslyNbKXBHoJHP34BpylwIMxuwRvEs8EYBqhpkiT/jl6VyEv9IhX6kYDhoGFhizBd316ErutGk6XWCBugA/Yu4mn4OFT+tDHjn7R2w6RFOIV2dCNmlLzbaZUxufQGdX1VRE7vtopPer7YzLC98jDjUCN/tgJPtAgbhpfOyJYxCu7b/rmnPDaFVLsjP8pMb9ustN9lW8Vl0lI+8QMdKDJ3Jg1ZlOzaf6mf8jCzlwh9ohx6MITHfu+l+MTZEE++mxH7l5d17faLqG3y3ttC1zJu+18C5uOm4f4Ej7o1aV9kiurYViF/yhihc3Rj3/844b7V3/1V/GB4ouTNi+Q66OPPmrfUk5yjY1cJFXk2B8OQqc5uoddu41gzjA/gOljW2ifhB8yESJc/57mmvUiH9BrLZG/Ewsy8MpTEnM19j8JL2reF79CFz2wD3OI+c9i2GTJKYFxcMgNFHLALrkEuPucioZ+CL9BLEgP2fQCy3ef09NTPXr0uN1C9H3f7ADfp0+fioWW9sJ3jhK2I+n3/6CDXXdZRJGFd+DAoy1Z9FNsx741vurEOHjAUJhD29zgYGPb78ahBX+9fWw3uxc6KQsAbYjyvjCjTb9BjvBKdNohkLqkJtkmhiPUUSA7Y4Gz3QTA2DgAOrQp0FMeasrCc2mjFPwJaPpsh36VfawZw9BDAp+iPBlq/NIMbBfYoukwtR0jffzmLrsV2sW1/fYuu5oW+UMAABAASURBVDH6mGAlkyHhjHox9qQxu4R1do8smuh4nwkJT34z18U5lt+G1JzFgiNoeOW6p5QufSXB8KRNAPSgMAkkZ8IchD7bfKz88ssvdHn5Jo6YWsDQrzxcPTx69KhNHmyFbeySK4DLBB6L367xpJ8gp9hJKglg4LFHF12gR92n3QIrpxkJL5Y2sbfZnU6RWcmeh+gal6nUTuNctEs/CYqA2uUa8JAFmLv6V7m++Ovff6W/+Idf65e/f643OZncbXa6C61drrYmod9WY9qlViEjP8Y5hX5EVHsSN9RzJv0cpshJTbEjX0q6dYgMs4oopfZyEk/J5FJ8NzUaRR39geEd3/R9FgDgwht6JQmkG3q13xy3ZbvZf1lU8C2FpE09s8BF1xl5I8R6vZLL3HykPGMS8SHXKWkmEXShN6dY9DMB5ywmEyVwHTKkjQ0Y28eOwNlOst3mKuhB9CMLMMgfTuE1x36T4DOF0X2ullgUtkkOh8iF6qXWwFlyUY2+h9h7l03AGNljsPR3Uum1DYG7XFFeJ3l9l8XkzfVV+2XGVU6wQz802aHrUho926kn9bHbBx88i3yKnHc6WfetTfLdJ86IJ+Xp+z6bsZ1kacpJn0V3GLro96B95Dk9P1O/GgSPh+hhW+jaReY59uUHX0rxu7lEH+MsYlzxPn/+XBcXZ+0q9tNPP22bARaIQ3xAja2RocYetKfE+DAc9RrTRtZNYnOK0abEucKfWO4i9ypw5BdsxnyEzhR/jYkBcG5z/cWcH+NLZILHUugDFvo/rLHLbU4q1MhITb749LNP9cGHLILvZa5vcxtymzk26iSbv3W+F97e3TV7MfeXeAAfvshIm7LwneNkyhg72G6xwhgFGyoPsvLOYkAbWoyh59JGPvrQgzY8eA+60Mt2TObmM2gwRtEPnuW9XXPZRwQ6IUBt+x0x+myLAECIkvYco9vgFWnKhApxp4Cbqv0DDyFtRgIWHASyj+9LGxzK8g6y7QRvTVBumyKMQw8ZlAc56FsKuInNNhEyLGD5rdw5CQvjVRedDCtxf79Kwnnx7Qspcj86f9R+jHcOMtcsfT9kcuwF/YaTD3zFRdzLsmPA2MhQas3O4TRH+iexS99+k/cq99FKwEJ/nd0PCwiJnGR/cfEok+JRYLtM1D7J55APfq/yXhFX8DuQKJqNuvaOczdJ3ui2zpXLLruE4wf9h9hlk7IVehIs6DhkchD84NG+OD9vtLmjRoZV9Ce4gDkkCNGVmj7ocEra58N5rX3oSiyu++ykpkymMUnqkPIiJ7DvEvhffPudfvW7L/Wr32ZBzJ32feD4rWl+JHkbmQ+5IoQmdpVj6uiFbUpe6KPYJLDEziyV+BsboEctVSxiXe3iz1k1tratUmqzXalVJNBJs5DJzpiL8qo0VUppOHK64ldoTYkDOx1SG1fe0ct5X8VuJH5kqKXIkWeM/AruMCSJlkqzFexqu8UIOjS8cpwr8LUtFqaSukZO+kAEDt3ae3gSQySJNLMx2DWZDrHz94vGQUYWH3mNGYs4Ut6xK+a0i6bEcBuTms70gXdIPx/bN7upLfTfvX6tV/HdPjEGXzZWXRaMxU+OrGf5oD1BOLT6jNWcosJC6/WQE0Wvx08fiatP5jTyYwvgmRf0R7TIUAIjnV+cC11riS/eLhzYi3ijgM+77ZhnDuxR/vXpWs+ekXAf9Lvf/U48P/rRj9qO3HazFbjowPy6uLhom64W39n40Y/PkItNDLywz5SFhRPALnE6ZrEA5iRzirmDnyi0D7EP9Eupoj3FjsgJDRYJ5k6fhQjdWfBst1igf5mrtgUNZIdmF/izzMXHTx5riIzrLOSbfE+iv/k0gMgN/V/96pdZbB60z8Zhl/nOKQn+6AfNpdBXYlvbsXltNqDvkHmNfxjjHbmpkYO6xs/KYzv/Pf4Dxnb8dizAQcMZri5NF9uND2OU6W2c2Ba8lKektH+233VCHOYAgUihvRB4J1CJITPpWCH19gHGRgy1IOEdXBxADW37GEC0QaMfOPjwTj/vKMTYwo/2MgYcBTj6bDf5DwkG6ODsMQrjLPBx1i4OAvb586/bn33m/xcEJwELnfscNZETmCMvdtlTJuzUDA0NSk2SO8vRmLZkgX9zc6N9dp4E+If8/zIkyKHJrh7+BC/BQjAAf4jT2akBQ4HvOsENX/oJTPp5R27gN9lhbXOiYXzxD/3Q5J2aAEcueGKHeCEizpFt3yYiYyQb7LLPDhNdqZUHWshBAZf3qNf0p8+Orv2g3fYg7t1fvHil33/5tb7NwrJ52IaCM7bPJJw05kQIXQq04MMuam4+mVtsjFmc5kxW25oQKIUET0lXaCShQjUvjNtuPubDPT+F1A+DXGpKaQV/kyjgRymM+RiLevuMScrYhG4SYK1FNROsZGJiP8CoF9uzsCwU5ixACxw4wJZaQy6rT1ayMfrUakF7SvKipgRAjFFjx4YXfguPMTLRXmp40Manm7YwE4dHm82xEYVFYAw/EuY+30MkS6VGCsf+gVXNTnfS1c2tvv3uO13leuuQJLrOTpiY3yeO+Oko2y0R2dZNrlKRj+8QyoPvKFN8hCxTfLpOIuTUPEZm+mBLGeKLY2I/Cf9D9B3bvFDokmiBBwZ84EK+xQB9fIdhsWXz8zQfp23riy++SFLdZLP2WPQDhyy1Rq/ELddK2OEm8276QUz1wyCu+g6Rbx/7uNl5zulqI3b/14FnjI/6yMVCyA+aUMODAr2FD/aHD/Izt5CfMdtNft4fP36szz77DJWa7uBDG1zmGxtK280mc6DYtJ62/HGSt8iWE1stRats9u5zGvom+anra957zTlxsjnhLwIgA+WQ3KEQmuOXXWzB1fsUG1CInUU+3pEdny5t203GMbZhDFhq/ZPHtsCRJcbH2JMCfduy3foZA47+djJZOui0j0BMKISGAP3wsk3VmICzjLkWdGsMAGCMusRACGu74QBPgS4wJElq4Gw3fPtYgw8uBf62BZzygLMU5KTYbuPALDjr3HPibHa4wICD4S9ztcSE2maXgqOe5C6SMZI9AWC7BTKT9HU+ir16mV1dyvX1TSbISjx3d/fRaRZ0bCdY71SzkzvJLu780ZlWJ4PkKR+VV3r63uM2ts9ig/7Kgw3gBU/ayPfo7dUWOxLgoE3NpF12VQQG8MhLoU0fsCEranad+wTZNosn9jg9O22BXHP3Dy0mjF2SRDvBF3zgbQv4UmvGajsFnCR5sJuyLduhv1Zxl1PVVZLUa7347rW+ev5C33z9Qrc399o87GXV6L/OZFg1OrZb4MGD4EcGCu05k4BFBj+M2QhQAq6SiHI+xmS/ImXS1MhOKbU2GZ2BIR/rKUr7kOQ9BWdKbTv27tQFx47cGS8u4iGWsJsiJXr3faeANPsw1vd98DrxTEm+yFjDkwIeMbvYnHf8M0XOLrxK+NCnyDG3hUexYadVrnkYgz50sfGcRYE2tLAL9rBNV1v06QOG8QXPdrMnMmInyTrSkqbYyKVqyhWlStcWkvss8F9noX+Tb1slp83KCSE4dvCi0zYLil3aCbeW0k4E/HHHQzaIY5LNFN+QQJGBON0lfi9yeuHefpUdtm310XuOrjX0iKtVdCUGsRM6jUl8tBmjn3qe52bvo+xzTnI7dcF/dHEu/lz761cvdZPruKEf2vXWFN1YNC4vL3PN+6Z9m7zO4vjyZeCyODDG/OB7BSfjQ/w2RibHH7XrRPwKWSPbJLUrN2Saop9kdX0n2/HTSsiEzozZjpwHQZ95Ag62GJNYgTvNtw0WRuCHLGIU7IB+jNsWfegNHptARybFzUNkwc62Zfs4PzJf59B+8+qVfvPrX2s19Dpvc3cvTvssoBTsarvFgt4+0Kcf3sjHO3GC3LTpJ6Zo2+g1NZ68QwJ5qSm2qZpcUmBjp2XctmyLB5rUtoW9Ci9LYdB2Ax5iHAhgHGrGqG2LmnEIILDyMIlT/f/9AxblKLRRznYzxCoBCV2cpDy2m4JpttWT2rbAQQ7bdB0FT/BDDxkwIkah8E6BJjyRi5qCM4Hht2+fvf++HMey40WOVRYeiAOH89GLZM9PWHC19Nvf/jYJ8xvtswBtc0KADvTg/d13L1oCIKgofQJYSSjIAR2CTohuN72VB8eiO3aE/9MsaMAzIeySpH3SYMGn/z533lMmFbItemOXs+w0eac9Z9zRKZuWTIIxk3TfbAX/WFZTJhk72Yf7jWy3gr4RB3EbLHpR6J8SRHMKJwXeKbscvUut4g8ybvezDpOz8O71zTcv9NWXz7OYbLPQXKe8zvUKC+6kfRY22+Lhv7UUVRex64cm/KYsJPtMpgSAMqISeHw+Z3IpyRodFbyS5NX1vUgSpVaxmFB4dy0CRnmcgm/RoW0mkjBKrcKetXZNV8bwwZzE02d8TALF58jT7BkfOnTmJL8hPFeJ134YWjyOTS41v7NQYSdgwbMdMUrsWxof2w3HdrMFPEgKS4yCU6IbfH5YFh5j/Nb68UWK8uDjOfLx//3C/7Pg7BpejqWysck3Ev4MzotXl+LPpnDlNUaHk1y92kgZuMj/OKfns1wr8UH7Jz/5cfuxVYZv724ju2OrLErxHXIgY43d4FmKs0laRwplE3X87tP3Q/hPLe7Qa4iddpkrt7kSZaOA/LbbOHOGmAgZ1VLiyyr+qCMFO/LLw7t8h0PSKboT+9fZyNX47yhHbfaFJvMNQRiz3eTGvshcI+8q19TM97NcM0kl41X3DxuRzMHnVLSPnNDt42NiAtmge5xbtfkOHksB7smTJ2LOoic45IKT5BDebTcc4ggeFGS6ybeUi5xi/uiP/1iPg88PAC00mZdD1+sxH96zgXuI3b764ktdX11nTj2EXo30k+K5TJFZqyxG6IDeyE6NXOiN/MhkW7YDu2rF9ru8WmJ8Yo4CLLJCAzmRl/YiWy2lNenHd6vMAwow9LXB/KdBQTDt5iBqCkLRDzCFNkwpvC/MadsOSgRNgHZxiB2V3wY98DC13YwQwMYHhenHEN/TYPRYGDu21PCgQ0EOjAb+8g4N+vfZOdluE5Z3JtwmiZ/TyT6TYpMrA3BYOEg86EiQrRL4FPiRgKhJdCQh9AQHeshEkHENgAwY9lV2Ed/lGgHjMkY/cAQVOLzbFjs0JgpyQJ+C3CcJQGCAZQcETWrGjjTPBK0pC8U612AELTIhO3zso13R7ZBkyEIHDPSm+IDjcZcErLgI+H4Y0nQm/izkAS55JmkpiSHH7eaLCAesbUETOvB0gmqfbyouVd1wovskLZVem91BfC96kV3wyxevs4s6ZGc8ChzsaTsUpZpk0GfClLzDt8+7w3nOaWJOQo9QUvQk+bCA5Su0SNQ18LQVfWaELRZXXbWrcikqtUaeXtjMtmyLp5YqbGtbTkctpcFgT/grDzJiyzRlA6WGA14N/X4YBF3g2T33XSd4gkNfhXftVB057NRu8LbFOD5UHuBrLaKmQJNYWPgj3E/IAAAQAElEQVSj1xT96At4cKuaqoV6juqT5tDktPnA7yxF1G2ut0bsFbxZRbvDpOubB716c63vspC8fH2p3TjLoRGQZv9ayrGuTv+sWspx95+5y04Z2zzJ3f4qJ2vikHhEVtpsqoivGj2IxfXpSfuWsU7yu7q6zKZi2+SssckuG4Ox+XVWDNsWXeISfdFTkRv9hsTDpx99rI8+/LDZjeROLGMPbhaKpCmnG2je398L3BKZl4K9gA1Y2FjAMAYcJ5nX+VbUxmeLuUY8Mq/BA24TW/ITS8jG6QsY+ingrZK0gUUmaGKPFhvR8TqnI/RhzHabp8iBfynIjB2wDTROc5L55NNP9OyDD9pf9cbWmyxs5AYK+j598qSdzp5kof/m66/09VdfiXk6Z1EtLirw6RMTODQGrDV9sQf0kQv+yInstptNkIV+/Gi72VCySvBq9KDYbrHZZEqeRG7gGdPbh/YqCwlj8Fv4LHXoFcGYDgwDgu2WkOlfiu3G/IfvymM7/5VYJUstTVCCCDoM2JZt8V7eCg8NFKe2j+Pw513/O4/txvuHMPZiFDXai+zKAx9o4QSOoewwCHj62BHiENs6Oz8m6n2ClSCaE+DQ2eQUACyGhSfBgkNs60mcTeGoT/CxmACD4akpGJsCX4wPzzHBwA4JmovujCErixD98L66umq2x14E7pCk3WXCwZ9CQAK7jCNnVG52B593Cgl5k498TBLo2G67E9qZ3gnKoq5fxXadJLcYYEFF/sRoszfy1VJVag1cVZe667vWdvofsqNjIamRDzwm7tfffJvvKW/aj1ey84If8cAPARCAyAjsUg7ZAExZBOcUaRaTqv0ZlCxauwQ1iaQkETCRWODxkeInR2aXEtEtpY0dKejQdV1A0JIRvX2AU5Lavi1ypRzfbcu2tkkq+8jSZzMEwja2q9ERmZAVufHp9q1M2AZ+NTaxLXwy9INIVF0pmjPZGQcXWvjOtuhDPvDgxTswjO+z4VEexmotAo5+4GoWtjn2aSUOmrP4srDcZQOwy6luG1+wsNwmdu9y8ry9fcipcVbXDeIHKcbIg0XQYZ/TpazYaNKw6ps/Od2dnZ9mTqw1ZAE9xuwo+C/yYwOb3HBI/yHxFNqliKfGDjUyk5j59nhoi9MhPOaWxJl/zEXbqqVks7FrJ+ezs7U+/PADxBH/R3XwJUl36Bs9S2CxTy01/Faa00ehf5XEhmzEOH3Yy7aAp2+XBe04R183vxeHxtuY32chVh7mE3Rqk7+2xQg8CjxqNgq0kQn/AAcvFldsQ24Imdi5y2K6afjgMUY/OMjQ9734vRnim9jYx18n2Uhi6102vNC1j7KfZdH57LNP9WFuT6Z8M/nm6+c5ndyF3Nxi9yR61xobxo+H+B59D8lhAWj2oabYbu+MIzN9yFVKaT6mnz7ebcs+FmSqsQdj0F1weQcHGrQptqlaad9MAOANItQgo7ztdwzoW8aAp9BHWYhT73PfGiRAUx3x6V8KxgUXB9GH0xdeING3wABH4R0YxnEeffbRUATTLo459s8tkGjTTwBjKGSkhjY7l1Xu2vk+8fjxkzhnVOaoCHQM15JFJt4ugQhfcKgZf5wjKu/wf5I2Nfe24NVaEuyDTnNtUOMICvyRmR2Sbf38Zz9rfJCHwF9KiXMJVmwB377vRKBBo08QEtDKA29goQsuOMhG/zIhbGdn3YlrDXDx6S6JkXHkraXqITs8eGGLTQKZfmwwhwc4qyQT+NA/JWmV0HTGNkmkrZ2Xkjt4CgtKF/guckrO/fKtvvzyK33++e/ETpbE8vDw0CYasmKrmcUgJZGe5FpV+J9JwGO68McUn0wCjuM/vmTC8ZN4LC5z/ENRnoimUiw7RceYwL4ZEvX0NvkcslihTwi3ic/YIo+94CkL+a7hYbcaP46ZrODabnj02VYtJbFzaIVksdiTZIgt8Q88bCcuVvFJ3+giA/ooD7bG3xTbjZbtjBxLs1XkL+lri0Ha8Mc323zvYBN0n8XkId9GuLq5jy/vstNlYdnut7mKOlOfj7qOXWxLKciFDMeNzhCZJnV9SenUJYEjy2W+KQIDL/toG+xB3JFE7+7vspiMba6hy00+3IOHHXjHFhOnEkkLjTRj2z2VHNv1/YA44pYAGHTtsynZRn4WFd4jXIvV4pLF4Lj4oDt2RQ/mCHOSNoV3xpEBRsgEbXRhjuBv2qskY8aJZ/qQG18Mw9B8xRh0KLZFDR14kQeAoyAHulLDk/kELLzgDW07/s+iAczSh6zQoqaUWtrvxCDbPnnnkE0FdniUK6/333umIqvN9czjGnrAdMFBZugqT6MTu5YUZEtXiyfG6VtkoR/5qMGxTfNdsb+Pc3CBRXfbzef02f8YB2T6y9LAwDAFGUeiGACUBYYaAajtI0HGbbfAgimKEJQLPvSWNrDLu+2mLPQYXwxDG/rAUgOPXLwvBgEGXksJqbeTdUrSepDt1Jvc524SCEc+tltAouc6d8f90LedEUHPVRByM0ma7kmg0IYPMsD/UT6Oc0fKODJ1fS/umpGr77vwVDM2AVqK2zu0xyQxrg8eHu6aTJxCCHroQZcJCi+CEn6MrXLP2/dD7mTf02q1bhOSQIQXAQsP3rEHyYuaYGYc+qvgd7Vml1yzA+k1vdNnjoxTo5e8JB54gg/usBqEPHOyIX5hHFshJwox8Z0x9NllF79N0D8kwKcQY23oY5MSO4/ZlT4kKdzk4yjyITMfRuHFGDZE37u7e43sqKycDLZpj80nTJYxm5JDeByy+2IhGVNPwIbRnMUEOnNOexEHMdXqyEECQl4KA1Ng0I13dCqlCtwx/YwzhlxLvQ9Pxhlr/TRmtVjlvcauwO6jO3UpJaZxiz/0Bxz7MI6O1BRwDyxM0QHf/bDYbrEJDPjU4EAbftg3IEn2XdSbWxwdQmeWs2mQbpLc73Iiucp3BRYZ/JfAb7tk24mDTrUUjeFPfJ3nRD4nJuAzJIGOidFp2rdkz8mY5FqKFdTItW385ti2y2LjUhot223Dg4zo3fdH2fidrVXiqOmROABvTA2fo/1LRCvNXqVUca2Drtijxra2VVxUXRUJRPxZUp/TpuH9FqYn1vJeUsCDPrxsC72gGTTZbjbDXrwDf3t7J2pOJeAAf5mP+/iLfort6L5rcNBnfqEHY9ABjwRvW6ssTktZ9AAGHNtiToELj1UWd+YD49iDGn2hB39kgQbXfcQ5/dC+yZXaZa4Sh6HXbRZv8gk00XuRCVrgg4P+0OHddrMD9G0nJwyx0Qh46wceOIp9tBe0eV9kpG37H+G0l7f/sa1iWxhrSVAQRkD7SFR5bIf5JBjYbkG9KGC7CbSMocSUe9qgtX//VIhFOHjSJigAxNnA0sc7xXZzJrygD4595Ieh7OP40o/Rz87Om3NJqtBDHxJbhJQTeDh2TubBgcDUTJBtdgOlVqVbR/4E0jZH8f27CYmcTETG0RF5sBOLAqXvcdDU5AUOWZBrgX316nU+Sr9sjhwygZELGHSjAIcPGDs9PUty3WWyrvX0vafZYa5bQLKbRA7lAR94krXtxpcx+uPU5qspCWOf4zy7e3hQlKeUKmyBDiU2AWdKskB/2jUTl/4hE7bGPqVWoTcTGh7rfLuZy9wWa+58D0lSQ5IJYzW0Swp08NFVPiDeXt9Gn2NSItnhl1KKVrHDLovEXT5MIgvw+5wyuRLj9LR5uM+E3mrOUX/KAjJlAZiTmJwFxbLgkf9Eo/yL/FP0bXCBfddvtfgORLrmVHNLmvCzS97VYhu7l2IhF/U+i4rtpjdj+BT9oM/4HF5dLSqB6aM79qmxEz7tuj7JsKjLeymBSYEfyYWiPNT4jv45sit0bDdZjjxKukr8OGXBmLOYjbHFPjF5SN8oFyu3f/ngLvF/V3uZBHOXE+cuixwLvB38wEyh7WrJVq3QGzXFhtKcWOzkjHVDr0MWlJvQQJ4u/t+HThffP336RPw2+rNnz9T3g9bZZevtAwzNEv1oYyPaq2xmanT3237axCp60gYHPpziu77jtfmGK+MFxhEZWkMSNacBYoX5St8qixVwc3wAT+QlQRM/tmOnXbNRn/hlbBg4BbnZlqtY/MJJ7zYfufshuid+Ly+v2ji2n2Mz5HVsSBs6yAD928QqiwhtrruhDQz6oBuFNn3rfEtCvkNsOcfeLA7P8w2E/88k5Fjg0Ak94bnLfMVuyB2jyLbOQudJTilX/NJpvgGtcrPCxgH4OTZg80J7WSxs65DNBjLO0YU2clF4R4dNTrHAM2bH2PGC7TY36EOmdDX+2ARc+mjT/0+LbbVrLpQCEAS9fUCy3YjRxTiCEDQUcGxHXyaomiOAs60pCgJLsU13c659bMNnGYMWbYBwmm0x3oyp4wMvFGSctu0mF3jISU3/jkSUhQGayEvw1UzsLkF1m93IOldQZxfnDbcrNZNq0iE4l9mVMLkJLDhukuB2cQa0CWICpmZyAGcbkJYc+XFE2023LhPvKMcU+iXXXWfRo0u7Bnavh4ddPlJfN1j0QD/oMwmokXkpMIDXqzevdfH4kf7k//R/1I9+9lORPM4fXaiE1y7JDnj0JimBQ+Dajk94k8bs7iXrZH2qfT6Sw3PWrH2SM8kDmx6SWLax2cS1RAIPWY7JRuL+v5aqEprIDK9aOhVV8V1DnkIrCS40dvsplKtUiroevYvmieP5rfg/1Xq432obG7BQbHItw6KhyBakJKleQ3xkmx4pcvA7EBT8s8/pB97oM+KXJL59vnEc0j8t7+M+aJN45iwmwJcSeqHZ2vEfum6Cwx8hnFiQXFRKF5SioMRfvbquTzLaa0KG8Jlil5AInMTuvevAga60JU7ihzm08H1QZGe8dupaAis6ZAHcJ1lt+GGF2K24Cx1F35UO+WC+TfztSSDBc4oE7SLkAg/8MfSnOH8T2O1u1OiqfFKKnAftct2lPMDVblDBjvislCwWg/aRr0ankr5aO1VskiWoYPiUk6FXBIlyx3lcgoevkQkZutDcJxmyIdsmAZGEFBnH6LXd7PSQE5HtxPupVkn8pda01+Iah02WwmOKDfu+i05u8uwPO0hko/SeamRCPzY8xG8NPvNNoVlia9eibeIYz5bI1iX2lec0H/9XqyG2HHNyekiP4/9UKjp79ETr8ws5emPD2yyy95sH3dzdquuramhwyu6HQeUtDPpuYsujH2fVyFGKY5pDeEytsIjcZjEZE+/MW05xE4ETtswl7JRm/LKL+G4FOjGBNM3JN2Ous251l1PGm1cvxeJA/Ha16BDbTom3+7sbsblC7kP4lNihy+IO3dN8S+Fa/T4neuju41tO7iP2Ce4m19DID2zf9wJvkY9+5EZO7Itu8zwFNHLFP7Qp2HdOIM8ZG9PvIo2hzfs+caAok+GmW5Df1bTLiMCltE4Y20cjlPQtBUAKQiAkitimS8DQxwv4tO3jGH22GwyK2Y7D5+YgaIBLsY/94FOQaY7E9pEObfCpP3B57wAAEABJREFUgadWnl1LglOTnfFaSwsC+0gP45ZSpZBh10XAIl+0FU6akoiGBBN/MbVI2XWtm6xzAqRLMOG807MzPX36tPWzkt/k6ga+tIPSdKFeZJriAIyOHvC+v3vQITO/uGhKQIGPDOvsNhY9sSuyQmeZUNskqm30u769EX1//Md/rCfP3stkPIiAZgyetlXiK2SaInfrK44dSoJgTMLbiMRIQeZSi2y3BK48BNeUwAEXudPV8KbERdtRhSbyNrrBSyxpjD7YTcG7y+nhEJhNFqtDEgwTQLG3XUOqakzCvM1CfnV53b6nPOTj8H0mwyaTB5nj5sCp2RGeyHCIX+iEJ9979rHDPovAHNtOmTg7Jk1qRcZ92rwrMuAz/mQ8C5Bi612SLzRK5G5j4IfhMVZqbLkPiVFTcCnwneV8ZxjC3tpHjjk6MoFCIsmZCVo1hwY26ZOIxyzMU4wCWEmsZSi6jMIWJEmS8HWun6bIU2sXfrP2sdU2xYEfcu0xhj80kUthVLqu4WOLKQSR4yGJbhN9NrEFtO9jjzvsmOtEuaiGNmO7wEhOV2wf+/TDIHa7s6RVeF2cnqvW2hLNyWrQSRaAOfynLHjYaQwOZc3pM7w32Dc0+zoEr0PT6K+mg8IHWHTsMo+gCz128dA6JAkN4TEHKyJqjP032QTYbvwfXVxIoUES32cszeaLLvqXxPQYmx0iT5fE2A9DbDdGhhqYMfhVtlPU5seY2NtHztssbncpDyx0iTFseXbObcVJ5I6nJmXx2cS+YxapQytj5Jul3EI8ZOO3a3MD/ul6y29qvPHREDnIC8sYc5N+yg/71pnfq9jWdhbXU51mQ8fvf62GPh/T7/WQU9Fd5vYcvcfE8pw4qqWEzyHz+0Z7ForE3zZ+Zt6u4BsaQ+q74DJX2NCNgYF3s1l44Q8Wun0SP7j4j5p3200f4pz3Cb+/LbbFQx9N8PDXPnLYFji1FqFTl0V+gQW+RG7eUxfqGHqOY9zaACAgBBCONjVCUTeg/If+VG8Z1SboLsFuu9Gy3eguONCtCWQcAG1gGYOObUi9w6OfEgEbXQbBRRlweWdCg0sbONrU8AF3zgxHTz7oEQA4gJ/UmhJ4c0oNTxaSL3//5dtfEhoSmCuReA7ZLfaZIOcJROjZR10wMu8kWnjBe86ky78E+ZQg2L/TYZfd6G12Mvs4lmK7jYNju8GBa1vQIgCxDX27JI9vv/lG3379jZ7ngzby/h/+5E/Fj21CCxjgwUMe7GK72Qq72kXK+5wdLcGF7aC9SfLhfZtJDV7rf3stwXGZMQLTtghiCvbeJqhrJjk2gfchiSIRk4m51SG2nDIhoWfHTglQYBwZKGMSFTKTVEmAt1lcqC9zIiQBbPIRGXtyWuzDw5JIcCGpImeCTeIUsk2S2Ef+MbYZk4yn+GjOZJpi5wOnnYw1GeZZcYbGjFEeknRZlJTktE983oc/fkSvWsMBmcEJX+Qck8DG6HAcryoJokN0mGNL2tgnoImVkza5kJmkb7vZn4SJD4CdwrNLHCnPfeS4z7ezfWzHNyRsOsZ2XXSOmrHjIYl/1+zeZffMrnzXYufQTiBTZHJkgRfyHKIfCw3yKgSI2Zr5NcdwpVh2abth5emSkJHJ6SduSErUtpvMU3TmxNZg0idZ8FOedb4xsihAW/Ms+BaXVs+BBQd/B7Th0EZG5MKejG+S2HnnGpr5h1+gzxi6Yit+QdaRj76QbT5s/JLQDvut5iTeObaD/0NiBpybXM3RBr4fetVSI8OsLotrzJBd/r2ucoWFradsbJBtlXg/iU4nubIj9vBfjd2ge3V9lYWqawsKc2qKzaltt37awHLqAt92g6VNP/rCgxo9sAn91Nj7yZMnbXGxnbmz0TaLNZsf2wJvTJwhO/GPXtiMwhh2IlboZ0Gxjz6mD3/WxBHy0oY/+tiOPaZGmzEK/eBQgEU2CjwWmZH1PItXn9glz6IDcsAbfGBtN7q0wW9/6LE1SpGNcEcA+mwLArQhZpvmu2If3xdiKADcnAm0ANl+R5c+YKAJHMFA34JPeymM0Y9yCA8ebepljH5gwKGvlNqUQ3l4cAQfMolKZCBZ2UmQmdDb7KYdpKs3l/r1r37Zjps3Vze5htno7uZWi3NrAgx+toXReSeYSmxFmzHqkGqLBPJ1XZ9JNrbf1OUYTBAjYxdHs6CBT8IGDzkp6MGiZbv9zD/0NwkyPrp99faO9fe//30L5s8++0z8+XvkScpsfOEPDfiQbOyaE8k+tjj6cpNdGvZg/OLRo9Dp1Uee1WoQyXVKAEOvTbK3uynsFQLCdrbFAjsmeZdaRJGLamzLrneThaaL3iV26UJ3SoIkefMTKfsk+uSfBPQs7HOdIz7677OL7Guvy9wD39/eN5vDkyTFokIJkg5JJFP4wvvAIpL2Pvw2WRC28eUh9Mck3Clljh5++71uTKLNVljNlzHUHJn40WJ2c22ypo9EPs8WSfiQZNr3AypnZ3gX1rPwzS5yHkIX3Shz8NDxEPpMLAXfsYVtYWNiggm7z25zkwQKHH1bZJ9HObDgQ5sSNJVSgxv7RIcpc6fEjuCQkMOuycJP57HAwYOFGN68zyKSKVLtu8g/65AECPw+Ou2yeI5JwPhviZNNYqvWKsr4Fgb9affDIBIJSf+D9z/So4vHka8038HzJidzYhr9kBE7Iy98bMu2Lq+ukjDX+uD991tdSm390MdXc+RzhIHObTZbxAN2HeOjk/U6IxIn2CGy8FOTfCsEfsrufZdFpcSRiezEplLc9CjF4jnJiWrND62UTjXFcmBKTtMHYfdaS6un6M07cu/iY9vpr0f7xbfIRsJevZ0PwFLwGXJRs4DQpr+UInBsZ/4f4s+xFezFn59HxymbW2wALHglsjGOXaGx6nvNzTZIbSlGabGZuMBnN8lNJfQ5+THHaOMraBFnNT7lHbko8KKfeQ9PivIge6rm531oAwfMFN7QQhZgiS9yAv30QZ8aP4EPDIVx8AsANOig0AYQJNuyMXIcUyvdMXgXHedmKDqARyBwoUXflB0E7xTeKcBR04eCtIG33ejxzpht0U/BIChnWwgNDdtaHuChxX0nY9/3H+WbM3kJGsaqi7a5N33y+CK7lVv97re/0X/5y7/QyxcvtM8uvY9+FzmFsAtDd46kJbzgAT7ORKYluDD0LhMVWGRDVsaQYRj6BHAn7AIeMjKOLsBDEwfazmQ7bTYGDycDBx44uwT5VXbvn//2t+IXI58/f56j+L34/3oA7jpjBDDwFOQkudUSXyXJzSmH7MZw/pQkRUJjggwJWuhzYoOOi8WJTYGxHHvkzjf12elZAlo5kt9nMemik5N4d7nv7zVkkk0RepdJec9iNUsumR4u8V+J7ockIE5ppeEqD3LAF70OSdCXb67EznDPlV4WCHTgHdvQpoAzJp7QbUqwY3cmGHbdJUHvgjeywMRWbB528ck+/fRBh4USG3EaOWTi8D5HT2LmkOu6TU40t7mK3Kd9z8kmepxkR8Ykwn670EXWTRaGTZLwLvSpS2zcd4Om0OKah4RAYuBufprndpK4yTUGsLssLLt8JzikPuTbDrU0K+YSsCHR7NV3q8yvIddro/ZJrCHT+rdZUDexEZsCrnC2kWEXnTeRCblnF7XFI0lwH7sqfrdKs3vNDt12m6/4+hAY5amJd+JtickSmCePnohydnbRcPlDqSz68NlEd37qEfuPWZxCQiUKjOG3jyyl1JZEoVfTJnnuo/M6i0PfV9lu8Nhpih/ZPCEPupdao3cXGSdN6ej6VfTOFWRkrS569vhJ+1MvZ2enkauqFrdSUq+y4PSJ55APzi5zfNNKV0tgamiOKpGHODq8k7UEdt9OBrbDu2/ybWJPS02PUkrrmyKrNGuVeOc0woYwIMHpWh/68o6+thu/Lhsq9GaMYlvofZnNKzHbD4Po77teu/C8zQK9j0/5f4/kp+EOse+YeVUjNzEbQUQMH7BHaLPAkp+ID+SEPzzBAYYFusam2Nd20B27Tk1nYBmjQNN26wcPGgs95h6F+UgcMI4NgMHeCxz03pbjB/jlhZpJS40RadtHA0GYd4hCyDZgrWAY4G23hcGlNGMDpzzgUVAAYah5Z2LSto94jNEPD/htEsAYKCTaP/vI0z7WdKJYrSXNOUZTMxqjGIFC4hjitMSdhq7TOkfbde6Of/XLX+rVy+9EcsGB8IXnnOBBDmTbJFEhS4k+vAODPIwrD++UKROAYhfZFrvvq6vLFgA4vGYHPoQneEMCCRwcbrvJG1JichGo9MPrLveiShDDD7lIVJxUrrLrQx4+cK7zQQ6alCdPnkBGBKJdg2ldXl1n8dkKHbZJsPsEI/yZlASGY5SaoOtin4uL8xbg8KNADDloA4udkRtaU2w0JtmNOQXYJRNoEklmCtKC02WCF+SIAeb0Sxa8ptgKvzL5SIrgPcTP6EtwU7ABNfxsJ6YkZAcWeaiV/k0SLJN0m4lIP3TxOYskNtuG7kNOL9SbLBQP+RBL8gPukASoPMDZ1iGTlz8CiFzQokYO2uhEAZaFg+SJHtloSgSbJNuxw9gSjPJMsdEUXafU4KIP+AFTid3zTywkQWxxsmx6qOHN9RYLBjCUUmpsPGsfmx9Cd1b4zRJzLZXCRk2e9GO3Ukr4FNGmQAM/236XPEpokvRKYG23ObtNcvvi89/pi99/oefPv2q/K3SVTcshNj7LInuRD9unp5weIksW5xIaCTZh10OStfIQY2MSInFDTJ/kSon44b1LvB0Sh7c5Wb5+/SYbjp3G2L5EBvqxbe2qdqEFzH0+misnkYvzUz17+kTv5fvlRb61nGQe7+N/Yrmv0SntKTzXJ4P4A55TNiBFk1ZDH313kUrpL22e4ZP6Vg58wiKJbBRsRHzQP2SudskZp9lU2UdHg6c8wKRqNkZ+2tjZttCDPtvhaUGDMfjOcdQusRjHBNcppcFfxhaXsTP9fTYAU2yCDNiF2KEeogv8oQ/cLjojO+PQ7iPrUYeu2RWbU8BBhqVAS3noB49+2ukK2TmxNDWZwYUXNYveTb79ER8OIHgU9LLd8Er6m0LUDFDbbgRt/6MxGzJqBrLdCCgPeDBciCMsxqylNKEQlKI8Sw3OApfuxm8xHjCMUS+KQhs48KhtNzngQ5/tdi0B3i4njeskc35LvS0eBFginiuV7158m4nyeRL+lfokUZI4cOw6bCtgmpMoKXlLIO5FoiNpMckJ4hZkCUZk4x05kYFyyEngKldmD5mU9ANDjW6MIx/40CR4oEswMKkJBPpZjJoTIx8yXJydR645C8N9200xDl8WkPdzlcDCAg9oIeM2QcYOdpfddk1SZ4IeE84k+OArAhP94Y0NkfMsixM/bHCa3SR8S+zRJ0BLcQvOkvd17pvxRXGRi8UHzg077kySWXkvRcVuC3cq2cc4ARb952Q8+EPjkIQxZ7GhjQxMUAp6YAdsJp7AAMciQpnpS6HP4b6cTMsAABAASURBVAc+i0EtJT7tWsxh5+qSRHVocepi8T/sZKklcPhAa58kBN90t3+04W0DSZcTB4fYfie7JlaPvuDkscs1G/wfsnBN0e021za3bATADfqUgIInvl2drNqCXWoVP747JuHZFvboh0F8Rzl+iLZYTMbQo94nHnc5IcEDPacsJllTpOh7iN338XOXK65u6OXoCc79/V2j0Wxktx39FH5T4PF1rQXFote+yUSCfv3qtV58+6LF2ZRkhu/nwBdZfWIx6FJ4H7IYgEwMohcx/5ATHrTxGycvxmopob/L6ftEtaSdDQ26xiGg55R7aHLBA1+UUgUN7F9rEfbchxfxThJDhsePH7UFhTgmVp89e0+ffPJxPnDDY868vgyvmCYL0LDq1PdVcwQfMg9OswjCn/lHsS3o99gucf748ePEy6hdFs5lXqAHsKucTPrQQPClBo44IXaBWWxNTSnRGV2wF+8UbD/FptUlcpYsdoNoo/8Xucr+JrcP23wPusqm8ToFfvZxDsGP+U3f2dlZwwcPeo1HBmyrJr5sR/e++RYdkBM4ZEIOYOijRrdljHHbsmObbBaQlxyKztiwpB9YaFD09rGt4Bbx2KZqxT62QWod+Y9tgLU8QRTEbLf+H8LuE/gYmB1jUzLJYBmntt0URhHlgRbGsY8KQPefFttNwYC3GuUwAsraGFvpT8DGAF/nw/UhCYKkuMp3AY6K7K7e5CTyq7//+3yQu9RFnPHJJx/pSXY7GBV61QngTKLEYWhZyIWMqwSSfeS/wC5BAh6BRA28kjzGJElLST7bTKZjMstr24GgPzRZxOgjGKihgS4EDIFsu/22/HtP32tyWG5Bjl3AobCYQMd2ow3+FFuzw77Nzo8kc4gs/TBkkkyttBNKbAQsCQR9xtiKIL3NtQxXgUy6de6ekavWkkm/l5LYaE+ZmCWTpMsErNlBjUkuJONDFtFdkgV0DWImTMQS+iIz3ynAqwl0akDmXENS02e7JTH0wgbIhR0oY3jOsSt9JKqYIm+zwKPNOD5GDhI5SXeTU+UuixwxSEGOh2wyGv30g7vO4gndQxIWclMWeahtN7sC2/dD8wP8kW+TzcIhtt1GZ9qb3UZ3WVBuYnf6dpkDxKBtgU8doZs9SGDwpe8Q3pvgHaLjmNhDTjl84xNobEKHRHqIPefWP4aMA5JYnRR6s/LSTi1pqIucfXwTCPGwgPVJgmMWJHTH9shT47s5Pl10hncfvC6ngj7wS3/X9dmAnKrrhvCaEs/7sLNq8CUnJvfpH8N/lPIOnTkxuOLkEN3GyM0psE+ytvQWvySmDonH4ET8+3wzu0tBzzFxhA2QodQi/pz8HMTbLNLEwion/CE6Dn2fZNlpnQX6/fff0z/7Zz/SJx9/qGfvPdaw6sJnG7kOgakNph9q+B2y2FxHZjYF1jqbJuS9v38QMrNo3ef0altD5ozyYA/bDWeXReYQnUrif5WcgB0D0k474EOPd9rQxd7AUOwokUH6UuW73G37jhPG2iVWD/EzJxJqTgH78GJBB/40ccqCgA+5jub03b5HRhbmxDZxjUzIxvtiP2SAF/3UvBNrjNPehi/wjCEjtX1chICxLftYGEMv+EyZ87zbpmqljU1xNoR5sY+DtCkgAmkf+2nTj3Dg2STxuU04aNhHuJqA7BI8wIKDE6DFu+04NcGXicPY0o9iCw3bbeLaTkBMrSjPAgsdCnKkO/6YGwyGgc6USQIsBqLvMsfHV6++ayeMWqpqLTrL0fXRxaMYSynHYLnNkRpjHzKxCeRDZMSJtVbxQJtg48eF2f116UcOxkopLQDRAd3RmTbJnsCjDzrIzO4NPuAiH21qaMAPPtgXPGgzNiZw+CjdZRJDl4CijzZ40KC9y075zetL3ec7wDYByYKyz5WO7di0aqEZo2Wi9XqcD/K2mw9JlMdj80ZMokePLlpN3z739nPsilzwo3ZkmSRxAlKxHBvss1DJ6UyptTRbd6mludFiks5JNlxFzLFzwLTYiv4p8Uhtu8UJelGQzVWasgCN+e7QVSeB7YO7iey7qHNQUITPmh2iOxNxHx8SD5tMOGSbIketVcg6JmHXxCkbGexCMoA/ZY6M1F035BSzS3Iiac56SOLhymzOhCqlhu+sFgtdrz608A+JED8fcmIYw582Pt3kxEhsoUuJraA/xQb7yAEMMh3iKxabKfw3Wahiyeic/xpLWTU2t4tKamTuk1yVsX0WtphOx8caSHbhsU/coPcYHugHDrwoQxIy74tPdkloyFRrEePFnYZ+lcQ/NrIl9Bgfo9MYenROsUPDjx7otU2Cwl98s4pxlLDIqWEdOj3giYGu0eba9uXLl82uyDBH+CkFWffRBf2IQcaQc8imkAWF7w7UUxZHaK+z6Xn23lP95Mc/1p/8yb/Sv/k3/5eU/7P+u//+X+snP/2xnjx9rNmTjrpl5YoU8Bijg2LSmljAX8zPvu+0Pj2J2HOLPdtCZ8awB3oqDzqCj2zcaNAPHWAy3PDhAR4w0KCgH3FFH3AsGPNb+9VStBqGVqDdd72gyQmF+Uf7PBvgWkpu/awwEYvOJvYe/n9s/fmTLEdyoAmqmrl7RF7vfngA6mKxeHRTONL9S//vu7IrKysjLcLe2d0hR8hiNdlVRVQBKBzvyjvj8GO+zyIDxIxMIA1mbqamt6odHpkPH8hMu5puf0xLmtKy2LbIp7FhWz7lyfEdMaPtrO2T/0zxLpGZTRfBp1b8Dz6cbxG28Ny+zZX57xMyM44A1hJmfkPmpCMB+0Rgn7X9tu13nnXFUI5lZjOO7WO/Y8JnJkpYWrHPcYt0MzMGFNz3faN/nO88aTRjEHTWKsAV3uIu9emTJ6HyNczN9XX4tdKahUXkFIOtwqOb9GaC4Obmut0Na5isBeeLMEGIUzryIx8qWiMsOP09VxmLA5SCIhPcEYVks2mL1gP3opWAd1fhguL8zAxlEV681hZlVabMbHPl2X5Qhzz67ALkQoaiwkXEYMrMqKWEfBrI1jsSljvyLBl+pAO7kVka7Xj8SDNiafrViTOTpLFvts+kze59JmEMQx8GTGa2l+VYKib6xdtq9C/de3bX6qPUyvjUnFoaylFqJWnsorXhN1PepDE2buTN0vcD4i2RWZBp33BEZMMnDe06kWjclV1fXrUvBkwkwCAgLZV5nkbVWafPQGtm8XGuID345UEbb1hc5FkeHTdBGFiNtYhGcyLh2GfR9rec3KzF5dg91xGWw/gWfqcQP0I0vboxWNDPnoReWWiyJHrYR2YRBBpzq53j4rFInLGJROkGQJsqywDfM0Qzs8FHZDhHHmaMa70iTrqutv4lIhaO19KVvrDiyUzUNEdmwusYS2R4gnBsYY5wA3ggxRM24mciPsb2LapdlFqiQqPW2uJH2AvetQV4YAPZxpCfzIwbThJ+6eH64xW23KGPQwwrmzGwIgGqtw8fPkQBvut7TvIbdDKFMaaeR/TQ7MMCO2ILyMT95r6dLsR/x/swi994/P3vfxdv334f7WoInterPl6/fsmV2LOWB4a+i5lNyBY/vWPTqL0f2HCZB54+YcHBTpmJfi1L04880A3vQxw3HD18musswceFzbi036JuMrPJLO+WCd4tmdliMPNQrzkZFXxUXI4Lq07uyS3mLPWQecDluP50wpyFTd2WxJ+Z8ZT3R8+fPW38wbkqgkYXtZZmC2H3bAT3bPLEsSCQpUA3MyPzgP9ot4ptj+NHeMQM4a3NfRN2YWa4ccqE6sFhgivvLhRGYBFai1BEmQehRWKxX4FtO34kai1y/BfHKKycQgQCVRxs3xhxrgJZpNHmgF+aQvtsEc5nebLOzKaULQrJzIbLObWUULlYH5oZtZQgOthFbuKEXcwrXtSthy5uPryP73mR+OrVS5LiOUbe4hw9cwfwHpw/MmK738aMkUYS5ZaEPKN0k0wmgxHNuQwejamTaUzlKKUyvUCfHRdOn5nhbkI5V+wO5TXz33Hc4SjqriO5OFYxnnghEZnZnEIax7m2lVN8zvUo7u51wKm1hVc68hlRmF/jnrvrygv/fhiQZzkUgkua4kAsnK1vjuDCOzNWa4lV38fF+Xmshz5KBslixY5yoKziyfkZY2dxjuN2BGUHz/7e0ozOOmDV11JqXBOo+4iYkcOSwE0QdGGuzJvIOBM67rEPhoxksd2xe59xxpFFooAjouAzI7IUEsuCPXeteBrwa9sPXEP47ZeDHvagKZHQNKj9QsX19SXzdyyMuzY2DKtY8Z6n74co0JuXbHjVb8FnRhK9fmc7s0YmSWc2tSZ4Rso+Zvg2+airRDnJvB1+ok6VC5TBxOiHIXzOzKi1Rqml6dqEZaKJKHFAXfC3sbU37CxbQXcmwh3XZcZRgtQyMyEzo2aJjMDdl3BBdWH1eRy3YF3onylTg9E+qD2kL5HjKQGAWJAFNBHg3JCQSq3hXww2sS1ZwrJen8aTZ89CWSYW41IzRhIxhGLmv4oeS61x1NuA3OpRfWw5Te13Y9RSo1AG9J+R6HGMCZ3pqzPJiC7icGjXPR+4OcjM8CMe/XJB7gUd3JHwJ66+RsqO+KI7un6IDSfwh80uvvr6m/jyqz/Ft9+9jT/4+2K//337nbHrq8u44Z2DenJTWUC/WvWckOCLtgvANS+Ury6vWZxuQrVIr2SFzzlG/DGztDoQ/OzsPCoyl1LigjgYkHlikeiJG2t1cezTt9xEtjyBfY/zhNP/7Z8haDyecB3oF4BcrIyPfhgioWt8ezpJGD8/v4jMbPo2b5Ra0UHfnu/Y4Fyjv1tk3bNBKrHgcx35bRWrdc/7qhNkmxrv8iG/ytDsAA8j/i9f8hN8lIOq4bbOTOYfNiDS7pAXlgKAsC6Mlwxy/hLtZCKizAyBFVCEKkZCPlsLYwk+PjvumLAZiQEmRvhZlsg8MCCTR+adI37LEY9zLcxqDFtbHLc4X6EXFCQ9x45F2oFn9Sg2cPCJxcb7fv8UwQXK70nWdzc3ccupRDidSh5mkmd55E8aXVejaQXEGu7k7LT9mQffpZjI5U/lM9wS/evXr3GwkeA4JBnH+n5wuO2obqD5HS8xdRh39A4MOIhF2S3yLl5140JhLZz8SHPFIiReYYWztk99KIdOUZHPJO24jqtc6iozQzncMQ8EsuNH3NaZ2WxVKnIvEXucvaPPXUYtNRYcLEggC4E/UUxMK5L/GXqRTs0SpUR0tcQJcrnTUx53ig7sCcLaDbGCdmQJnIEqozBpZiGRn4kgDD6VpOSzfKsvS2aGfdpKvOqkZIkEfsLxTTT2rdBRZrZk5EJichBefjYPd3FzfRX3d7dRS2l+XZHXoi7Vd9IffGwPyGEtXZOh5Y5d757kJR8W+e+6nkDtm/2d35It+qoEmGPSV5aZGJBh+XSe8not2bqzxvgovzgszhO2w6bSMqnoFwX57J+ww44TWCm16bWijwXfZ5iksea6b4xSklLYfU8spPgmuhoFD+29AAAQAElEQVT6IVBmVHxc+cIPNu+RQ1rKK/2uRyZ4kkbFJgFiacmD9JkSpdYopSD/gP/MbMr2jbZ9wol/JrZ2LFB3LAAbNjXq7yjzDL8Li0MtNSq4ZvQmfdvK7Dzb4hHmmuTo+4PxcbORmY3mjoVqZDGaKJElTLSvXr0Oi21tt8WnP77/0PSwQNffyl/zbsWNSK0laimxh095kJ5+ZymlxowMEwtXLsChi8ykb1aNrVZv2itTj4ywrfzyX8BbkU25MhNd9agy0dcUfhx3YXdTaHHT6bwFXTgm7syMru/aXBctv2Qg/qnZZ/cDLp9LLW1BNiZuuF3Rx0bsbgyYMwv8eLIspbZ50qr1oP8zrsyUPTOjAKcujnwHH58zD7JnJvIvTdbMbPALsSwPGUEuqE3OHxYTJx+LQMuyxFE4nyV47DPh2bYvM6M8lsxsCncs+GRmY4BmNCExssI4TxjpZcqOENGYdMySmXGErY9GlQ/7LJkZKsxi/0TAXbEb8c8W+K2MLNn4f/v2bfiOQ1oDScMdmPhNPiahq6vruOOlafARZsb5xDH0QwsWdSDv0nTeAA6P5jqAYwtKzUROroU8ll4RBHsWtg0vaF1MdAjnaThpbtiB2jYZOl+81sLAAgGza4uScBMO5LhO4LPzA8OvuSdW7q7vG/wNC9h6fRInJ2cMl5ZwDCztNOOoI3gy0Rc2pZIMdpqafuRjaT3RHGJF0K3ZLe1xyomAXZizRzZpG4CllqiltEANPpnZds17dqS11IgweObmfB1JTN7FEXxqra0/MxufP+5Xrz6ra+vMbIHinODjuPKoK/mjq/mWuhT+WEtvR+JVd9fsPNWNNrniWkx77znu9yRt4ZVdvPbd8y5kR4KpyOdc9WZxzLrCu/WILqWXpaDDg5wJM33fRWaGcKWNLTHik8f5DCL7HAGw8y3aVFhL8LHOBID2Fl4CYP1MfjrpQ/uYKDp0K/wWP0vgpIOpWhJSJhekGfuVWhufJlh1p8yllpYA9uhpj68W+HWTImn1rww9vmV/ZoafhhP6hWfH7SslQ3ytsHkYxwWbrZpf6ZuZGZmJnXaNB+ln6h9TezZe7jlpSnOPXdSJdLWzMezmxfiZibHDtXFtOmxw2FD+nW9ilh8XDOfYVn/ay7bFWJTPJlMpAWONT/WifqXvmLEAiyHNzMSGEzSX0Fb60hFeuvKqTJecDKzFI+/SsWQeYk4+Dr5Vm380mYhLcTqmPM7V1vIh7h3xJJw8OabObQsrTGai1z1iHHTseMcmwbzguHDBJzNbrGVm+JGmtTiFcV5mNjw+Z2bTS2aGvAlrrY0szhfOtv3OV2e2S2YK34pAHUY6Mp2ZTXj7LGTv8ONEi4jcNdrnXEtmNuUf+6wtmdlWRwM6M5uAwh+L+BTQEnx8dmzEgScSW4lsgSJvmdnmB58dV1LOub66aYn1nDtcV+g9gaKR33PNpYNpeJVseyTIdQqNZqKRlsUxFBKQajKIVxkzswWNtHUKncrgyszITK5htmFQ7+DFceF0KnELJw7n6PTSEUZjyJPj9lmUV55sq2/xyLN8mBx8Udv1XZRa2530+/fvuNZ6aDaS6Y4EsCG53LGrXnG1M5FMmlNH/CCPcotXnqQjbts9eAELBGqBs+XIfH9/R/u+Oe2oHdi1lXKQ2broEPTXUuKCK7LF76viWXt0P0HbIv2KTylvZv7gqPIQfJLij7xY25+ZYR185M/i+wP1I6/iYqjhsq9HbuG1n/Qc37Bo70mU1s4XfstmxgTmt92sPb1ZSxuSiH4IUOHFJy1raYjT/oxs+s6kRSkUk7i4xWMRVrz6xP4xSWZEjJzaxCE+a8espZN5oO3YipMgBuNKpg+/dCEPx8Xr3/3lsNmrtQQsxeGztBhodqBjjz92LDq11NY/EkfSrPhPPwzhPJ/1tX4Ymj5LKU33yqFeHZMn4Ubixmc3F+543XCM2D8eP+YCTyT6uXiEFYc8+7zHHurp2C8NE6YwFp/Vm3HjJnDHgurGQbza1phybsL4/lGvzslM1LVEZuE9yesQ58nJaZRSg6Hmv8I5/8jLhC3sq+hCWa65wdBX3GhIa8XJt9YS79+9413MW66uL8NNpH/c1Rx21KV8HHk/xrjj2lUc8lvQqSoSVvmkU6HrPJ/l45yTgrAWTw0/+elPw5uHzNLyprxnZvO9Zg82eOrH+T4L1/ddqJvgo57Fq+4yM9SjstsvfccAC3nriR/HbFscs9gWxra1zxbpyb9t5fQ5M6P91eDgkwkbFAd+XBhqhrKPBgExNuPAdVu5ZpxJYo6LWAIrgsG2czWMSpT4CgNlZiiQY8Jmps2mJBUpniO+NkCkZmZkZlOqeDoCZPYqhjIMfWxJHPf3tyH+JxdP2B0NLRC//upr7vxPW5DoLGBpeDS6RrjjOL4j8dlWoT/FgE94GeeVj8qXlo5pOzM5Up83lionpVIr8i9Ra09KXcLfEn337j26GePNm8/CnZVBkQlVivSlYTkabkE2dSBSax00M8Gxbzgdz2R+LXF2fgbeN5w+TrjjvW5lJLizJJd8ERO4nP/8+Qv4mmNHIqmlRs9uRXrBx1qcFd6tV5xCCrgNJvXY9TW08ZaFpID39PQklF19l0LSAoe7p8KYcDpqieQktWmnuy0LmTzsSALW2tGycNpjarOf/eLSP9xFmSSPY9aZCWpGkEceG1xrR5PL+cKJQ9zSsug7PguvH/hsAPrsuLick3nQr3gWdofWx3l7kp26sWRmZGY4x3GLctMVfsRncbzij7aP/dbCtbFaG9+O+ywe28LI45G+fiFd+2b0ZXsRyP9RJhYC53fgUy5r35dNLNr6q2OZGc6b8QjHmQbtJUz+M7JKNzObHfbYSNtmlvasjryWEs+eRG3CkZdGi81AJvoIYpd5PTHnX7Ou9A/E9Ix9Cm3xBx9jHiMSj8Th4yIlffGdsekQp+XFixfNv4yxzGy5xYVIm0nfpCwvbrCCiHBD9eHDx/ZlGceuuVXwxCK8+NWlpe87uFiQfUa2ueE1xh2LwGOhBUCLM+tALmUQR9/3ETwHnw3+rD6Ua83J3/jJRAdsSoxnFxZxOm9DDpLXLWMW5bDPcWvnqmNxya+wlpaLmPvAybjRwk4FGvy0PNY3WaLJoP58x+Jio++KT9r6u/rJzBDGZ/2g0WHRycwmq2M98jlHvnyWN/EIK33Ebj+ZiQn1oPYYmdl8KzNDOOfG/+nTFhMFtBzHbCuotUzrrN5fiiQBMoks3CtiFp4OP44pgIx6xKwooV8NvGjcxUAtlAxYZFz8mUnS2zVBHW/0cMzMg1Lsy5SirWgCORcp2wsfFbgnAdyzkNh+9uxpU6a8BB8Nar/KWgg6nfyeXfvlx6u45MXbnqBRuTr2L3/5S2ZEo/Hq1av2J0scl56OIE5hNYIGcCEqWUUf1u52P4LX66XPPvsspKXRNaw4xNX4eJQv+Dx58qQtDupMvOpPGurOwLniHtS/yrvm2unly5cNp0EhHnkykTiHOGPRGOK779/Ge4JtGFZgTwJpJKCmphN5kIalzQHC3X6PnbrHZDhz8qi1oF7SEe2lXS/cBx1xysJTa0aWbHhLlqgsqgt4At3WUjnFbMKXrzMnFOlZ1JV1jxNL27Y+UAp0CJwFfYQCiOextDH6HbOdmS2YHBZPZiLXHI7Zp27FbcnMqLU2mQcSmXZwjn2ZBzyZwEg/Almmhosmti9WPxT1LE47xBGRDX4h2duv3UqtMbHLVS6freXH2mdLZqLCJUwyzpNvZQs+mcn/Dz8r4sR5vvsr9G9Z1LMkVCM69Oc8fXpLwqrYrCeB2yc98apr231P3AkDb8qtn4j3SNM58mWdmY2viY1JgZacTGwQhbVoK/ukKe5M+KGY4EfgpnmMrBnVAk/Dqg9//6mH3wm/EIe8OT/4JEU8KxYhcdvOzBDeOLTY77sCN2RHHm+ub3mhfhPqXruIT9zyKp1rrjSV6YaYcVGs+KY4hcGVQpyZBTpdrIiPEzZK8fhZ8MNaShTkd1Fx3oDvyKPzpaVu9SUXPvsP+PIHv8zMtjAa8851XPTHtnwqi7oowK7A78IgroBB9SCMZeRdnc9u5kqtEShNPpy/ROBvI1OWljsyGaTPHEFFPt02f9bumRnikf/MA9w5i7l6Elac8qk+LcJK/ziemZGZTXfCS99aGZxrkY7FNnIlSiyNAYGCjwQsmdmY5n9tXGQlS9RSQiX53JDwnPkIy/yMDMdkUEFUQD/0IaMSdm7wOTJPMzIP8zOZ/ViO/dbik5Y8mgR9Vmh3By4QF08umnJnkqBjG3YV0jsayz53Yx/ev28OIB9HfC4e0thudiG8zuRzZjaefT7qYwNe/+DaTCDd8K7iBif2b2b50l1H8nQjLWkrn6cT+TwaW7wGjEYVr2P2HWvn2a+OhBOXRV4TQOUXVn7EkVlw4tO45F3NPbsbdS7s0HfY6d/5t188BoQ2EY9t8UjLpCBe5TcZOCZ99ZQlY3Wybj7w4B/JzBIbEt2GHVUtNcQ7kzj0DXH0wxCRpeluRdJIGFcuxxoswRt8CnPldSQZZwJEnzAW++WtEkyZji2NfimlObdjwvisvjKzjdsnLfss0rcWrpZHXqHvFU3wkZbFceeNnAC0m+0KbUBwfz04mjw+zyyy0pEH4dWJurDtPOuZBWcGzmdhZ2haS6fh4DkzSW59K44d5s0Osz7P2PUkMjNmkg1MhDg8DRxhMxNd1LBPOQeS5IqNh9rqe22Q7d1WR5LPzJBH5e67vsWva7iyukDZ1kfveYdhn7y4+7etH5jY9e/Ts9NYnZwEjEWUCDeO8jUSD8Oq54rpHHkOJ4OeBSUzw8+AT/hsEY96sZicpXn0ycYLE+T14eEBMtl4VW/6l7U4MvOHRKlv2yevI75kqdhuxgbCn5+fwtNA3E9xx2ZSHczo3yJdixZuOkPXIz5gWbCfeBb67u5uQz4zE7us25dxpCdtx/UF5TJulMln5bu7uwtxrIgDx2spoUbcgBgzlTjp2RSIa88tSWZGlgxP+fJlnjnhVHTceIoX9WD3rpXMgx5qqaGsWUrzU2ln5g8w8qgNrJ2v7NJUTnlTf47Zd5TJZ3EKb+0c2xXdOmb7x/AlMxtxB5wgYGai/B6hszEokswMP7YlJrO2Zca2yDMPMOIRVlwyKYy7hcwkJpZGz7nOOSon88CHfc6zFsa5ti0qNxMaWN7+HVc5tyTzNYnuyZPzWHAQBIpaSggWOJOrvPxYvIc1ucu/zmqffzTRxUR8KkY6jrtI2SeMMhhQW16KbVhMxCEvG5Kp32Lyess5n376aTs9OOdoOGENCp1M/DqUMotPOB1UXPZJTxjlVn/2WcuL5Y5A74ehOciAc654LzL0qxYkHv9RC+DqOEJH1S466pbEL05xS9OkIf3MbAlG3qW9EDx7TnrWpYCH65JaSywEE4jDDUHFkbxeMYnsOdklcNYjO9vANDM6N/lt0U0mOJhr8MpL9D7HEQAAEABJREFUZsaMjbbsmqUpTmUs5UAjMyMz7W5FnmyI39oiHnE4Jh775M/nzIPfyqNw9mce8GVmlFrCj35ibyv0i19+nGPts23pWIvb0p5JVuIXj4lCeJ8zEzscdowFeTIzPNELd5yrH8nTcY5t8VvEXdlN6zfCeU0FiqYvdTTup5hIcu5oDX7hTBzOUw5pCF9LiQ32dgERjzCZJQb8xQVD2aUXAFv7C3H6p/YUr7wrj/6K6cLnzGx8yO+I/PpZPwwhD6vVwNgEXIb/PskFcbgft7HDj+RbXCN8Nz7B44lAuuKSP3Xos8V4Euc17y/UUeaBrjicHxmRma043yKN4DPCFxU/GRU9np9fPPK3grdKPuuoS1uAjDl1YRxITz4yE/vto9Qa0gs+blLVjbxMbJb0C+da9D3nAsY170PIv23nqjtxr9C5uO0Xh7VfA3bRcq6823/FdV1mhrGqnNJ9z6bXd74+e0oTp7gzM7SJZUSv8iQO28L2bBSk7bjPexao45jzLY6pO3n2OR4/wovLftvCid/a58xskMe5mflDbhCmfZtLwURqcZLEnaDjZSTOMrdJmdkEEU4iEpXx4JMJ5GPhMSqrrXiFkVCSdMRtsb9iNBXtfBUljEUFO0cehBWXtBRSeBhpjhokuh2LiQZ7/vxZcwDICw7IEpnZkm4PH+JVHg2kc1h0hjdv3rQdhjwM7OoyE4cam8NJbyBgpJ2ZIW2/LeKfk3bMBWwmcW5YXOTV+9/PP/+80ZYJ5ZDmTPLMzPj5z3/e/pEtYcUrPuF8lj/bJgvnZCY7vItQNvvt89pr8YHy5OlTcL2Is9PzkP7bt+/i9vY+SiEQcCZpAgbPHXo52E9+DFwDVfmFUQeZ2fR00EHf9JZZWiD2Q994cAGcOfHd80LehWFk4chMds+HBDfxXGqJkd0pU4nTJfrVEEUY+2CmPu6OC8lOeTIzMpORaLX8WIKP41TItmn6rLW2WvAJfI5lHvhWf5nZxtWpcmZmw6nthJf3ER6FFXfCg/r0WZrit15YTK0tC5nUuZkZ8pyZoS95Ban9HZNeZoafzGw0netzKQeebNs3wrd4LPZlMo7/uPPMzJBv+dDm+of0F3zHGuEYx7boQbo+Rzh/xr41OuwkjcwMvwXkWPDRn5Rxz3sO5+xY/J2/JW6kV2ppvm6funLjk5kNp88rbBh8xKHPKK/9D5yAh2EVmcno4efkZIWevHpZQWqi89+vD3mA/y6cL58rkmxmtrzi6Uf88qCswzA0OPv0T+llZuNJvWcedFVKaTjduCiLsekccbtBNKeoT/EWbGHtBkpfDjxUPmA0IhK+S2jbTDY16Fw8wktDHPKwZ3F0jjHkYmLbcemcc3XkyW2Pfh2XT+XIzBDG2BKPtg5UppyZ2RYg9XpPXO3YYEmTYeJoDHn45ptvubr+vsnu/A0bNHWSmZGZzXbSc96ArZRd3M6VP3WjrYPPinH1JD/aITPpjYb7CJ95wCk+i/I0POgkM1HX0uZIIzPbXPH5bCkyaeOI0MkFwBLZFOHzkQkFmQm44GOfCnOuMBK32J4JRPH5bRnHQdUcJ8Dr87IsNA+MgyoMmqShkI7TbOMy2vUmuIi+7wJxwnENf6C1xIuXL1ri83lhIqRjg2Hkz292nZyetoRooGg0kIR8fcJC8tf/4a/D9xsa2/4dDtMPfVusdBgdT2f/+uuv454Aurm545h815zYI7c0lFPav/rVrxofsNAcwVr+e/gXRmf3+sirMcd0QvvdfSiTONZcH3TAi7fWDp0tzQYmInWvM4lTfi2VhePy8io+Xl7GincamWpobn8SgpdK8NOFTqYc3r92JHQD654Tjo4iPu2Vmei3jwpN+TznZb/8ebzWxu6Gay2B8gNQSrKQLCGvSyTyzuhsH9o9gUtAMzNuOeJP7OiE8Vs+pZSQXq0VVFxb4UuH544T3VkM/RAmeuEs6k5dqZuAjmPSmFjYRhaHJQL5VlFqbfPENZK07bfIn30uHDNzFuhlZmQmMyMWg4TWgtP41Vhh9X1HM/gPuMwMeRFGPo5FGYQP5sbjRxjLCG/a1vFjTf6KGfri0r6ZGaWW6EieBb04Tz6FtwQfaVgmdDjDf2aB3ByZSSIaKZ4IaszuysFdS4HGFOv1EM6rtZBwduHcWmswjJ+sqYFDT8qiH0hbH1mtBnBHbDnZ6Pf6B2w0XAN8bokr/S4yoD0ytEQtBdudsHno4vTsJAo01ywsxt3Tp0/izZtPWhmGPgqwTQ/oXR1Iv+KTfnmk9n0Ecmm3ygbQ5yw1ZvQ7wqubmA0bN3U6oQ957vD/PbcF6mvFAuVVkPHcMd8kLYzwRTws3J7C7FsDK0zXDzEgV2ZCOqOHxz26FN8dCV551U+tNSISmeeotQtP/cbQhuRuHXzOzs7Y4D1vm0Bj3FsQ5zdcxEEm85F7Ar9yO9fCVK4ix/aFmkviWNxnJ6ftCzzmGK/lv/nmG8FCWUZ04XzhCvo8+qvyPsDzjo3CPfHtL/j651bU92o1RIeuRKI84lEPzhdXloP8PiuHsZ+Z+NrSiotjZjq9lcxDW9mOeDLz8G0uCaiwhpjOJSImnPNYRhy59l0UDO/YAi6L/QZ2yAzF2v7ZuRzB4AQhulgwJCjDfvH4FdeoGTqN1yEy+wNtnCf4ZGaIK2uJQeNj0Eq772v08HFNEnWlXzHm4jFhKBU9c2KJQAm5xPp0TWI9ic3mPvztaN+17MZdrHD2n/3ZL2KBxjnvWjqcaAUeZfMKx3qJJUopobI80bx79y4qPLSkg0H9x3u8ulN3ztUAOoeGtJbWatUjyQyOQ3n+4imJdxfD0OF0XMuhp0RvvmRX1+vTE/g9i6fPXkTthiBmwt/yPagkmzOrb68kLCMDHYmjPxliWPfRn/QRZY7N9j720z7uN4fjd4e+EBVb1CjQm0h2B4cKHHmKDUGqPPa5YN7e3rWju7Kpg2kZW6J49vxZm1+xXaLnruv4f8QGW98+bKFdI7K0vu3I4lJK+JviI4IUYGutTYcTvC3LFJMw+MY0zhFLRkQJ6QlX4PPA9xInXGMOLJbamJgO7ZylhHYrtTAtW3vOwMemVvxzIjP6meGmHzroJgveVvbQ6wjtXUu0GVgb38FdYkEOUES7nqJvJvD1XX1A3eyx+5bk5fMErHXwmei3nZkhHF3QgDI4MrPJlJkhriLf6GKGbsEuyqPolmM7a41Sa8i/c1acAuRJ3DXRL/aTzxV+25WMCu5Kf0JP3QW4MxN0S/Tg8femCk8d7cE50JffWiqgBX9cY9/zMBlfXJzHGl3ruwv+qQ9U5imjCeuOdwcL+WAijkrJSFA8bO7CGD67OIPyFGvstV6ZwAo+V6LWQ4EY43PssXspJUxc5xdPIkuNG3xuwhdM5sHzAr+XXHdtOFUNvDNAtCj0399v8M0ttpvi5uY2BuMWPne7TfhXLvQZ+by9vQ1j1oRuTE7oTD86JSes4E2aI34ZfCr6KLUL3AW/mKIHZ+1qs6F+4b8zcnF2Hqt+FTO+6sbIE6B/dFG91lLgrTQdzDBaeK7o7MTNYamxQMc8Z+5YgXvCXzppPsLZ1kY1S3htv+Ndkf/425oF9snJWbz99rv2tWTzwwrbTGix9h0aivCPQ24eNvH+++/j+uNl3F5ex9X7D3HD1dmGRUV+MjOkuWHxUzfadEHYCo/WpVaiZIkRn85M7FVDnjIzMjOGYUA3S4hLeEtmNhhltT8zo32by454/NiWsIidZHkcapXjNo79+agQqP7AhMiFyczGgO0fF4WAzcag+CwKusdxhJO+ydX2jOLbM85QwNfXEkxsJwRXZ7/5smBA+S0lGZqjGzoc7p4kueFEcReu7BsSq/hUzN/+T3/bfsvdAHDxcLFwYegwsDCQiYJhj1dCHmPlwfcWytZ3fZRSmmw6h/N0XmXQeY8GO/BUGk8fPnxgt/EkdIYeJ+lxhp5aepZMNELx9FJrR7DsG37bq9W6Ga4fBhw8wmTq6WomIb/hPc2LF8+bM7jAZGZ4wlJOy0zgy7P8ZiakDk6w4Ezqr+mAU5d8q4M9pzP7lBdg6E2Nl8CBu65GTzIyIZVa6N9Fpa/r5WuO2ndtAXtgcfJPX4hjJCFv2NGKG5KhrjKzze2YW9DjsS8z0XviSgceHR+QWVqREaVW+Jlb3T3qbsL2mRl+KuNBW/2UUsPTWaklaqFAS1wjiSyRpdJ/zstkn/W7AoxzC/PFtkRgN/9/qNWPeuyhmymGpdkHMAFasCqvz5klhFPHtdYQt7XyCDMStCXAgUIcO8rvON0BYhb5kWqOLNlwu5jIlzzAGHqKSDp27ERX6gg47V5rCRehkhmI2RKB8M2m+IL2LciaFGv5POOa5vXrwzcYva7V3z2BOK4Me65vrKXTahKixPctXpcQTt/XJi9evIzVsDrwjM61u/JKfwevjf/IqOhF2souf9baUt5X4Ffz4p1dYKD/9NnTmLG1fcEH1THtYANxvX79Cb7FonRz03b5R3vdcSrwpKAMmdlwHHG7uErXEo9jpVabUMhYoNf3A3i7MFbEIV75Zv1q+cW28a5dxWOOYHK4uZzIWa3NScN3JbVUTn1bctND49F56uYp19YDNrSIz7xz+ZEFgcVhINfMxNAdi+NEPfRD9F0X/v7RirY0jwuVc4ehlyS8PYTvXvbE3pZ49GbGd67qzyKQtAMfsraol4l8q5yZ2WwUfNS745kA85yJbjCAfRa6iOf9YTHxwU6ZEVltCs3IPBT7RGitMwlvnXlAats5jqtsx4UXp/2ZaVfDJ4z9zjGxZi0xYrSB3cyM9+tQFWU57xAQS0AFw07B/2LEgf2lRHG4g7plp9T3HUPzQSBoZSbK3MSWlViFelR0dyLNEwz76tUnIe4sJVwEBpx3wJjirKUwb9t2Tc7RGQ2UmUA8Gr8AoxyZGQadOzqD5TiugRe8TRhh1Yl4MoVfxWo1xLgfg0ckRiwM03U9DruEf3dKeiY56SubfM0ElXM2OMZ2N7JgjCHejIyL8ydRS42JJLWA68mTp03fK+TyK8UvuQp8/fo1x/Bn4bgBPrFbYmpLBBV7TzjqJcfsoyPt0LOwyqQMC/SF60gQfd+HV2Cl1hacI0GTUDTgAqSlVKvITOjNyLoPdRF8ZvSYmVFZMEccV9n2vCSUbgVfpnOweZYDbmQSZsFHxCFti21LKaUFu3ZQXp/j8SP/zc7ihH9tnJmhvft+CO0Pk5HQNYnN2KwtyOCUhqehLNn4mKHf4ZeJoNM8tr42H1rKIvwPBbiWqPruAMekDr3N8JCZIY8Wd72t0Bd8JvQY8DChI+GlN+CXyoGXhPpxniWw84jNHBvRUS216Vi7FXie0K1zK7Kdcm3Z43OO7ThZZWa4a3bejFzT43zxmgTPWVzU58XFReNVOPHsgcvMRkf8yqvNtV3gyednZ/Hy+YsowIj36DvSUhb7lKvvuyZLZhILK07jp01PqKD9CKd8zpeORb57/E4eM9+H1nsAABAASURBVA82UT55d1IPTvk8zpEn59nnHHEqv21lCbZfHTbZscDZn/AvrHC3nJKOen14uD/kEuCMN2kKs2fTJZ4HThH2b8g1lj0Ln3Tth0TTc5ZsPqq/CysPLhjC++yczAz5EPepJxrsVpm3lT4njA9v33PauIqCsBfnFyGv8qidnj9/zkb1abiQJADqIvA1T0LiM/f4xyP3xLTz5Bs0LX9M+JAb9gX4Ag+ZODiD8iZf2o3H9iMuaR6LnZkZpRTCiDr4OEj1w49IJOjkzIMiHMxE5TixbedYbGdm/BhW5M5X8cJkZiMYfBzLPMA3OgTeiqObhu2HPrJE1K5EScxNcC04O82odPQY/4RF5/r6qj3PjOvMQz+wEziLHgMIGyjmDoew/fH9+/jAsW8ieT558iT+9m//p/iMF+WZyTH5pgWGChOnhtUJnHtI5H07+nsct8hvQXEVOsprreP0fd/wKKsw9mlk8dqXmW1c/C6AJziL120L+rBPXBr83bv3UUmyZ+yYMzMKMjue1O7uvQqISHYcD7FnQamlx4GG8OugT589a467JVkYDFdcEVxeXfE+5SouuRKUJ5PDM+Aab30XPQuY+KVfu4oOT9siqozyrXMPJLO+6ziRDOFnxSmpH9A3CaoyfyRpuThVYC6vLtvJARZZGKfm8BN6V84ZOHFKSzzqzNpnk6dO7rMw6rXWEuqv0Ua/mRnOsWRmlFKiYgfhlU089llafwQ+lEGOoCzgquSnueFgqHW7cIzw1w/Iho4DvFkz9lzD7TjBHANKGuKVRwtYo5Ya1vYX5loqOvRZeHUiEWVQh5nZ6LvISF88jtmeSNILi8hBBvFm051jwjkmrxM6zMwme8kSIIzMxN0XSC2hXV0MDNEdSW1HAszMcEcqbm1Ram3fupJ3fdxd+3dco/gLgPJukS995YzFwYXFZ+c7Jg8VHNIJPvr7MKwaDxs2OglfO3xzJgblHZAQxnrF5sb2bEzDl7iMX20q78IcaThXOGlZXMj0sSwlbPf4r3zJn3jlR1+2LCggEzuiA3GKx7p/9CN5mEiiVbsBl2hPfZhrZhZy6YljAo/5QJzyY71h0TAujvjs1xbits9n6xU+ZZ+0LM6bmp2XlgscO/LlwqIt1Ie49ZHXL1/GExb1mTkfuGL3X2fc3N1HRb/+Tbzz07OGR9ziUgcF3WRkOP9kvW56992Jfw/s7OwkGGaUaMTXlFE+1aGn3oIe5OdYHM/MRkO443OjQb996uhY7McjI0TgoLXIZe4IZJ+IrB2zFvbH4z5bHLOIWNgjjEo6Ktlxi/ALQu1Z4fcYXUMtGK8W1EF/zeCFbEepMXJU+/D2XfzLb34T//ov/53d+3V46tBgL0iOyTyVXtBWRdDM5H6zj48cE9+xmGxw8qFfxS9/+av4xS9+EbWWdiIxqQ8Y/ZYjpDzo0O7+r0nCfmtLI8uThlpzbyuMssi7OjFhOJ6ZGKpwpXZ/2MXAb2aJAj/Kqj6dpw6kp4PaP7IYZiJoZNxc3zQ7ZGbY7xzpGjx3dw/cKYObhcLfZznMX0IeJpLhLUf5Uir00BVB8uHDx7bL8brJ6zB51Em9Y64kghcvXrQ/y13gT542BIg6EA5VRqY8RftkZkvAhVqeF2wz9H1buFarIdYs7oXFf8OuJ2uJ2g/NAWcQLZTMjI4kqz9kScZmykRfFwX6hXFlFXaHLzCl0fe5Fbio8OwiJg7l0A6OMdR0Jh7l+HF/TUaXCPE7P7PEmgDT5oxEZsaKhXFFgnOuMLYz02F0W5rcRzrO1YYW0EJ3AkdQSEUwLR2DuO+78FSpjlwI5VkcJsBaOye0OQN+NzX7uwgMUUvCa8RConWe/Jh8DryVkLc1vBbk0A72i1e4gL59jhlH6sHkGnzUl7DauMNu2uuERUJ7P2B3k1hmtt8q/8Mf/tCuhPUvpoa4pSsud78vSXDnZ+ctSbn4LCwY0nRBuvp4FX/62hfFpcnX+MG+tRZRtTmF51JqJP/Jp/zLU6FfHit2trR+Nic9/DpmSfQz4Xsu8rYDnpUzmatNjUWfF2DEIf1GmP/Zts+d+na7iQUdLywaD+z47ddWmdpxjgIdF2ETsLcgTKevYO+56UN9Luhb3qzV68JiZHtisRd3Msk8oh6Vy43UnvjoSml6kM8CPU8g8n7BoqFta2EcOK+kvvvm27jkavyBTfEeO314+3188+WX8dUf/hjXbA7V6rOnT8NFXxvpn9a1FHJm34p/wFW4iY2Rsku/JxYHFn99VdnVX2aiTuVfGn/yrDyOq/tjjVhND45lHuYcx2Z02t6ZZB4GMrMF+nHSEdBnEajIzAOsRDIPDKjEhgxBhM087AqcI5xCWgvjuHiPbe+1F+7+a03v3EKB9xhcRb777rv47uuv4+byI2BLO3nc8mLp3bffx57j5SnBdc4ufiCAK1rrCvyQXBdW8x0J/frykkVn23bvL1+9is9/8nnsWLj2XKsEH41qsBf4bs6IIbfMkzfne1rwDvS4sAwkAGFrKU1PzrXYl5mhftSFcosjM5sDCuOz4xp9z8tLaeOTIazFeZnwHxELQZqZ7VTkXfAWvgz+e95tjCwWK5KguHzXYyDruM53bJkWHKNAtwvxu9jYL31Qs+DdNYeQp4HFwERh21KgKS/qYESHtrWV8nn9mJkwF032mWCsXRcduu/6GhiP9tDug+95Ibi0N8oBLxklS2TJ2COH+CzizMxmG+lYiEl4XsIx6WdmS+iZSf/c+M60vbR28DGolc351s6V3rifGA30UBus4+rsB5hSwRngH34YF6bW2hYD4SDV+M/MdtLKPPID6gzGAptvQ6WoPxF2zDdBqJ+FAAtsueCTtZQGV8BBA7p9k71U+VjsYno2nAmo4JkHetrQhND4IxnQHcIoe98PDZf8mtjUWy2l4WljQx+18EzR3m4k1MMNG6gBf/akanzKwD3JVT8zCVr0A2t1KkxmCkYsBjhr2zjdmuyIqQ4/cBP2lqS3IM5AwjKm3r592/zF9wLyGNlQhDht7dlAKIenIGkoo3SVQ5+WJ+cJIz7HB+K+g/eCLoRR90fZz7kCOjs5DZQZLsrq20V5z0ZMnCOnpr3xz6IzsZh3Fd0gV6XeI0fDQ63c6n1kgbCvoL+KreRRfuyTN+fIr+3j9bt+nHnwGWlbvGb6wOKg+C4cboQtFTjxztBxcdsTIzt4Nbath66PdT/ELTcN33/7bfzb734b//C//q/xHj2v0PHAmPKrF3WUCV38TrlO2egdaPXt3/7xlJIofb/fxh69d8ijfjLtZYAf5aRqNlNO28q6RyfSOI5nHuZM8C1cZkaJx49ATvIxMyMzbTaja4QB42VmHBnPPIz7LKCEjrVt8WVmY0pGVJjjmYd5jlsCwYdaYsAxFu6itzj0HYor9D/nzvbnn38Wf/nnfxZ/89d/FX/xy1/GT7mi6oF/hzL/l//23+I3v/51+O8ml8g4w4lWPYq7v4sv2WVdfvzY+DVh+ouJp6dnoXKPxr9ksdmhpC0nFw3p9daWXYCOUXAek4K/iGggnJ6etuRuoMz8TxkXHFK4zIzMfy8aVVkNWov6q12JrqvhRwNMOPKC1wlrSejVvosZnKBvetuxcIwkbb9FddRzZpLAdjjDPm6R8/r2pl1Bqd9SarsCuEOHWwKmiLOimYzgJzKTRDm1+fJ1QeAtEosIeQCAGJyxeUbF0aRpvwFlYjwsXHuu2e7bddZqPYQBvebaTjz+G+YTzrWwkPgcyFdKCYM/I2PGphNyT8Cok8yMoEhH/xI2+AhnkQce4XkELBuPBrP9mQmvS+t3vn21lDBAhq6jLiHP8iGuzESu2vTq1cpEgpcPx7Sz9IUNPvJRa2m4CzgzM+blsMhV9GKfQSgvJwSszxNyMbXZpQdmwA/la2n2nCOQfdX3gcRxygmp72rzB1C3OeKttUQtNUoW+GQOCBMdCtPwgKMUYGqJQj3jG8H4iD69qpCe/bXrAnYhOTdbT8yr8ORCsloNcfno9/pAZkZmxsoEzbwJXJANbW1CFecCMmHVkXGgTyi3GyPxBgvmPM5Njo+cijPlr8aWTaFznaeebU/4tNeaCzzZJ15rYRyXf3fb9smH+IWxREbzu1IrPrEPY/ecHOFcE7U+pd7lTzomY78l5d/rk9e+60PYU/z1jFxwcXYeC35wTmyvyW+n2HJNgvZleWaGvKzotzaHHXUjn0f+pOm4J5kHNnsH35pCfm9ZsG/IZVfoW31u2ah6QkCMhrvxhE/M6Fzc4lLnynl6dhba65z6De87f/6Tn8Yb3vU+OTsLTyp/+P3v499++9v2Byidr987v9nrUbfyOOGXq6GPi/NTNkR7rvzfhbx2teAjU0yPm8aCP6lra3EMyB2PH/GKy/HMZN4SEzyrh2MRlJg4DKosgUUkQoEyM+w7Pjsm4szDHAn8GC74ZGYjdBxznO7wOfMwz+fMjBWGe3bxJDTmgpO95SRy+f5tVAKwEijT5iFuP36Ib7/+Kv6//5+/i//3/+v/Gf+//+W/hXeIfu1tQaB3330f/9s//EMrX3/1VdxhwKuPl/EBp/aKR0X/GVdbn3/2mWQjsoSJIR4/8rfF6V1INb5Hf3ld9UP0BNcJjucR//T0JNSDesrM9kcfhbOISudRV+rIEgS5ChenxT9I51xhtzoVvM84sniFlw/n1w7DEyAX6MVFbcUp5M///FfxVyymAwbW2eTVK7yrqxuC/o5yGyvgDNCJwDYx7FhMLNIUv33W0rGP/MBd+h0JrWtyySvOEAbigF1OCDDb8uQcdZmp/SI6Fz0c9p6Xg6WW6ElQlhnaI0ml4JgWaWQmyTFjBj6IEv1HWj8u4hde/oTzWdqZhl00/jLzh9qx4CO8sDQjM1sym/EjaWRm/Hh8wadKyRYIpdYmp+PSdb46UVYDfEDPtoU/2vEIl5ktJpwbjx+6aGXrF05cmdl4WlBCZrb3UZn0RWk8tF0sG5lxP5IYx/jhkxEzvDrPMpEMHBNvZQHKRC70L2+gbnMnfCnwt8xscgm7Y4crH+rCZ3f+r7im8qrTxUT66lrcympbWGk6zz5lFI/9tvVbdePmSn9yYbGutQsXs1pqXF/fcoV8104tzh2GFYvKNjzli1depHXPzYJ4C3NMsPq0NCyZ+XiNump4jJ8NMbMg44CvHXgcQ9qBvt7xTsErafF74rI2EQ/YUbryIV5LKSUq9vfdZa2Fd4QnqGBpeuyJPefQEcKq01kl0yFNx+y3PvhJ33BdsClTJu1gv1eaE0k6E+aYO+H76l+/lRdxWeTZeFavzgW02U8c/dDFdrfhJuGezdtd7Njw7tjomjNPiHW/Dvzu+7ecWlZ4VIYbEHHKR0U+dVCQtXGwRNOn74zV8/XVJfa4x063zRcn8pC2CD7Ot23NY2RmyI8yH/vEf+TXdmaGY+2ayw4FdYJACiczIrPIlMCOZWZjQMad55jF8cxsC4lzHP9x7fjRMPbDZXik8wTR3dtqAAAQAElEQVTx63/6p/jnf/zH8LvSDywGlm//9HX89l//Jf7uv/7X+H/83/7v8b/9/T/ER46JHtV0vk8/+SR8SfXi+YvYsCPwjvG3//qv4T/f6d/K8l8gG1j1P33zJn7yk5+Exr1kh6BDmij/8i//sq38JuzKoqG8mRk97Y5iwKhEj5u+d6kEjM5ba2mO1nU9IiQ7kH0LFp1CGdWRJbNE5kEfGtA+jdSTCJKkZjv46Kvq212W80eSoV+rJS+zi1rF7Z3/wFONn//sF/Ff/st/ib/6q79qQSS/7nakayHOoidwzy/O44SFT+d98uRpdLUPA7HUCr6BpHbS7DeRpKRbcDjt7m7QoFBGeXQRHgmIph9gMpO5p3HKtWLfD+EnE/mA2eLoOncCV0l4Bo/1QZ4xJpKddJxj3WMX/cMAqPCVmaE8gecXdONYZjYHdW5mNpmdJ3yHfYZhCNv2CSOtAE6enR8BsogfYOzbscBmZqCA2BKY8iuuzAz5kofMbHoSj/rJLA2HcPqDtCwBnPC2S6kRMbeElJmaosksnQ5ZKzIuLBDt6+k50z07PQbG9Lce33K3qAwWfaJDj85L6Eu7lBK11AjwZGTM1OVHulIWmGh09Qfnj9i4MkddNd5JaiZbee6HoelUehX+3Ngoc2bi07uGR/l3LEqZKepWlFl+LHa4oLT5ML3b7iMzW+n7Lhb6vP+/InnZPuU0oH/Jj/OlLQ0XFtvSl561uBteeLbPGBLGeZkZpZbwYwyIY2bz6cKhv1r36NZfYPQaT9r2iVfZxdH8nVjxxsKFx3g5FjeQ8tj3Q/smovRP2Vypw8wMcQ9Nf+uwXz7FLT+llKjASEMYx4T3Wdmt5Uc9Kk/mQV+ZGY4N/SG28JK4vL4k/m/Cb6N+/PA++lojSQzWT1nAFnTzp6++hscx1IHP0pNPaVqk2Q899hzbrcXQde0qes97FPnded1Fn7AFf7KWD3kTp7X8WiubJTNbjGRm83nHxVWc7ENmNuPbliERqngVqaLsF5F9Ira231pEFhVkLaxFePEfYXwhFCggCYRvv/k6/uHv///x29/+a9zgbDPC1VxiIfGsMdRzXqy7Cg8kyGckRX+T9vXLV7xE/2W8fv2qrZbuWE7Wq/jLX/2qvXD3a7UuOFdcb+3YyawHjM2x8MiT8N/wDuZPnGD+Oy/z//DFF2FSGUkyHYY65RQiHf/GUDMCSr5iAfIkVEuJ17x30QkzsxknU53NOFfHyr+KgjHUCd0EVKDPOdRl0wO4rH3uCLQRedWjZWQBydLF9c1dfMfp7Auu6G54qe4O55p3RP/2b1+0ncTJyWn85V/+VfzqV3/R5F+vT1Dn0oL/7u6e09JFzATwBL6JJP/x/fvmOCMJQdml03V9mzugY4Nm7dGeIk8VvuRnQG8XnIyGfhV77pgfHrZx+fESXW3DhGFgZyYynyBzjW7oY+Z5y04bgaPnymSJQv8qKvSUIzKiADMT9Av2Dz46tP5FMzIzainNSTt0JR8LsqDFNrbgNz7rT5kHZ67YzD5LZoZ+0w8D9ujbnOCj70k/S8Ue+Bd9/qinWkqDE2cFlzop9Enb5w7epW/b/hGdSqs9Qy9BVEuB7wz73O3STZJ2oSvoJqMA1KPXxgPtrtIPUGGe+OgKFxTxwg3w/j/wrylmrn0BbXgywVUzMoIAnoCrMXEKDHo8jYnPolxd38dIHC0R8UAcWK/ZYPiXrW/xqwm9mmBm7FBqIcnssVVll37WdKQs8nMsI3IX+F1zPTdjv7v725hYqEbKsBpiRQye8xIZpmIG9wJP924wKNp3JgGO+KTzM5O5U3Qd9mDZrcpEn4krM6OH9+aX0MrMxs8Kf7Jfv5qQ+Z7No5sXa0/oF0+exDmn+S2J0YVUX3fj6AJivLpguDmUx9efvIoXL583+j6jopjxrQ6fc66+bf8bNqEWF5on4FcnmQf++r5zWivD0Ie819Lhuyv4Dey/bvXQD/hFx+buLLJU9Hx4j2eenLCPciqb9C211kB12G4MP2viW7130JixlfL4DjfQp35QALr8+D4Cm5i7BvQ0DAO0l6Zjdd/1fdSCrpHROVmcFbHBD2qWtvBlzCH9GbygDGlajrzZpy/Is7wfn2dwCudzhfcyPjqKwLYFyMzITGFCIPt8sO5hzqLynaPyJSDSzAz7nWNtv8UxF5I1cysv27/+4xe8WP8yRo5xpyerePH8Wbz55HW8fvUShz4lAd6xyPw2vvzqy/DbG92qb4nrDIcVtw7ijkCe/genkQ9chXld1OOg1ywkvqxiXWLOujmncP0wxDnJ+D3XYlfv3nN9dhVlRqm+QMTpX7540eCVqcNZ5piaQT6+/xAf3r6LK05FfS2xGvrIopwVA0yhbUZeqJ+encSzZ09iBa/qSbkjstHXKBto7HkpXGvHgrnEggMkTE44yZ5jZulq3LFb3mKPLXDXXBeMvEyvdYhv4fk3//1f4gMJ/QE8K5zszaefRS01+m7Ql7jqugHnzLF3wLmWmMHzwDuVVsA74byHXdyuLT6ZiZ7vIwjoYdVFliUq8p2gI0tmF+O4ADvF3e1DrIYT8Acyz5GJ7OCboJHoYoCfAh/jUuIjC+IOeW7uWXimjA3XOL77KaVGIG9GhCdLk1JmRmbGniQQ0HdxYTgWdLIiSXWP75lqLTFCr+Kwmdl8bDFpUVrAdF04BrLG39KCIlvb/pIFGmMYSJaAZ3HveRG55YpzR92Bw+AupTT8zrMvIpsfGBsrfGhNklsNqxhYaDxRLMi6GFSZ6GoL7BgzPq6sC3LMJNz9uI1Az33fgbtKPgp4a9bIzBB3oVafntadh5PEzGJi0U+GAb8B3x49IHZMJNUVi/7JcIq+wMGi74IFoeCVVWyxzTRnrNansWPOx+urePCrwrWLHv5L7WMg+ajXrMVp0ePbK/pm5Gkd/K/r9IOxJUweowDrO4/skvcXEwlyjILvZhbmr2LLhuKeZL/bjlHrEIO0Sg31lplRSqFP2o718D7HatW3uA+SGiANVj5Wq5PIrE3WBMdIXESUZks3XtM0xxk7dL/wccqm8dmz5yTu0+jJMwtK2rKQmoBHdCH9Wgs6ndD3Dt9/iFtuQRz//vvv22/LfyDGr66uwusnY+Wed4/WnijNOS4y4jiWBXtkzVAnG3S7x9dnfI+fKKWGde2HiCwxTUvU2qGzGfojvrJDduNrF6vV0Ir41ryHnNG/V+tvPvs0zp8+aeXk/CwCWvcPd7wr9bYiYuB5j/8+sDCYfy4uzpvunG+8Bx/UAB8LJaLHli4659wuDPhiwH9fayT03MQvAKsr62GAb+ZXxzPDPnE6bpGGfQV7WgCNYqeNzLT6YZKArYP/6VBU7UeEFvskaLEtgcwDUQHFm5mhYcXsuKcA/+UyTxBv3ryOv/rrv4j/9J//U/z1X/91/Me/+Y/xF3/xF1xJfY5DnOBcZ/E3f/M3rbx69ZpEr2Md8O9x2MxsMCaTj7wfMenfszD4LC35kraC7oDXsSwzDuiupjkXirCtQymDsNY6zUAQHOCnsN82yoHmKY4xxYYE3XU1VDY2CP8cibWwI6cOHVU+HRen9DxlZBaOxicNR2biRCsSTBdbTg87kqrjtXTclW6i74Y4P38ST58+x/nG+Kd/+jWL7O/ie+5KK475kpOaeLXHw8OmBYcyW+xfkRg6HEhetYfP8vfAfbUyZ2bwE8p1cX4eOvCAE2Ue9KwulVtZfLm45wS35SpDuR1bdEKEnth17tQxZbPdhbvShO6OIL7BJtKaI2ICtqKzAx815LPWEiPJTlx7krp8ZiYszVFKRU9zzIwro2MWfdMCSvjPVmy7e+v7IRYfHv9vcyBY1YNt51mSh4UFvRwa2PMBHe9iRib5KvgGimk8GoS1FniZfoBpOOBTvCVLFOAzM3xWTwuZRJ6Fm0n8CBRdqbGAX1j7F4J5wR/F7zxLLUXOGt2OQD7h1Cgf+lJmNlnlT/vqAxsSpvrUr6UrzWA1GbGJX8TYU0/wkuAd4UNbjPinPBzLjg3KBB/lEf+CnQb8QDqNJ/iQvrpx7Div1hLSKaVGxd4FGiZgfbkf+qjMW7PREHeHL5tsxbl2QcY3He/7gcVlIA4GYuustaUhrZOTk/BleCk1VsTjCliT+y0+FZH8UOB1bvLVePLkWfzk85/EpyThi4uLKLXEhA/qqyP1hsQ7o/8tPjqyyKsr+VUntywsxomwxkfwyczGj/AuMiO6tMzSY2zFu4sKb1ts4DuoHfEhTnnc0NcPw8GO6Kbi9+pyjexH+XbEPGiilMICuQvbmUl+WMebTw/X8z/92U/jjEXijMXE6+uLJxex4Del1qYvfeSff/Pr8FXBRzbV0hafp6mORXVCTjdpMzFUosSMDJYVvKkbZdZepeQPvE7Aau/MDNuootmyQnNB3/ZJw7ZwPs/olT4UzmQfnKTAx9o2AC3AjuOO2R4xjkUCPtufmQ02EyPTYb8EfVTh1+yOZP4TFofXFJOXDlNqiavr6/Yd96++/pLA3sSzZ89C+s4zuZs4/+zP/iz8dpXvQAaUIW6fX3OigVzcgENntThWSgmVK4/yKj+ZSTL+PvzKok6kM2UelJaZBMeIsZam2D3Gvri4IMk+a04lzh0OIy6L+JRHOo5lHuSWnn0qOfPgkGuc6I6rqA2BOxAYpdSWmExEJucVfUEWdM6AbBHJ+B4jdgTJU3SyZff0Pv7whz/Gt99+x05xFy95ofoJ7448pRkA/kFK5W2OhAOrh+CjHk044pZvupqMtvGNJrN9lsxkbI5M66U5ujaqtbY2vTjYGD345dvaBDmx87ohIK+ubyJLF6VW0TV/mCGycfGlz6Q3E4w6srLLQ8l81G80ePmdcU75L9gwKce+H+vZtro6jmXAHbSc55g8i8fNi7LbPpyK5pB+V7toeiHAELoFmv077C7sQtDWkvA0oqM98sxROF0tnBgmEvLiTpoTlXAF2l6zGbQJD0wK64GAXvV9nGBf9aSNF8YLMllnZmRmyLP8ZmassH9mhgla+YZ+CD+1FOgnvE/4xi7uHzhZLo5Eg031y+PCXFQcIwuEC8meWI3IBuOpU1ou3NrEGJjRtTRKqfjboWRmZCZ+t4kC3eBTwT+RK0qFD/qc565dnRaetYMwxwSjP6hL6bmAOdd3kPqqtK137uiJKePwlkVC/3VMn1sQwvhXT+LNlG5FtTPc8IMe+34VI/bzOhbweMDPhPPay9NK1tLg5UPd393ec1XLpgHdyL+8GT/yXpDBAmaSu7FXYnqE87RyxXX8iC5rLSG8cl5f3YRXwPecxgICmYkrHYyivMIc5NzFSGIvjzTMB8FHHoSrtYZjts2LtZa4433pxBxjbBh6NpZnxEkP/jnkQ999/uwpPE5sRrfx3bffkhv+FO/evyM/bJsfyacn6D06Fp960EdHdCZu/V0e1bN2zDzYXb7UOyw2Ws6zbXFswg8cPxb7yrFTIBXrYEFgaxEIZNs+fL0gsgAAEABJREFUYTLTqhFwzPl2VJRxhLPfvohszpmZKCrDY6Rfi3z6jF0Dfa6qOvotx7RLDGV7hXNcXl6yCFy3gBkIrKOxNcqIMaUpjQlFX7BqP6H0XInscMwrjqnyobFUpDJ8i5Kdp9I+cg1m+54jrPgyswWyfcogPedqqFIL/Jc2Lr2T9hJu1Z4dl451pjADRo7weULRweeIS706f83dcgXnQpI646gJSHhlMGLYzGw6lceZqMjM+I73J8Io/wk7VPHq1N9zLK+1Noc+YffmuLLOJAXn25am9BcC7oIFsWBTxw1Ux22P6FL4iETOCv9TBAlyzwnJZNP3Xbx580lcoF+due/rwZmhQ47luoqFF14X5k/0bT21kDRL34d32dI0eVkyk6BeIoAl5mjPLQhKgW5Ek12+KnLJs/3yyFCs8AETq/2ZaVcU5DkWO9RDPwwt+aknx6ydM5EQDJoFHu0v4LB23MCqJaODrphrqXLIQhCxIJsvxmuW8FQhjDwGn1IyDPICLnF7crMkc1Y9yR9RC7iGrgdRhDCBLaRpycxY4AdUQTc0E3tWSheZGaWU0JecrB0GkomyDOAu9ZAgg0+WjALshl33khEFeiPyJgtl0t7RNqn3w9Dg9O2Btro1Ngq0XOxNJvbtOV1m5qM/LK22TxqOK798BJ9au5jwdYu8amdxW0aufLxS0d/6vm83C0xpsrlgmAvEaxmJY8cm6hn9ib9964yckJlND1s2Yeqpdh0+OIS4T3mh7+ZkYiNzybvF91xf39zcx/dcS5tTTonXgRPQmtgZwS3OD+8/4ptX5KKPbcHITJL0eaMhXflQR8aGvIvjFe9K/eclTPL237Ep3JGcb1mYJvQ74PPN/5Cz1tr4U587NiXCB5+GG59wXFg3fPYpv0leWpnZ7N9jN53C5K5/4imhrwzgX2G7M+RaOFU755bcecr7MDff4roi/33/3bfx3bffsBjdhe9LE/pr9GCdeaARKNPNVKmlxZ65UB+yli/5lv8ZHz22J2xtW9ksyqI/CCNs8aGUArloq5mIZMr62G9tsc+JmdkcU2THfglZfM50vMLvHH7aHDLIbvPQnEnBeo59jsmEzqXD1VrafaUKjMiwT6UPKDAzG02d9oGF4N3btyjrNq4uP9Kf8YYXZr4sc07mAVY5dAwFNwm7SAUfZVYWFXPrbhoDZCZ4SivCZuJk3MMuJH7hJ5zRBeinP/1ZeKTVkDpaQXcLhvGaaevxmYVhz91u3w8N14QBlF85T3gfIS8bAqPWGpBARwt1xoZjsXSE3ZIYhJe/Lf3S0AGDT2Yi9124wxO34wP6cVw4Zd6wO5M3dXWGDI4Jm5ny1O5VhQ0+7hgXZJSecjvftnjt37OwdNjqhIC0vYU3a08VMN94l8/IEidn5zjmHN9+9zZqh/y1RKEAxE/GiA4jMiZ0ZMDswL0neQ1DH7XWKOhSXEde5cO+Bf0efILZSWjxrK4s6kt4YcRh3xad+WzRLpn5A37xGFT6iePO7ToSPnxJy3EXjr7rotAX+G3DC381kSciEj6da4AvJD/1c8Y7s64WVDJHQsAvhgy9yXbfnu2T5kwSAAgd7NuCqvzSnFjYaykkk9rKql+FO8qEpjJ28OO8DlsUkGUmSauPHe/rRnxMnvp+CJNtqT2nli3bgsKV444NS4R/bfeC9wvPXzxv9u8e5dmTFAeSlHowDjOz6UodagvrY/FZm1TnUtSBfElbmD32zMxQ5wt6G/BLS0Eu5wp7wcbGmwbpWbquD8ctlcWpQ05peOIBRThPf1YHttXBi+fP26lcedZcoyn35mEb7959oLzjPc7U/ozQFacGee2Qz1hYwY/Xb9rhhE2YeE2+R7mlbdwYM9bG65MnT6H1qi020jfZjvjv3d1Ds58wFnVhCT7qQro0w1rZxD1i4wcWIuWWH/Ug/8I4Vxkd+/DhfVyzOLqRmaHFYbj5gvoY0JdfDV6xgC3YfcH//EbrTz//LNr1HtfV+q9fQPKLQ56aPrDIjthZn06Y6vuO/5N3+P+OeNb/hqFHtUvbwP+YF/mRP+0of0xpcmujPbHruP2ZGcWJluDjJAcV3Doz2+rtuM+A/PCjgkRisTMzCYKuGV88ztFg4lKAPat0RyA84c7PRLQj4E3K1ir26cWTUDEBnlJrwyVe54unxyE0/jd/+lP8j//xP+KeI+CMcRRSfCrq+fNnbQckrHMttoVReHk69q25drLIqwuKuJXRPuH8hcdh1cf6hKBG0Y59+8038dOf/jRKrQTnfdPNHc4xYnBpqJNSKiJkbFgwZgxdCKSZ1d3aogH2BN1hzqrdCSvjgHzyKJ3MDOsNi4K87TFaz7g0jrVt+72u83v24lix+7B2njRt25eZoUz2j+jMMXkR15pgVCeOV+SSBwNG/LZdQA0O5ww4cK0lTB4mNPFnZswuRuxEdc89utjiuA2mdNHBtwEsjcwSBX2MLCrKl2yl19hhxd2z/fIgHdvC+5yZNkNaFf6cZ7FTWGEsyqX/uGNdHvUdkZGZ0KxNn8pznKPugo+0jvikwYQGW/HVfhhC/o4wDS88KDtTG5x0xTWzSNRaQh+3QDY6ng3UiSuxE16s1potuThe0IN+Lc3MhMcStdTouz5m3m0EmUO9in9Bv/KYJWLHe6XdbsNoxEgyyUjaS6ywo/oPgGo/xAMbmzveo3UsSh3PVySnF+ywT4Bb4SfSqrWGZY+9FhZoZTWROj4gu3bvsZ/98iusz+oQoqE+hcnMkE83RFvo8hjivGPXLF7H2pwIFsCh6e2IR5xJ/+FnaZVJVt2UWhp8KSVw4NiTM07h/4wTyRqfyUz4L+3aysUSs8PTGCOnhR3+OCNTpjA19MMddpAf8al3Fwyf5W9Cl/IkXelbjt8AC3S85dRtLOyJRU9VO25BxONNh/ESfDIzxCVedajMPjMU0stMrqN2kXmAO9IT7shHZkYplauzj+0q3k2ji13TNfnAGJbeR78swA3ORF51I7LF1s9YqF+9eBnnbCCfkmcvqIOPOeT7778Lr0WbT+KrF9yMnLBB1H4PXJfusZu+mnngjWnwUeLIm/zXWtt7GmXTP+xTb/YXbNQWEyc6yVqAzAwFVUCf7bedieNiINvCW4tEZEcY+1TgcXzEgDsCYMsKKKzfTJlIJjLjMa7vuhhwWJWk81mvcXZXSmmrCBX65ZdfkqA3rYjz9vamCWpgLzgPD7LQ+NaY7oCcbznQPShpi0MqmzxabAuTmVznXLT5Pn/gOsyduop71r6ltYL2AzQODq9jKePB0HucaGo7MvkHKPY4Xd8PNls5YSeknAsLzAS/IzqQL/lccf21xrACOk8dWtSr/IlTPuRXmCdPnvAe5Uk7xSmPjiavJgLpOM8+YQeSwkSg2HbMxOC4z8pp0Lzi/dVnn30Wvov68z//8/jbv/3b8KTn+xhpyYtF/MK6I5zNJpGRWXFery1rSxJRS+xxVvkaobvd7CCVTT/KLl/ysyfYu64Pd1EBrszEhHNz4A6fKDgnE8khS5gU4nFcPo5jmSlINHloOmaHcqor4ZRXvq19zpTOArpsuNW3dvS6UZ7lDSZC3hf48tlxcTc+lmC4NJraRPtIPzNbn21hnWcRpvGDvD67kNgnP157nvtiFdvXWpr+KnjEKY7goy6oYiFTTvhNGH/4kPIlc7qhi4nFJmo2Pd1yd/+B66E7NjPvPlxii5lrnAuS2JZEu4sVGwJ/V6vrux98vZIkxGdRH5nZxuTDYjzpJ5MbBeKn8YNukoa6sS7Yq8eePXjlXVkZbklUGNv2S0t76G9H3yq1xhHGedpBOPHpL0eeOhb4NYvygMyL35iDB+Pw4eEhaqnIt48Z/fgsvbv7u/CKzxh4zmnm2bNnbbPZ4V/yYlEuebdtv7axvH79OoS3b0uiNTdtWVBGFnrrGRssbIZqO031oT178pjw4loWvIdSkc0iP/pBliSPbHxsOs7MNjfzoHPpqp+RRcJ3ffcsyFsWEYvvhCc2g2dccxXg1c1EntlxUyP88R3dE04nb16/Cf9211OuqC/OT6MWTqncwtxROtoEQONBWUtJ3GqOPTQzEz3uGM4fijaZ8T9lc5JzjjIpq35jP0s+oYzQKjRTpEtDIqNOEJFjtkWYmWHdJpfSYIXx2f7MAxM+6wQziQVOwzbgMbIrT5xgIpmOKGIk2fg3Z3Rw4YTXcHvgxKdjyItG1xji9ZhrstPZ/BbXx48fwqsvV9eJBOY8BVfQPTTkXYfS8cQlfmGEFUantt9nHUJa7969jdub2zjlPlJHvMAo6iEzZaGVY0KUx3uCeMcOz7IQ3DsMI42OAHvmVxZZTHQkFb9jV7MjKO84XflscpY/6frsAiXPBvGluw9k0lmlryHtzzwYXRrCely3iEe4BZsKK07hlc0+8d/jfEf+XKwvuSr05b07LmmrM+coty/5X7GjFQ/GjtXqJPxevyeQWx0dOUeSjOM9iUoa0heH1x0G95aNhM/yEJEkzYUyRU9Ql1o1O2UJP8oy6RtsQsTjCYdBdp/b5nfKO6GPkaASXnt14OnRs3AGX7sLbgGy4HdjoyWMQTrAY8JDJQmIW6r9MLSkl7VEBVehDvSbiaeix4LjVhKF43t4k4cjXfGq51qr7MCCGIPpGX7Uh2PSKlmiloIcU9RaGmwtpe2+MzMKbWcnvFfwZWYEsVLh1bhQ5syMQhFv8ClV/ZG45ohCslXfflX2Hv9asYPPwqLRdvE1vvjiDySuVTtdz9hsQKZSSktuypCZoS+L25KZjUfpWm4f/VWZ9Z9SK/Fx2vgXD+wgG7YFdxt/xC0u7a8PZ2YcdWfcGVfqU3nFKw6L8C548mX/QjIb0X1khLAHmEPSk7Y+Yf9uNzKUXNnvuAr+EFvyyAZdDP0QpdbITHicG47MbM9HfpjYfEV80pWvS67A3bi6WfNd5R0+P+AvWxYYx0+4uvZZ+hbbW+gZYz4ru0XeEn30+Je41acw6kk8mdlob1g4KnY85VRhDF5w2hC+zQdG+3xko+v8Lbci9zc37VcX/vTl17ElByW5p0PO50+fxmeffho/+9lPw+v/NRtW6cjbzfVN+5MqnuLP8ZEzTikLwnd932ypnZRDPch7ZjY/AKTp7iiXuOwTTtztZOIEO63ttC2AwPbJuLVGdUzBNIBtYWw7npl2UTIMnIxkhzeHL2cXhKyltP57dgwPJLQHlOFKOXDHu0OJHtWcIx18JzKzGV2nkx//kSsD4Ceffx6+EJOuvFkiI4bV8H8Q1nEF/7FyMjM0TilMiAhp6bgTjqrDaFy6w4Q0w/MpynZBcecqjcxswaAOxJGZjab8TSS5QyGyQZKZ0FqHhpGXWrsQpzo28eucXlPJjwaXl4XkdcOpa7t9wLn27YsItSbHy1OSwOfsMs8wLDqF3y1JGjKh/M6VtnxY5E+6jivTFgfXEZXVIh1r76YNEPlxQfniiy/i97//fdhW3+pE/EFSc/HfQFO8P//5L7GySs4AABAASURBVNrpaM9iYgA02lliYccGKDbnZT7yn7DrFj7zoKcFnWZmlPKYBJF3oagT62ifbDL53KwEfK216V09Zia6AT+wx+fj/KEtFhE1K6PR7JuZJJctC8s+9iz4WWqUWkms6zCA9M81i73t2h34Ep88ZskI5vf4luPquZSCfHNs2BQE48lzIIP98fgZSDjC+th0Az131gb6qh+aLI5nJjztBIMMcs1jq+0okbHwcnnGr/Qb4SET/dA73GRqfIK7UkaS+MTp5YFTCWpufpd54N8JWxLgNTvT4ybhgeuNLfZUhwP8yr94tviKuneDcMouOBMe2ZQpR9CWjxP0dUbCc45xp4/pt/fEtieCmU2kcJnIANPC6ScmUNvSa/hg7AlX3NIRXprGa2ay8RybH8jTCL6F04j497wnmtDTzLNFPCObC6++Ttj8KX9EstCdtV22/FiUsx8GcE7tvaO6c25mNn+yLS3hMrN91f4rbkSMgcwM+TZWlfWB09CMrmupxOht3JPIjSc3ZxVbiEN4+VqQ3+cTrnSfPj2cjpTRcYvjmRnyI7wLvTR8zsR+EY02FbyPjS9t5JccdvebePf99/Evv/nn+PU//lP87re/jX/6x3+M3/3ud+390QztZ5zInlNcPMQhn75i2BO7PmeU9oUG+V4IXmWcSMDypk3kT34syq2eMrOd8pyTmc2fSyaoCm5L7cR4/BwRWdulYNYWkYvQvsxsAgpnf6t59ZckwCwZlZIItGB4x01cewLahcPkZBD6D8DcsevZs4sQZ6mVYB05ol6TjIfYkFh3XJW94OXhU78Kh6AqPUvEmUe4rsSWwLavJxlM7Gpti0sF7AkEjWkQyoO8B86WmZEgWbFz67oBVpZw1X/HC6uzs3OMu4QBAPttx+ZR03GDWxylVBz2NFbDqhUTxR07l3fv3tF/wg7+AjJz7KddSwAtCEgMI0flEUcspQtPN1/zHghOWnLOzAgMqlNqjz2yKFvX1/jkzSfggebZSYzTviUTgCMzWzEgldNAn6BjuWfRlqeu60MnMYiFUT/WJoTKIuecit4zs+H1hKIcFtsjiSozwyvGa3ZrC9nq00/fxNOnT0haHbqbotYStetig77v3SGC9/L2DvmXyFJjRpHT9LjQ4hc74DYksx2201YL4y5ulgov8qfttGHBTiUyIBQLurMe8aOJJKJdOuCDceUcWdAqtPt+AGyJI27xVHikhyRzWFzUEWSRa2xwmdnqJSJmfLbUGl4jSWOElvMZioqf9cgq7sBeyl2BtSzoZgFpx7iw8rYa+ghwu6AU6hJ8SJAFkRyrNKBMZ0ShLZ6JDYNzF/y9Zo2u1DaOeKKK+dHGpYCNst3PMc0lxqnEsDrDt6bYcb3m70BZ6wu3N3ct8XniXODb+PGra3ePv9WemQca0DTuHLPsSeAnp+u2mZGuiVt/8g8pXl1ex/7RFupYWw1cVfuHP+XNssfWFsfV2YKOgjwxEvOlLNE3fdZYr3raJdTTRNxYOOtEV7PZcou/eFJQNws6HlZD05ftLYvgHRtUY/bq+ppr4Bvidtvk/e7t9/GwuafcxW7cxg6fMzE6Jx4/AwuNST4zw1O6V+vjpF9X+Olb8szM6PseXiLU6Q3+ra+UkvBRWpGXzGwLlLL+MFYLPjWDqwt1oYzyEXyMv1KwHT7muw3b0nG+OlMm8dpf8TPnl4rdmTvUPjyhvP/+bXz79Z/aKf43//zP8Xd/93fxX//n/zn++de/jndv38HzEtpMOf0dpBkbLJQKHtszsu5ZYGb8MrGNz5nZ5ujL8jExtqD3zGQRvWn5UV7sK5kZtdYm+ASy4HOsabYfATMzRNY6+J8wzrMYZAqdmTh5BkhhfAp/q3rGWTbsgEqhvxT658gInKPGCcZLAvaEl9wrgi0Z8A5Zxq+ur6Ig5MAdqUc0Twcqv9InApOaQteuhkfC8/OLUBG3N9dNmfck9cwMcdVam4zn3CXCHA62QZZ9zESlY5kZmQlXiXK2OOF1mJg7jUQyziyxGtbARyir+jAJy6sJxYAvkWE7CFANLx3lH0kIZxwjKwueC0AhyS1RoKVD1sis8LsL/50Sd4yewqQ7QM/y8sWr9s0OnX4mwC1nLCbW2DQOZaEGK/o92kV4k4fyn3K66lhMLPJegHO+siSyiaPvB3iKyMxWdBDluOLFrYuJzzq3cwu2NKBLLXF+cRaV5z0LvvYY2H09sJBc3W3i6oFA3k6xJcnt9lPM3DEn9KQ9Y/dx1gZjQDL8dF1nhX0efrBPZja9Lsiu/yWRq56LePDXB5KHSdZ+JzOMBSImhFoo2ndPIpuZn5mxADgTEAlwLaXhTnDt4FmdSUO55nnB1lOYSFctYQWfmbLEasXCAL4wEEVEXdCB7wP1Uf3V9kJ/h91LzVA2/bzWEsPQ4QEzL5Q5fZLYRpKmv7+S4BC38iXBvCI+aqnAlqhZwdFDv4RXjDOyyTdsxsjp5YFkvlqfxf12ic2O2XMX05zxQPKt+Nyzp8/j/PwpO/J7dqzvY0QHv/qLvwjfXVR4WsB3T5xO6DST+djnIHfGQjvgp+/ho0Ss2Dz5jaItJ6B79L+j1pdgLjJL20SN6Fy6bor0wxl91aoMXcxsTLzm9b6/lkTFC2VCzjkq+C2rvsaCf2y391zJbIlHFzI2bui+AjAMfWRmuJmYUUIF9x2nIvmYpjns8xR2yUK3JUG6IXPjgiJjKYzHEspaSgnnnnICs22ffu+NgfWexXjDiU6dR9Yo5IQJev0woN8l7jmh3HMq0W/UoToQX2bGigV1AE682hVNRqE/E5kz4pDD5ibHloWww/8tG/Spbt0EilPexLPh9sYbBPv1aem4CDl2Qr54wdXWS67UP+Fa+vXrl7zLPAk36l9/9WV89aev48uvvmoLgDKu4KtDZzO2nZcRuSIqvtrVEigePiNQDeIs1AWfHaICPyDTgq+Ig8H2UwBU7+2aS8Yysym3b6vugqBjOElA+6wtIszMRiD4ZGYjJCyPGHFu81zVZlbZLc5sQHnEKiXbOFOiltJoyITKOPLws5/9DMc5Jalv4vnTZ+xUVqGCZxxkwSGlUUsh2eyiEiSOuUickrDdVWjAWkuscLZaauNlQHHytyIIpLeARJlUSOaBJ/tNmu7EPdbqgE84fh/m7JmxcNV01gyPLkM6OqxONBKAcy4xsnDM8FhKafpR8Y5L62h0+dUpINtkGAmszNJOA1scym+LZWZ4nPeqqaCzM17SeiI641pBx1JO+8XV911UjYyM0srMUJcjuj/WA3KftOumvskhj7WWZm9PASdcWZRSkO8C3Z8h2wk4O+y6joS3cZzZqX3keH0XE/zKg/JnZtsUZGY4X1zyUEqNyILj3sWhXWNJF+pd+CnQWgjI/WbHOLbCQTMztIcyVeSRR/nPzFAWd5H6lG1tmSCyFteA7NI+jguTmchi8lk1GsJZpGuyPtIYkQfQ6PF79SBdfQ3HiUxpT/A1oo/a8EhTPiOWSGwjHkvCkPgH/E4ZYA899uEGQX3VWuhKgrTEgo9UZBSuoIvEoTIyAp2MLrok+hH7ZdIXgR36EE7/kLbzMkusWLgZjn4YInnekfhMeqCJSf5qaT62sKgp2zkLv3j1pbffv4vLj1dNR//hP/yHePnqBXJOTdfqQP5O8BljyytYbwVW2CkiQ7++5t798uMlC9O7cJe7RMQMYVlekGfA5xboakP9faFv87BhdkazE4vNREyvgFuDd2FuV2pUEOjfVG1T4dXQGbEN+ijqioEBHYOu+fn79x+wTWm0taHvGIST7sn6JE5YJOTLRaGQL4RZ0y/MjB3EW7GF/NmXmfj5Lb570/A7PuL/4lN3mRmZhZzUc026ImbOiYEunN98FJziE5d9M3KtsZM2C+Y6ptzyH3yU7Yy4zkxwds0e6vmcd7T223a+m0xtYTkhXvUrf/H72bNnzXdLLbGmX3h/kfsnP/1p+BdF/tN//s/xH//mb8LXAgX9ebX+xz/+MSz/xLXYt3/6Jvzq8AOb5lrK4fQFX/KdmbS069z8wgdlEo9tZcpMxEpsUPHtxweBMvMHBap0J80oRydWmU72WYdWKbadJ5x1ZqLUaEWH2XMqcY67mPOz83hCcs4IDHUbOtYBxxSXl5f0Rnz22Wct+HR2v4kg3j07rj07g8wMnwu1CnNuTyI9w9H8Pn4tNVYElYpuwcvzgjPLzILl5HlgXBzW8i5vPUkk+Aizx8HdSdmn46x4aXXmaYZx/xLxAr4ZXLWWttgJU9lNLASubbQaGt75OrUBooNdc+R+xo4h4jDvlqOxSVc+PDZm6kgVg+25Nnoar16/EhULzAOUF+pt05E0/EsAmaUFfq211fK9wJf4pJ+ZkXko9teaUYq0D/hm7pt7dOfu2d3RHVeM9+zqhMkszamte3RzhqNbzwSFpxRlMTlIu8GDd8ZHTCatwEdmhldYQe2fVtmTGPt+YEe9x79GHCSiKx1JZT48x+GjjcQrPfle0LcyK5992msBf6NHnZktkNSxycJ+kZ+QBHvku+GU+sBu2+eOE+yKE8YCTvGJ60B1IRFN0fm3ptgMSN+xYTgk8Ik+zBv6nfJa9Kk2F50syk5xnrpfkRiFOSGwT05OwT2HfV3Xwxq7PHh+YDc7sQHp0e+CHD26cY7tBPGenTRV+7FvJOnqdybxfuhjQoasJXZc1TiufpfI8KvAWWsEP8J04H9Ksun6LpTHmFwUBh7c4RpnX375VYj71atP4he8B/PLFs+Y8/y5f/VhhV66xscEv+pXOTtomBMmFuKBmOr7IQp+cJB/3fh6+fJFPMPnB8Yd67ou1thlgCcTvHzbH3yMBXW0RmfCJTyuiL2XL9ldE38J7pkFVh4AR5/r5ve2vbEoteIHXdSiTnZtTNxHfqVnThC+6wZi7Fn4rSmLdspMYm+MTPwW3d/wUltamQnengJuaIjTfvFkHuZ0+FWlKLs6ueNGRN0qk/TlW9/0Wb8b0eOET1m0/8SzurCdmaKOox7UnfoWj/PlVf3YJ7zP4pzAN/QDfA7YeeD1wG2UWqP0XST1Kbn3WbOpp9Pz0H/vWTy8rv72m2/ZVHyMwMdqliiRUajlaYK3kgn4EvKQSRu44CMfFnlRLzOx0H4DPjMjM8NOkVhk0kAOPjLupMwk+Pc/wDHUDCdR5/gMp42w7QUCSUPm6OQoewgm+xYCEC4ZzYaDRluVb3lB6Et572INOp1PQwlvMEhLvizuIMVtEc4EvsJ5LfIzkcTkW1iTouMqfUL5mRkqY0Jh0hbuWEtvlj86ztjZmDz97VmDTx3RjeF6+B5/0Ie8is+g+Ozzz9u4DrBjMZy4hlizG9rhqMJZK+cEHzsWSnmNUA8zKlni5z//aawIphcE5LAaWl+m41PbOZB/2D3dtaDV8Z1vUQbtZjszGw/ym5nY7DDfMfsm5M7MpoOF5KSO3N0f5ytL5mGOfQN6VSfyb8CoE9trdl0rEqg+EnzEPfCfEr2cAAAQAElEQVQ8or8ZmYjwMFntxwUeKgvKGAt+seCUNXlGJwah9BcEK6UGVeOrEgigbHJYqzfpyk8puD38OU9e5c/kOpN0LMoyoV9AotbSyjD04K3wkaEs0rsgWXlqlqgnhIEADPRhGfoaa/TfU4vHviTRObfQwU908Hh6egLciiDMVtbI3/d92wQceZanBT8IPpU54pA+B1rQHuweILSv1ErCHOC5RnC9tOe9mXN4eEx6ARcsH8B3XR/LklH6Ia65cvrA+yxfQCcyT8sSI3aOLPxUdD/FhtOvV18u9h2yztji3buP8T337UtE8y9j5YSFUBncPGy5XZjAU0oJi+1KAr25+/fdu3hm9KZtzs7Ow43hk4sLfHSHr95y0r6PFTwOFOdbtlzb7LH/jK8ot0Xf2sKjsMZrxyLk+MjC5Rx9bcAXXRzkZSTGnSNd+fdZXXnVWGpBj9qlxsjp4vr6lneil/Fwv0XVhzFlFad0go94LAVZpVNKYscNtijE+555ER3XQVt0snBFFFji4Fcd14jnTT9b+Nfu8qEOMyO0Q6GxgndpOWZt/FjLh4sDLOBT0pqgN7X8cnl5yfXkXdOjeIV3nrgt2rL2fTxsHmIgb4z4fT8MEQkelKK91Yv43Sz86s9/FX7Ty+cZu95wFfiek+odi+iCLfTpVdcjZ4e8GRM6zsxQJxbtJA8H/ZQYsU0m43ZopEwkjmgIqHDQpQWxQvssjEVkFg3smMKMj8QkIqwMypTKq6XStaCgLk7Z5ZponN8PQ2OUwVAxCiaD96zs8mSAJ4MmrMyMWkrjSbr2HXnpEfrm9ibcDehUVXooUAc5ISBGjv4bdoLOc04lCDITB9k2Bw8+jjWeMIjz5KPHiXUKeVMu2zpZLYWgHMNdk3MsGtgxjdoPQ3hEdTdiMSDcBcizDjNwrJfeipf+M8lFngKH7ODLeiYZanBfbNdaOak9i4uLc47TZ41ndS0vM8lY/MHHPu0g3/JCV7OdtcVx6WSq0Wh6H+BT/PKiDBZG2ljwyTzAOtdiEheWoWYHeTDROJaZONTYdkUVvR1gMm5Ibnv4ZB2JuWTskHekPBBsE05L5gVXRPsKMc/yI//SkZ8dCzH5kIS0D+lrB2UUbiIILPYJfyzS3pGgnC+cz861LfwMHXU1EXCZ2RYVg6VH/yfsnGvNSOwxcqrWFraDJNmencNYB4zwFtwhVi44JJhaIo4JhoakY4JPefQhGZfPTLAimP3ype/YToCMnYMvoC9OHsIb3I6raxcW+xYWAX0ZZiNKRYe7uLnnGomrnFOS+JpNkF/hXrGJ6YgRr8C2xEJkiRGbbDiF77hS25MIjB2vi7z68ARuse3vd03wn8xRZ5bMaH6o7S/OnxC7Jwe7I3xmkvx2bUEyoRWUMxBTXdeFV1jyv0OvB/kiHK+1NhuoA4t+lZFoYvmhrNGvsSOs/OzBUfAn8e7JPX3Xh7g7ZJfHgn2ScWG3XKXesIhcX93wbnIf280+3r//SOw/wOu+xYkL09OnT7HjCnuN0J25OqxRa2nj8rtl8TBmpKv+EbXxLQ3h9uhTfjIzSikt8bvRs8/n46Lp9Xnwsd+8QLP9VPQgH9KYse2Mn7Z54N2w6OrT5hD9IFP9RGzgiddiscJvO/TshletidC5K3KMmwrnb4k5cZ5w+vPa/Je//GVY3nzyKU4b8dUfv4qv//hlTMRcQL+WEjULtwdTlKouaohTPSsr7hvKMJDP5H0gn5TDwIISp1YkKDMCOKayjgLYJwJh7BPuWIvMtsIIN2BgjZw4RsnSYquWEmenZ835LnR4drUa0ftA8boY6Ni11FhQZsCxwaUhVKZFhVpnijljRvBM6zlMCs5RaE82PjtXGcStQu23nsGv4ymjcojTPmWQF/vlReMn/DteUaowfdeR5J+HDq6hNGQ/9M35JhYD4Y5KH1C2/Mi3st7zsm4imL3mWUhMwkpzJmFZPzxey3z++WcskB+5ErzG6XcEyz78G2MGuHDOk295HTCksqzYESvr4dQzkWAOASOs8jjvCGNb2Ez02EpBlwcfOPYLe87O3SINF1b7lFl8ymgRvzKucdSsOGHfRaCz0g28DB7jnoDeY6c5M0bkZD2JKDpnFz0wFb2aCEaTNTDyJl7rUkpzWukKJw+ZiU724UeYoz0dz8xwju0jzx32Cj7K5fwFHlargUQ4sFBtkHtEv2NM0z72JPDgNLBa9a51jO8iM4FdhXqwGPTufFfoewWeFfoXb2aGfrsjyKUhXflQtgVflv491wtB2wVCPu0vzLMv0FFmxkSCV/4HNkHOX7Hb5FgfkRGdui00+Jngc4e/bUgA7y9v4pYd94YFoyDvQGwVkuvESv4HrrI2232cP3kaT1+8jNoPkVnDk8sDL3sf8Ek3JwNy9CSl4KONTYbWXoXK65aExBC6Mgl3NkMZM7PpyavrzCS++/a1XmVbkGnB35Xb2Fmjs1oKL4fP2qIzowtxH2mrxxUwxtiCbL6kn9HHAF+OGXOZGTN4pX3GomntmAxNnOL2LDY7NhSZwGFr2yMnk2PJKNE+0FbHM7mg0Rz6UM8zc0YWqZmTx4KOz7xKR++1lsgSYV1ol5rAzy2pZ9KOCPkQl/nNWn3uWRDkMVPbjkAFOpyQYQ59otYaBZ0I5/MJm+AzNt72iUPdyOcCv8IK52nFTdkO3G7S7e/h3y8E3LKJm9D5CSdmcfjuyHF5sCS07H/9+pP2DdKBHOVvzb9/+y6+/MMfY8fiNfRDs20ttfGrDi3y4FzrPb4mPmV0c9hewGdmEyYz8emltZ1gcVLw+XFb5WceHEilV5Rhncl8DJOZ4OiCXAm+QGlLZBYelxhJGOLiMZKgMMFmZkvMA86s0nY4rfhUrH9Wfv94FeSzJXSkUjHcKmYcToUrlF9XXKMYd0FbAtpAkFb4wRDyrYJVSt/1oRKcp4yOZWaISxojO7ItfOwoh+kLQTI04ztPY69Y+Z0rfOhLFJ3IZ2k7ptH9o4fXvLD0fccZjmki6oeh6UY5Fwgs6M325eVHFoG7ePPmdZjQ0B5wC4vKTTvqGuBHXuVD5zXBneF80ss82MX2kQ/xVmykbMprycRW6MR+y4wedySlJjOB6FyLY9rFubDZ5Be3OOVjRk+ZGcNqiII9hSm1xIog91SyxeHuSdB7ArT0NWbGoqtR0b9H8uSZIWSMKFkiM6OUEoG3ZGajx0P70Tcys8Eou3LIh/WRv8yDXDtkkD8n1noICPHapzy2t/iIeNzMnBJ4BtQL7pafPX1CsjuNp08u4uWL53Fxfhb+ouzzZ09bn/UTT4vM8QTd1RKBEBX5+Wn8LTwPJCBpJZ3qUl6Gvo+udOz45vBd30TSWrA9UkVVL/Dq6WOHzlboVDwmYhP6jI0s+iZESHNLZKlxz0Jx+8CiV/rYknhvue5wE7Sj//5hG9OcMaPTNT7y6s2bWLOhc0HfMh5ckY0kWnU/clJZ4KUIywK2Iqm7cMq3erZWjg4+9bsV/OnXfh33ngWp1NoWCMeEdRHNzDjO1U7ujE9PztrCnJnNvibHLXEmbu12x+3Ehw8f4453i9priQW4seUIcZvEhKvQk476Ne7W7NAt9olrwb+lmciTmfAxxR4Z98h7f/cQ0szM+PDhA/F1HdfXV+1EIS6LvlFriSwRXV9jZLOh7KdnJ/B/SnwOMZDAz/B19eQc+ZP+Ct1pe/m3Tx08kKTlx7b2lD9hhVEHFXnEkxn4x4SJE7mnKPAvL+JRrh/PmSO53tpGJjYmFm+5qmJ6vHv3HpdcwvfVHXjFIU/yaCm1Iv8u5EE+z9nc/4yX9v7bTV/82xdxw3teBhteYTLzB15W5L0jD+pQnizQKG1CZjJ3EaY9O9geHv8nQgX2UcF8tgYBCR2RIOZY1/dNESooorCK1yi1NpyOJ4FVuRIwWLwqMhFew7iCqqzCHB1Fh/IFkQlkxilUdJEGC8mRrjxKf43hTtmJGdgqxsCYpzmEP6FfuH4Ymnzy5RxxSMeiQpRHHrxiOva5IMB4PCOJZGY47q5fHPLj+D27AHczLhA6irjlWYe5JRgMMmtfdK65cnj+/AWL4AlOvW+7N3ViQnbOPbvWPcl3YsF98eJFvHnzKbCnje81cljkU9kqu055kCdxZCaL0EPbIWqnCccS1ra8CCNvP64zDw4inm1bsOeWDE4ISp1d2MwM5VKv1uK0dkw9+Gwxwd2SBEqt8BuxY8d0T1K7wrlvHzZxyy57LjVK11O6mDJiyRIjyS8zcVR9qDRfOuBNVJ/tWVm0SWY2GX3OPIzJR2ZahTZ1rD3wv5FErW1pNjyZ2WAqPIqvlBpnJFYTaC0lTlkcTiycsNyUZPAfcwpjmRnO0eZHnYq/yf5Ix355V1cn4HBcZdifyHrKjhOMsbAo9JwetPuKzU+lLe8Lvi3/Iz5gIlbP9gX+rz737LjFCSuKhF16FpQMF+0HTn8jcAW/KNk1vW5I0BElevzukqueL7/6JvwjnD/52c/iGf5VpTv0YRweZYxH5Ef/Cj4J7/L3jIVWf5NH9Wp9lLOgS/ms6NZ+/dnrZdvK4dwzFjPjxTHx+Q0j/5KF/TOLmDgLujYniFeYzIzn0F2jT/X/7t07TuxX7ZpKWsKrK8cs4oFlWFki+W/DYrrfjTGxgMzod2YVnfZzONcFV3tmHnxJ+2u7W97bisNvRfntUnk3Ho+yz/C6x7+1vbJBhhP4NkbsWmqJjhzohuCOW4aPvO949/5DPLBxWWIJ4Qsyiks8R57tl/aIL43g1t7yKJxj9qsfa+dbhJGPUo2rGl757Yhjc8gH9PSHP/whHsgpymhusXz33XcsNO9YQD82eE81rz/5JORZX3xD+z1z//tvftPyeKnIU2vLffKnzNo0M1tM2VYOeSTfZvixwwHbx1IQ+ljsOyI6CnSEt9/xVppD18BuETgh/+Mnw+/3ewU0s2Or7mxO19EPfRNIhYjTBWSL0g2ydsXEEVyFqlx/Qc1gVCBhpW2Re+nreH3fRWZGKRlD14efUmsMGPeAe9uczKQsL9JVbksPjIYTl/3BRyM4z/Gf//zn4UtF75OzFIKVu1eUbiDIo8p0rgZjajhHR7HPtr+R6nfXhZd/+0YS6bAaBG/Ora4jlnZs9ndYZpzzq6++bLSEv2CnLI+ZJUqpTRb75VddHGsR2pZ2ZraFa0ti8Vk55VWYHxd1om79hpd0CzpkKjQm5qu3KTo2AQM2E48Bb5kIrI4+cRqcJgpp2SZuY0tgbEiCNyw0exZJ353smbNnsduw+3YRanpC7oqtRoJJ+UZ0M9IWr/2Z2XQk7FFW6RzH1UPwOcg9o5/DwiQO4RlqNrEt/+4A1aXzlFWZj2P6lHL2+OmKZC+PxzHnVvpLKaKMzIykVam1nfwcmgt6Y8OADNLQhz3lurkxiSvTAdbZlojMjJqFwB1CGvIu7ZmYWgwoxoOP+GbiaOQaZsu1jkPtBLKU2LEQRWT7b+KKq5SOvilcbD58uIx/fl0zwgAAEABJREFU++IP8f7jZbx4+SoGNmFHXp5yBaY91Z+y6gsmdGkpq/36tn0nLorwYn/wWbFT5RFfOcjsRvH+/i68csnMZjdj+oHEJm6/HPH+8Z+U1g7+DTi/WWVsiL/iB9JV12fs+qXjPHnIzPCz3285SVy3a5qnbPbEM6JrY3ZEB0ccLgzSfWBRubq8DWtxW4SVl77vYsVJLPOA27krdCOMNOVJffjsHPUgD0e+7Jc/fVN7rdmMBbjsjwLOXGLGhsbGUSf6rno70hGf8BOb4JHYsG3fsciTbeGfPHnCyeg8Ovh28/OU51M2RcZwEFusArHnluEtC4c5R77UpTIk/rVlwaldH+KyOE/8wj3j3dFLrkI9rf32d7+LzCRPD8224qilhHL35EuL89K+Sv+RaTt/XGTcyY5bMjN0fvszsyGMx4/9KjMzm+OUWhsTLCGt7mofMu9dbYFw7bo4u7iIu819vH3/LnoS6h07Vw2353piIZHccVq5vrqMnQmHgHFewTAW+yAVKqfUGh7jpL9DgdgsIkuUWhq/8m7RIYSZwV3LIRHofPbVWhvfKlUFCW+9g+7M3m/JjJ//8hex5orq9//2b3FGvSVJ3tzdxrAeoscwI3ilXdkZZmbjTf4OuLvw88UXX2DANTvg09gxP0igM5mgkJxQVBT4Upe+MDw7O29wBsM7jqzuKLpaDk6E/jIzDrhr+HHR26G7GWfKTLtAmaEcyqX88uOz5Ti3QHMkCPu+oq9k3tKKKDYPd/jlCJtTLCwErZDEXHD2BHOF7wmhN9DNbog6rNs1yx3H+cgatfYxZ41SV3F1u42P1w/xsJ3ZwUUsmbHFXpkl2qJD+4EFL+i3LMixZxGaoGsp2N6+WkuzdykFJEsIY7LY4yd7dJqZh3hifq011Of0GJz6s0Ud2Wd7An/fw3vt2sbGQN5jy4Cvip5n7CPd4FOBmRibuCrJ4D9gkhKZYTnh+qaWSuAFPMzNfiaRYRjiFJ/phyF87gjE4KOm3cEepmdU+LWvlC5cpG2PyHFLYtbfloAOOn9AVn+v6WE7hu9JxijRk3Q9gQzrs4jGU42ehKhOb7zSYWHp16cRpY9v/vRdS8Sl1FgDI/j6dNX8ujQ9T1wx3TLWxxkntR6aA4mrMrZhQZjxl5ecFl6/fMEV4AlXKV2shspJexcKv8Mf1O0em6r/it52tK8ur8LTq+XuftO+WfWnP31D/TFO4f+ck8t6NSDlQvx0rS/hcYNfmHwr+jklaapPr8etJ2y7223Q1xiZETtomyAX7DYMq+i6vumhfT34DPlJ7Bs2rCMnlRMWxb4fIqJQIowh+fbB6+nb2xv8a99s2XVdeIrylCIfM3YxjuxHaKewUD3EHvoT+hn6vm1iG2ZiZD0MXJ2eh7G4Z1xbDshqe4ufZylR0XOUhbrEgF0mFhbj/4aTkv4wgMMvVdjWj/TPwpwFu4hjZPNZtBO89kMXMB44dZygh4qRF3j2yvbNp5/Fk2dPIkoSi1NU5vSrIXzPpvyvP3kJ7118Qa67/PA+ZvLglly932+iMEcY9W4dfAqKR63RZM1MfGAJlSOQyaViOBUGbBuz///83MH0EU5BfRZuYmcg4+5GJDghpDg9gm1YFRfI+jW9G66BHjBsRfEtqCSGwCuEW/d9fHj3FgPdh7uHAqdbYEcE05HkRdxO2WJAlW6fZcJYGmYm8c2xxAxQZqLbOQ4Jp7DbH9uzOHQ+5dDQ7h5MvK/cubFbcSfds9P4hBfiv/7NP8fVzXVskMGruQW8GlOj1lJjxx30jrG724fY76Yo2UVGjcwSSfn22+/CgDIg9ty/Rs3IzPAjH/K+JXBucR78L4ZhxXiJUkq4gN1zLy34igXM33D9yU8+b+Py7DzxZGZog4r9tKd96n7AEX0Wl8Vx+zKz2VfamRkFnionkFNkPqEs6hB77uHLq8SX7AJ9f+ApKYXFVnMUdFwiSh+1X1HXIJapC/x1sRuT5y7uHqa4vLqPh83EtcAYU0TsSAbOd0HZc/2w3Y3xgJwd/K/6ISYCbaZM2H3Gj+yXp4CvYeiptO4SpSS0IirzengCdSiT9rZtWVCq47YzM/TXhYc76E34XQ89QEJE8iUvI4tHV3vsOVL20KkMF/xnilpqIHjMMJ9ZqOeIyPAjLe2QmY1OZuKJS0zwvQAy+wSxrusBLyF8gmOAh4oM8r5F73NkrEl6pdZ4wM8LMdcNfQRJpF9xBZp9bEk6V5z8PnDiGFYnkdhhgy/OmTFDa4FgB17xPeCfji3wfM7VUcLHPO9JKjtk2sWCjkf0XZnbQ+uUG4QTEo022HJtY92XQoIa4uJsHZ+8fh6x7OP8dMV11BP6TmOG7xP46Ps+Vpxago9JsxuGSOZCut3Xz/DV4y/yt2eO8ad9E563+NtIHGu/iQmemp4/f96uYdfrE3Tah3GbmcTJwCbrLHrsbuwv2HLGr3wnpQwDcVRqjRXxPKyGgCw+uIkF45+enjN/he0WFq8zCvwzv+BPPfzPtOWllALNro2foLcO/U9sRHYs7Dvswm4r+loI6QTX2JLxKXCgCfmJJdrchg/4bsB34X2OOWpXA9Njgz0+O7JBuGOxv4m33Hx8+dXXXEu9b/oq+GHfD9Gj055r7wp/3TDEKYvwGe/weuSrQx8B0UpZ9X1s3YiwATjDh5Z5iSs26VdXH7H1PnbYeUIJznG+t0ebER+A2Z/97KfRgcPfnl8PHb4u2iXuwaevzuAKPh0+YqEJ2cyWfDScpaJ0B5yQmWHts/22MzMKig0+M4q2OM+E5svhjU4wkygoMjfhnPCGMrbRIdxz7mrPzs9Dx/iUFfLV69cML6FBduxeJpxgIuC8J93z7L8h4u93mGDPUNo5cyeMqKEVQvoa+5SdjW0Xm37oWZD3jXef5VcY+bcOKAqrTAPGkH/xrtgNuDuZ4MGjpHfJA454wo6uq137kyc9we8R0B1V29nwLLwLY6klTEp3KPyKl3moCEOzG6KxJrhKlnjH8X5PkJxz8pAf9SMvC7qUj5HkNWOoHQ6XmeEVgDuip0+fsaCcocddeNQ2yEbwXFyct355z0woRWQe7HbEcZA5Yo0DFmx3CIau7cQck//MbDqb4QMMTXfqWL7kMzNjxXz59v7YIOy7FXDMY6e+ZZfsvykxseMb+iEMNtRM3QGz0AQOu3m91alzEsQeWbecJlrCQzcjSTGiRK09vEyUkblBgC1RSyVZ9OFHuayVJTNt4sNzyGtmhv3BR74HaNVaGx/2T9jWwjB4Z4JqjFpLa+vD6tUx/WaCX9D5+INOfRjR+wSezIzCXOlklobLfnUojEVdi/PYX2sN6SiDG6iZYC6FueAT3qS6YP8R3Yg3+HQE7JrEpCwzYwt0R3TlwjAzfs17qQeucbSPydiE2uGXwvb9EF4PZ2QE87TNBK173mON4HB8wMelOUFzhb5WxIEFo0UPbefLS2V+8FnwEZ9LreBeE7sbksw9vrkJ+8XzAP75EW5EX+pAv81MNl3b8PmeJOcJwI3Zt99+2/qSBAanJOOh4UI9xNSEr963f9/DZCY+Y9CrsglZxCUt84PXZcOjDOaiucnYRSkVH5l+8APnaIMO+QJB5c33Oc7JTHgZw6t28YtbWuYh4fX/zz//CYvZGptPYZzM+POMbbq+Z2G7aAtU33f41dJgpNdiDZgFHd7e3KK3PXOHxpt0Ly+v4/LqCv3s2rzMZLxvcZuZ9E3gGpGhgiGiwrv8dNBxg22uePbsWaxYVBoAytuRQ99/+MDi+RDGv8Uc9y0b2w+8yyngPehrzbw1OhrR9xy+kP/8s8/iPQua/3aK+VHfVFczOX1BZ5nZyPi/GVsXje9DZjZGfS44t4O2HbNWqZnZDGz72PfjuuJcI8nB8YDOjrbjAWHr15+8jqfPnseAs37y5k28fPUq3nz6afg3gl5wZM6SXH+dMzWb4Aqko/mdd/+SrQaVLxP9xcVF49ffS5FHDf0F10gfSNbyb9GYpxzTT05WGKVrOHckaZUiP/Jr6XEAFyPbjsv/KUdiHdMFRSf1L+je8rJ90kDsovYk0MwMnaBj/ppdvPehzRmQ+8bTBTo4ZQE8YwE8PT8Lk4DjBoOyGvjBJzMJxG1MBF1m4jQzjraLi4vzmEhoLqTKnVnCBdZng+krdi3qxuQkjxfoxPop957WmTAAfucauMqs49AV6meFHeyzmDz7loDmwMhNtzq/cOpF/TwB/wmLdi01FpxnQ8L4/u37uLm9j1vKjlNFRKLrdfhxocxS2HFNkbUgC4FFMO0J8LaIAAS1WJhDN6eUMUaSQ+AHB2ctUeFpxHm3zW57kspd088EnAnAIFU+C+j4WSgRynmUT31bMjMys41XfLXAm8WOzPxhTNgJHoU5jhm04vRZWpkHO0lf/3GOMNK0NmiF06YH/Y6B64TwPsvlhA6FOZbWn4E+b0N7BO3CrnVEfvkUtzAPvEvc4X9RalyykHiy6oc+EnnELz71I18FGOeMLBQ7TiUTilan19c37V8j7IcBWlM0v+LUnZnYr8cfN/j2JuShois3EQeeJ64nt7zAfR8F2A77rNgpS3cLfidkqQ2fyVi/y8wo8BZ8MhGKWvgRf99y26A/a8sdu3z99rjAZiYLfYW/MbydUK4HFk3ht2xajVV9X1zOd7zCq6WUCusZz54/A0dH7K/Q/9J8pycJn7I4+xc51JF2KfCXWRrf6ktbF3BIR7zqPjM5MVy3zYB0LdJ+IA66fiDJ98Ttnli4a3VmZaN3HqenZ7FiM+mzdqngLaWEv7Rp3ZM/xCOtvl+h/wH/7UOajldksq2+3LBfXl6G8PJlEadjbnj1O+3s+B799iw05mS/5WW+MYafvyAHw68wDyzoC77umHTMUerSMeeL/2v/EK3GJ1iVVf1o++Bjm6rplr5ECV1kJkL0jUkRKYRFZBbbx0kStW2fYz3KOCJ1zL6RJDhzwvB0MpMuFHJk17pjpRxJBDP0fCcR+Fai2CckQO8DmzMRZAOJ7vPPPw9PMr74Fu+37F78e1V///d/3/5MuovL92/fhnd7X331VWRmrHGSO478GqZDkZnZnLHWrgmsbPKXmQ3e58yMoyw7kpay6CgvXryMFy9eMS/iD3/4sjmRSXMmIBdkkm/b3gFLz+JcDSteF7gXnMQ+ZcGU/yONDmeWn54dYZYkyU7NBvZnZvjRQUqpzR4TxjaArjmiGpyxJMG1ZWwkqD+2317+8OFjCxTpq0PpuhgOw9D6lUe9yFtmNtkzD7W0RpKNvOi0mSkLBMSu8aac7cUxTu1LZL+l88DV0EfuwK/YTd3dbdiZbkO+Mmr0JJg1CabWglw1CvbVMWE79AmIc7jPmOjo+hV9EZ5YXKBvwbuHlyVKWCv7MKwbjpHgqPBgkWdlVWcz/mLJzIhI7LU0vg0KYYQXLjPj2NY+zpE38QafzAz7fC60A1w9vi2MeKTpuLjEY9u+zGz0jr5z6J8jmO+GShs0HPiNdMy2/0gAABAASURBVIWTxoL8wixLwHM02tIpBZ1xOgt0UNBdqTUAidG4oZGli4KOtywoN1yp3j/soseXRCL+4CNNk/sGfz7wMwXkY0K3E/pShokYlZ7+YtGnjz5i/55YnaCh72TJprujPpzfE1+1lrC9bldPXUz4avBRxj3XKNYTfOtXwskLw/ju3oq5fav3bMAeSMrykZn0ISj/N6YcU541J2OHSilhu6oXlCdO48NyhJ9ZgFfs0BeEdv4VCVheQIke5nCOC7DJeQ+f8q3MK/QobunJs+3MRK4pjri3LOaeYtRlYOMOWxgXe2TITMxw4F18wcda3ozfHTotpUJ/IZ9sIrO0traa4VVdzfCuzvXfiowz9rLoMzvsKR7HXQCEz0j02IWxVdCNtz7PuBLs8d2AH3Fc+Qdbea1QSo3Xrz6Jn/zkJ+HfAZRnN+AuOKvVwOJ3CscR0kOQEIf/6uztzZ2PoU/IV6ML7sxsuinQLU6SSQXOhC2KA8dn25mHfqlk5oEQD0cYms3RNIDH+jYH5JWkOeNcp+zy33z2KQ4/hAn+jF26ylAQHdvjfqsxhjvQym4sM8Mjm9dd3tH7x+j8VwDtk54LyyUO0kPDxNlOK0/O4/XrVxzRzsLkp/F1Fg0ZhKP8Kuse5+mYp+x7aFqrHPH6bPsDR8P379+FDuPL7y849Ty5eBp9t4o9J5N2TYCR+2GIgoHwaXYS6+jAqx7Ozy/ihqNsh6P9/Oe/iL/8y7/ipPEEY51FopuBxXLJDJ1YnrrHeQMO4MlCp/GksQLOWvwLziYty45TgHx2XY/uu5b4b3EWHc0Fx1KgY3BaKk6pbNLKTObU0FEMFvUykVgmgl6HTBKHbWmfchJp8+HPuQ/cm8ubenFB2ZNsRkplsT4hoZQsUbJGxYaBzudlYlHYx4ad5Ii+tiwIG3R+zy7Wrwtfc6K5JzgRrS0wAc9zEmBLhrtvF5S20yIIM5Md24BTH4JV/hcUo5yZiS6nkEflrMjbwbNjwUd5hHVMGLp+8GNhLY5bt8LcRf7hWf8Q3nHxWGzbL37b0vJZOPtsn6E7a23hnIftQxgTHTaOKE2OzIxSa0QYV0sYqM7xeSKp7NFXAOOJeFJJWeKE+++RuNrwXiQL9scHRjZqyZi+p90qOG2vOZVr48yMiIig3mKLhXrNxkt6ytkPQ7izdU7PItE3HiMW5O951k97+oQ3cSrvDjs+PDyw8z5tBVPg8zckyQfIJLaYQj6kL/xR97YLdhaXpxfrPTHlnwORd3nITOQ8aUUcmRnq2XF90lq8mYd+cU74rzT0T3EIM5AglVf/O45XfDUzw8To2A7fknfprPHhZEMkLXEEH/lzruMRGZdsoLzSfeCUpK/r/7bNNf5O2VEmdSZu52hTx3csBrYda+bED+R99iGCk88Ni9YupFVLaT6q/1yS6+RJmRyTJ2WVL+1njL7ipkfdgKbZw1xp/lUObecfdfzIpnNE1z0+47jz3ECIR5jMjMxssWRe1SccN2YG7B+RzUd9lm95yTzYoIhAw2YekNiW6cyMH3/s+796FplFxJkZiUP7LHNBMD7lha3vRc4uLsIEM2M1FbklmciQARMZcXt3247PmRnCZC2xZifitUrQpxFUoIo1uaq4X/ziF+E12RnXSCrGO0MDdsD5Z05FXsPMBIMKTfgqj8bRIPJbCTjxide28mkgZTUpP+NKTrr+jsiWwF3z7sQAdCHZbHbh7nCCTt8P8ByR0HAXnaXDGHN09H/9p2/ij19+Fae8I/E67/Of/CyePXvBietluGgoi/zIp4Gpc6sX/y0FA6yUSlCOzYA7nB5xeGaXifPds4sPPuoJtYa833Ns1WmPeAaSxDn6cZGXhrL1OIXyS3dgJ+azMlgv4HWR+N+5+tNfyZLssBM8x+wu7m+NiFxrL4pVRVIskiKEgYCGQA3U/WmAaaD/1FFj5psaGE2rP7SoEcVNJJtLkVWZlZUZGfEi4i2+3KV/P/PwFNUeYXHvNTt29sXMrr8XoI3MbG2LHSq6kq9MEjr63bDq25LUxDOx2t3zzuRIUZlIchMJcCERaoNTAswopYRjWWo8UDwOzKn9GEQNOxQ8JWsUEjjkSUa72DV9byOi4EUlspRWSGYSRmZGhR9lkb64lS3ef3x2zKtd53vnCid/3p9xCGO/cDb7Z2QQzpaZTQ/SUo/iPcOd7wf0rD61Q9f1jT/tkSAXlgs+MTcdrGu2xFiRN7IwxDNSThi31EpRjZjRX2blumLXiVF1lNFBxyLrN7QOKMuX7+7y9/iGdO45XtWPnij6II6hH6KUGpkZXaOX4DuGK9GM0x+Ti2PPOG/Xl4wH9TGzwDhw9OQRk8duTxSOPYVIP6ksFlwZ74njCs825bdZ6kutLJyuWGCNsgEPpd0X7JiZIXxmxsWFNg6Kxqb9Ilj5EEZZxCX9AwnYNmN7edMmwsmHfNq8H9CNc/R3m/w1xUWEc4Tzqoy3yDqMAyPxDW8ddpOOcMu8oqM5HligOWfCt+9evwl3JMLIx4L+LSrmM3nbmB8oRpgxHik0bzlKdEy8pXTQ6Xh3wTtPdGh+W1HU1yT3x4cnxgo66dq75Ovrm3ABXir2R+YFhOKX5jtOJyZiRzuY5Dtsqr6Gvmd+DYuJdhzRhXK+4EhLnazwuoW3v//Z38df/cVfhn7ygK+oJxfi6jszW4zp4z14xdUPPf4yUeD27TcwW3w24NG3bfLmXPlr70w0rAyp2cz00hxfwMxsgsb7jxNtmdlgRDIReMIq7JFV/5EVC34a/qLCjz/9pAmo0IkjqQTnLATLDqXOKMpvJfTDEJUktWUXo1MsaDpZIa94g80jIxOlgv/4xz+O3/iN3wgLislY2vKksx9xvDuq+J6z2FJPytnwPkP6wtl0BsXxXt4rRlP+PfxI2/ENCdTnv/iLvyK57VsBOBzmdl+6PjasOmup0XGvYyhvgucJHEeCcEko0F69fh1//Cd/HP/2f/lf4j/90X+m6Czh+xMNJg2DQH2oM6/Sl5dHXuLf3b1uOpYP+TyQMGZw++z7mYgSXT9EZIkJp3vimGAmmT/tdnH35o4z8bvQ4fDZlrzUkXNnYM+0tUOH49gO6M4xE1mPcwYf+50vfwcSS2Ygw4zjljAYped4wVbCQCjkH7OFOJzfmXjAp35mnPoI/QXeLSgT/E707QmQNSvTSuASJNGFxcWBZ5gAVjzqoNGgq9F4f1Uubhtd4Wbw2+zz2SaMcwwsrzZhMjMqdgs+PqsD6egbhTFlYKj9tc8bx72Kw+a8zIzMhPc5FmR64P2aK/cVQOkfsN2CnI4JPyOkumOYOQu8V2y9xDytURI9rOVUVJBloq2RARB6WWNPfM3Q8KvBttqNvGu8joC+fjWQAJRJey0kxQ4fXaEt3YE4u2Jhl6WE8bRGxAG7H2kXvN8b2Qkr00Qcq3xjSp+xz7m3Nzch7hl7TfD1wCIwM6N770NeZ/KBuxd15xwTEGS+gdEW+p+wOxcW0J6YI94FvciPNFcWakdX0fiO/TbhTITyvsPPV/KEeOzPzFDGM62+H9pOyWd5KSVbQTsim3DiU155kfYOXp4oAk/E0QF7WQwm5NyzcFQPK4uAiHyfz4bITEySLdGWis0iosLrhgJp/jIO/cHdHXGzoEy/IJGZsYOOBUT9ibeUSiG9/aZtOCIOaMmzvCmf95lJzI2E2NKKgV/mUQ6/efqILtRJhQ/hYQXZ37YF+QuO628oUEf8Rn393c/+rv1vjJe8y/nk44/DY/hSSpNDffQDuRh76hslS8st+lytfTxjge17lw35Udo2adnKDia8ycyYMKjEROzVfq8q3avNvv9rE14hvDrm/aff+iR84S5zzhOH4yragjGyxd4iTMIs2gkrpMINCPIBwovHgPNZodo5IKsJHdOAET4zwyBQIPEri0rXSEecIVPD7UhqQ8OvMuXBuTaPzT766KPIzBZQn/OiSSXJszL83d/9LHzxPrB6t6o79wKeB3h0vOkrMoJWao2VP13fheM2nceE2w9DLATGa4rDF7/6VQtieX3B+xQNL+827zP/K88rgj+y++i7Ib716bfbTyp33Ns3EWSVJK1MC4AdCSOYGwSMNC1qr16/ipcc1z3wDumJHcuBoM2U32i2lqbyqrN4/8lM9NWHY5nCZitIyj7q5LmGJvP45JKg8af/JwLOxNnhgMEUfw5F/Wj3Fbkbavha4fOAjy0EykTSIM+FP7UdOPIKkIljXlbwu4qrJAbus/BcQjkn5jYawMofl8hM3Ec4CNNx9gXHpZd56pcf5TzJMYZ4tLMwzmFq68vMJrvwpdT/Br+w8lCxtfPP1wL/8ieOM13HMxMZZgrA0q5n+sI7NzOxwxzqTp/VZzpsGrDsfOG0bQCX6M/mIuJ09FXCb3Oprz2+brHo9AF8sIJDPqZml0NLKLe3z5pfyqNwpXbR9QN8LXFgvj6lHkzixpe+67N+qv8o34ZCM+DLw9iDcwxluGBRpV5W7Oyzc0qp0fiGF+kd8DvxyJP4K/or6Mx+RGux2ZOEld1x58gD7tJ2LNJ00ZipbebmnyuDmdlsvwe/MOKd8BF5tRAcKRr6t3iF178aDyRzdy0zBVl6FqfzYvVIwj2gjx0wFR2V0mOjlbaE+I2/zIIue46tr2LLDr3vuziyyNOfj+hcmwzoysKyRoknitGRnc2CYKVU/s1QNZkZ/TBEj+xH4lke79kJ7cnJexbD8lLQ0wgurwfktO+RWBYWROz+/Ibnvn3r6u///h/ir/7qr8Jj+ZcvX0bC557FbS0lfP9svlGvB3aTn//yl/Enf/In7Wd8LPytaCD7BI2eOBa/i4KKDhb0NPRDoG5Iwjv/yrO25rb9zcwoJtWzAYKPyhaRzGeeJtp3nph56svMqDhF8DnP9yqcTH/44UcofIw2V8MTDCrFl+xX11cY4jouOX6RvldxmYiF2VPJVUIyRwPoSCZ9j4U6BBV2ha64dyheupmJU142w+j0ymB/LaX1KbyG8Prd734v5FF8BoNF5I//8x/zIvvLVp3Fq3PJg0VMiUupMZJMdZKMDIvVEw63kPwKNORbmpmM0qQ94CjikUed2kIoPc9U/clUVyULSVUdyFcmztX36G2I02dtOq7oeaCgGaATTnvA2dVD3w9RWwKJmFglBvOFsZAkPHXg8jhqwknuKSiZ2fCph+AjTXnnttnJAqX9RmjJpzJlZqzweMDJ1If8LvDgscfV7XV8+zvfxo4XUYCb7YcWGohSsskxoANpqI/I0lbbe4J8AvaBoDCI5LuUGvKezLPN0LTPcfUqL8osnhlZz03deh+RJEZ2Bcyr6KuUEs5TVsdtzrXvPB58MrPpRLkcc57N+5WIP/d7zUQymmPite8bnUDXZ/tN+JknfjIzYCTEaQs+zrfNBOmK/xi0EzLp06WWVnwQp82Z2cGrl0jlidhj+wMta41SKsV4gcsIk1hmNj8oyK7e1Ndm3LavmpZao+8GbDLSOmFiAAAQAElEQVRGMi6v+of8uxLfsSIPiPbD0PS4Is8BO0nrgO3VnTo8EJvhJ09+YdHJTOYstCn0KX3H5hztcz52VTfy5nRxjSP8kCh97ojrHfHku0p50m9GxoR3nk2YihzOVX/KkEwu0PfZMedJe6W4uTt/YIcv3gDGGFzJRfK1oPc9Cdt7aSzI6/zzc0dcHUjwPp9kuoSScs7t6m+o6OB5pJjYKklXOsJPFJQ9CXuGRmaGcNr2ZMdER0MciJO3vBQ/YksLiHOE6wf0D4+PHFPecwwlXxYAi8GHvBPZke+0hzx9+MEHDfdrFqmexjh2zi3vmGtBcSFgXNdSsP0Q7ix+7Z/8E4rQRfz5n/95/OF/+MPmHxYQefnqq5cxwZP2Vx/SKRVfo62RxO8apVZcekWOvjV5RCnRjrkyszFlZ2aGSM4G8z4z2+T4R5+JFcD5URiNlJktSZv4BxLZMPTR9UObu7AajVqi63oWszBXuqgYYOCcMbMGXEYttQm8p5qaaHc4V6JYnaUw1yMuE6+8hcYvJXSyHlrP2LVknhRmceqhfcmq6eOP2XkQbhrmgJJ0KOV84BjiDmP+6ldfxcuvX4Vnl7X2kfAws8R4y8vz9osZ2Yko6wCNS47gelZ9tcI//IhHpbcrfO4wtE0DZmb7nrqBVBqfhwiEpLsFnTi+/vrrturX+eWr67qotAGHUiavNzfXsT/u44svf9V4VIZSC3C1tc1mCBP7wovujhWS81zZqDPxqqu9SQHnnUhYT/B4IDnYX+SL+1pKjNB0tcbGI3Qs5y8ERcK1xXlhLrdxQXLypw0n5g0l4nvf+iieXW1jO3ZRAO6HGv2QyHgMf3jtZL+IWkt0XR8RBX5XZFpi4umJgN3z8nhBMRM2nUmw2t9gPOJjOvABPo7AOBaRUUptPqUMZ90XiUfgFgv/RhsvBQZ5ykzmlLZQ0Jbi92oThy3+Lx/9KjMbnjONFRsLm3nq99k2w7fJYSLxJ7x12FDczhNtZgkTgn3HaU+xmOBzRg/HcEXr7sxEc0DeHXIGfCvFDD79QXtDOt69fYwDR62+a1qzxo7VLuqLLF3AaJRMYguNrcF9RM2IGd95IjHppxfsJP1K7NgPUYg9f+vEw+4Jr8QW6xQu4uS5KAP+ri8N+IW+ucLLzAJAHOPYxwTenT8VTUI+yQhRb2j6o3o58N7riSK1LKfEc8QP/UnqwFdvri/jxfPbuNyOscWHN+MQtZYWz9JUZxP0KvFWuhKlVN7/9HHLMduWBK7/rfC0UjR69J3EuEVZXmvtouuHiCjN5ofDLjh7jATGVXaPbOp25HTE3YN62OHPPcXrhjzi1f4Jnz/iextyVAe+m5vbuOWYR93tkS2xk7COyd+CH3RdT6K+jForPCe2nrHxIaZl4oj8KQ7o4DVH0BOyZRb8YI2KjOI6YMwjceoXdyJrDCxeb29vw29emd+uOZ50cWufP3v2I477r25v4vmHH8T3eX/8rW9/Kyw6n376afs1M1HIQe/excvXX8fLN6+Dk9M4Tgfw9vHDH/4wnj27DQvOH/7hH8bnn30W+tCAnEfyZIX+jOxbZB/pq8gjvlUdImfw0Z9tmRmZGcXEsuH8K/iseGzf96cBFJWZCLuEiGyZp+fCGOAkDANiag4wo/hLzlxd8ZvEatSIpQS0o5RT8C8k6ZL0BcRBgB8wXmLmnHjB4XacVYqnoNzDdIwOJ/EHpq54eX2g0ru9YxoyryGc3532JZIBYrAOOP7T+SUhc0eeR5zUZoI30dfaRal9/OKzz+N//9//Q/zyiy9iGDYxogO/TnfN2eIeZV5dXcNbUrWP6FCjm/qW5szX1xfwMEcpyIFO5EW+1KX3mad+9VkxQikFWXp2YzeNb+VSz295mSZPC8a5IUhunz0L+yeSirKoT5gI4eR/z6rQZuIZeQ/UD10M4xD90MdIIIhnQY/icq5tS0F1lbJjrue3e4JGh5W3lcStPWqpUeHTvgVe5HdhzOJSS2nWGoeRxDTFfneM7ZZgQcaFhHLRl/jOJx8Eg/zdx4HA3e2fQgdM/GkmeAp6WvEPk8wM3g0v7gcCZREzdpqg6e/rqthmDSReI0qtJNsZ559jYs4DvrEnedaOIzjwym9mhnrqwDGDPzOZ7XyxtNtQFuVSZucoX2Ziv6X5tnPtO8OdZgX26kDEX2gJo00cEy4zQ1zS9Dn4lFrAt8aBZFBKCeEdX7BHIKfXATtpr4I+MvOEA/wr9/7szYHgVRczcXI8TOHUBHZCtieOO58ed+Bdoqeg++L99dsHklTgU/SxkMjMyCzNhzYk3C2JWpp0I8gSFVyVh3Ec2rn/ZrONPfZJbNhvKBAkuFJKbIgF8Rifmdni+wjczLj+2RGfHYuGoAzd3b2KWoNWoYs/tpgb0S+6II4mEqS62LGI6WrBT3ti6pEz/zfQGeLjjz8kWX4rPvnkI5LwBfLNUUplbBvqqv1oAfFwgb939JfI2OLrFxebVjg7iNdEB+h9gb89C1D9jC54ylB+i81EEpV/rwU9rAAcwHtEt153xIVFRf3bZuyijx4p7i9ffh2ff/4Fi7k7+H6Ex6XpfY1yusc/a+lixWBHZM7MMJ9sKFYjNujIqcPY8wJ7Gwu+PpHb9En9aqYgat8jvN9zeiAfWUt0+PnFxSX62oSwxv+bN2/C+J3B4S7l408+jg9ZLN88e4Yl1oa7oo8tdL/z7W/Hj370o3jGC/iZJPwKOz08PYT63LMAeLh/FwN8XXM6VEuJv/zLv4y//9k/xFdfvmTRco+NjrFnIbAn7iZ0kFkaH13fNX+Qnz2Lfm0rzcyMkpkoZAo/Mj2jXK8noacwQTpms+88fn62z3ZB0nJH4rXAXCQGxlg6k3MkqtJmAkX8q9YEaIGe8I7rsAeMMRFUR5zDwuDVNoFLmplJ8MwY9T5c2Uv7CoUMOLF4ehRkW4gE5ywYeqaNOKCVXbjPP/8s/LbUS84V5e329ia++93vkuyvw4+BqCyuEDIThxzae463b9/hoCUuMbI0a6ltTLq2jqQmr94fcE6fTezSvLjYNseoGLvvh7i7u2vGCT7OqcxVFu9t6ugE2zNvbDIrzw4DunUXv8/y7zyvto5AlzeLuknhDAOZ5gRnfQ/oq+u7hnuNlZeCu0ZDns+4Ewfy/ojze1UunX9HwHbQEZc0L5Ht9J6kBEI1XFuCfUsCGMYeHfUt0aDK5sCZOAcMrdgouD+QcFYCBG+MZZUb0MCT9GwrfV6P+MAe/1iYp03tcywzsUsFVYZ9E/6TWZBngZ01/OxZjEQkcF14L8ypTQSufRbCI/DBJ+nr4YBb/vZ91/SkntUPXeCevfw3DTaY14VwPX5oMRc+M1scqcOVhCPPAS8r/eoz4TW4V/KJeJjxV20vzCI8wexiqtbS+FgjI0uNQhu6nsS7oThchv44UvT7fkDfAzSP4c74QNGf5gNKnQP3Q/4nYv4QR3x0S0FZicnlPU35LqXEEZssJjp0XksB/wX0SvjJTOw4gKvElsRln22F1woB5fOHiY3fBbvaJvDAdtPPze0ziscn3FdaF5mlxdcjBVM8I7Gqrd/evY2Ht/chPyYv8elvwvTIrW5n8O4oVCa2PUlyYQfguAl7pGg+f/4sPvzwBe8bX6CTrvlirQU7r82Ge+JJvPJnK8iq3YwdbaPNjM0RnoSVD5u6O5KjbAnBSjxwQW/H5v/yaUHxSw3qdBw3zU7mA3HLs3qp6Mt5Wwr4YEx28IjvrOiN5IwND9+8A/FUYY/NAv1bJO7bEd4unjguzky6s8k14f8uINWPOxXznnxKT9ksMs+fPw9lkg9lvmUHtEN/Pt+Rm96y0DUAtsS2/ItDuzqunyqDTTlt4qCVJryEeWgKdlJmNiOKSGD7gk9m8m80xoOPDErIHyyUIZWz4FQRicNOEXCUmW27txAomRmZGjNa0FllpZsYMSJDJSrkI8dQHk2p4AXFSj8zw4/wGlmedWbpen+GEV4Ymw6Q0DuwMhfXz3/xi/h3/+7fhQpzror9vd/7vVZMVLjK+gFbxru7Ny1YxOs88TxxXCDOUktkZjyxC5pwZpUqbXXlVd7E5Vz5FeeCTmqpcXl5Fe7AfGeiXm3OEa6UEjYLWa212cWfp1mQ/wO2sq5GLBI65Bm39B2XnnjkQXvoNF7FY7ug2AdJWdjMJLD6wDRNjkuK4wVOoz6cL56VhD0SjM5R65kZ0lTWmVXUgaQu3hWcW4rGJ6wwPUqoucZm6OOI0wsnvYYjSyhbydLsLu1Gixt/vmBBP6BixbdEz/xVhdTSnhdgCrrJzLYyO7pqRyeZ2fhXB/IhPwO7zIRGm44OxWvThg0/gTaQcLtuwL4dehjjlDjX9iyM872KMzNBlSH9eP+RjrqwLzMjM9uIcxb48iEzWyzN+Ly2qaWCvzp0wsWUhWSdkRHAGqBRso0lsK6M3eUcOE6Z4NnEpr76fohlzdZKrVwXEv22zdtgh1ILMvUkik1r2n3Flst8jMNxFxNXE1fQdyAmHoizHYuDA8VW/BP+bLJUDhP6DP/KGgGfEQ23cpZSKEqHyCz4Rd+KytX1VRtvc0iI7iy8F/aG49orfH8gYRqv+mdBzlrVCXZFzidWwfrVWxZtFsFHkuSMr53jTN4mdJGZkZlt8Se+VYYikHeMRIdHimethcLRYdtDHPBF/ftDYsjfaae/Os6UcK4+vaUoKr+w0j1SKNSdMWS/TVr2CbtAU/2pJ/FU5FBPmRnLssaEHi10yaCySse+DXScL6w0pGeec2GrzJ60+J7VU5cvv/wyfkV7QA8rcu2w10Is/PR3fhr+1+CeOnToudQaHXp9oXzsViw0FsC37D6+fv0q1MnHH3/cbCTdGZt6FPbTn/52/PjHP0JPPb5Z0NM+Xr1iZ8LRmAt13yX7BaQR3OJQhpGiagwrr/JkZvPzBb8v5w4FQ+4oOIkDmdnug09mNuNlZuvLzGYEmRKp53cqXcGCj0RXkGcmT7YIGRC3zXFpYA/6E9xBHpoxwhILTu7OoNTSkqn4NaLGBFljPDO9Dem5CpcP+VdQk74/od2zcoFZVJ8o8aI5+X/5L/8l/vg//+eG4xOU/nu/97vxk5/8GGUOyBO0NUzkBR18yTsKdybSlVf58Kq+VpzFgNPppHd2dg0lnHyY9M+86YCObVgF9rUPf1rfObYdq6rMkzwKJX7xKrMyif8tq4S7u7u2etuwgrGYOC6tzGz8y7N9mdkcOTMJpCNOUpF/SzFfRI8+1tavzgx258ibzzq2MmYmuoimJ5N6ZuF5JXnsG27lq6VGlhILCXEzDvHbv/WTeP7sKg6co/e1BhMa7a52UYGtBENXCjyszFkoEhO4ZvhJ8NQ44uClq2EQ2BvA7wloAyiiAM8cYLSH/EQmuDJOf4rkomQXmdn0oW9FZAStlBod/qBs+p6yqlub+l+w50CBUa4Cj8KoiyMFk+ngXpvOHHfM+dpJGO/PfSu+27GyXPD9ig7ElRFNRQcd2wAAEABJREFUj+LJ93p0AWXTItSF0Ocdq/iGc1a0YiJfI6Ed6GlCtuR+xY4zLdiVvwkTjjZ8YpFzINEcOYpC/BY3HbrckrguL7f49AdRa8bT4328e3vHe7p3DecR/ZrwVnY+jw9P7Wco5F0ctRaK1AVn79fNf5RtRamPJDZhEAudTMi2kIQO8cTCyrGTPhf6Z0Eiodv3HfFHjCHXnqJlXBk/Jk9/TdJf/dX/0c7uTarq88yXuiylRq212RR1wPex4bZPPrRJeW+zgn43JDvjbsQnMzMKfiR9r+5Wgo/5JTPD+TbpGWfy4zehXOh5/fJXX37z3lP55E8ZvXc3cMA/nK8ta6mtmMmLvnGkgFX4Dj7i70n63IbfnDKG5VFZpemXDtRbZkGnx5YLK34kzMXlZftRAgvDgcL6e7//z+LHv/kbMbBweOERFzuvm2e34WLT4tIPQ5Ra4vbFs/g2py2/9uu/Hj/96U/DH/p2wW+ezsx2siPv3/3ud1oOtNibp4740BP+9IQ97x/u41df/CoSHa7EiPAHfAZnjB07ugV/mIjJUoqi0Z3ZjBV8FD4zIzOb4zr53BzTuJkJZDSD+uzvrvLl0NCEqMFkxqY4cka58qZ2Xo44256+k3NpUJUtXpnIMBEQNuCVxsJ2e4FxHeOAQXTgBsd48PE5M0Mj6AALgatj2nx2KxgIl6XG0A/I1rXt5c//4Rfh7+dXAb/92/80fh+jXBJo8vOGF2JffPF5+LGY6Ezie2QbKX6NbtsTCPIuXwPy6iA6gXQzk4TVNYey30CutRKMN+1LCTqGz7/gRdevcFLiKlbk3LCS3rAFzkz0dGg4dC7pjATG9773PVSaLZHL07moqBOd0lWPeDOzBZx07bdPnsWjDD3OmejliDNkZsMpjE5jgOAXik/Q91FLaePC1lJCnTvoNfM010LOHY6/kEjuoV3jk49eRIfj9cwpTEiE5DHalRtXvzMBIe8MxwHH3bEqXoHb4Zxv3t3HkfEddp/QjbaKBFMGgb/GSCEd0EmlMNhvEM/Aictd746Xyco74+A26WgL7+VdmwmbebKV9+pGPYzgFS4TYgxkAtP3sXIEtKPgi4vuOF8zE56WyOQKPXEs8CIO4Wze24yTzCQRTg2+1i6yVKRew3eDMz6srOp7T4LaoxeDVD9zvrz7bkAeffH+xCr+67t3UfHB2pXoSNbD2MfErmMB64QOZ4r8gRV6ond9fCS5usDx6/oXHEHKU498XYGXzChZw+PTtyxcaq3tG3obEtZZn8HHfvlRH/bTFepjoBBnZpNthoeAh8LzEfomT2kpg362IKvP4slM5tfg5UdYPN+yInZcvvRj8dpKFnS9RluYwJu44v3H+yM+LR82UEZPIZV+UNxX9HCk0Cbwl+y+r0jOXoeui4l5Jn3HBnRhe/7sWdzwontEtwu8qjt98+XXr+Bxbjtjvy25IKM8ay9QB8K34jswz1bBr77aPTxXeFrg5ZEkLd4LTgpcFKpLY/CAzx/gU72Yw+zPUmPAbtL3Pcr/7V/8i/jJb/1mBPG1Ehbq0WYR6eB/wg/lKRnv+6HlosxsPJeS0eMn6kj6NmmYuwZ4/s53vhvPKUzKMeE/8nLBYkT4FT0En8wMbWBfB66R93I9/ElPfO3bXBVhNYrNTubBb8GAi7dx7veama0wKITncd///vejojgmNFiA21WlaGSV5LxSasjoTLHwOfhIa+XVUYV+P/ShUN7r+D6rcJ97FOX1PC8zm4KkVUqBdOH46LKtoJyj8wmbWeLuzdv4o//0R/GH//E/hrA//vGP43d+53fCrXYplaL0lmT4GMpjdTZhuyqxWMFik1VZbCvOqfI1wsXFZcMhb8qhrAaYMhR4Esb5FziNhcS+X/zis/iMF/8GSiWhbNipeMQirEcPVzix+CxoroIsaj4/u33WHGMYRkRe4fcJvk+ry8xsYzqmdJTDOdLzXt4ys8lugAw4TmY2PMKdnzMzKnaQl5XKIo/OXwPfraXpZ0Myt68g30rirKVGEFQzQbnyXuX66iJsR17CB7qSXldLVBy5gL+UDO3qHGlIPzLCI50JeBPrhONKswUrvjLh2Hph7XpoJavqxziSsGaOO2AznN9kgJcj8KWUyMzWgs/EcYM6UC5tl5n0RlsBeuNcxw1oYbxfluXk+xBwfkUv8nvygbXpUjo+O35oieDQ+tWROB1fWnAfGy39Q79EPHCv8AefpcJCCRPA/hscSVGYW6E9UFgW9YyvVHgQZ0EPT3vG54LehIUf4m+vDbKERakS6BZldWmhGiiUPb7TMTeBefbseVvk9Dxrg4GxQC9H6WEH9WCb0TPqJAamkL76U+YExx3vM3YuBNDRolBI0sHHCK2IDHlVF+M4tLjOPOl9GIY4IKt+r04AbT8APDLPWMnMtkAxgQaDpaAjtm+cnoafE/1s/EhX/StDZsaOoq9fWCQGdHDFsZq/ismkmPjplngr+OCCXfTfsR+iA7/N+8vtRWCVOCCX9Hrk6cg9K7g7YI/4HOaIUkvT8wNHhNqt1IpM+8Z3D7x8ZWIbfE+/KaVEhY7yWcwcr8xRPy4GvSr/gG4yM7KU8Btfn7PAfckx1c3z2/jX/8P/EB5vTRSkGRvhQdhlDuXXLsouTunZpKF+1ddMDD2x21iYu/BOaeEa6MO5mdCj9ejrljzz6aefRq3wyyIl+KzQKjw7Ls4VBaiXAo8+11ICM9Eyyoxi7czMxtyKc9jntdYamSdiwth3vpqMn/MSRwdadSbagvImFL7CwLrO4TXef0DT7lbwtxv+WYE74fMhEKJ+0woTVJDjE3gzE3zrqUHLFc9Mv0lPI9gyM2A4Kk4QfCZ4efXqdXz2y1822X6dLd9v/dZvhRVV3G/YkejUKzxVZC2lxhds68RVCWCDTvl0ftBFBcadgcZb4b3HcRx3TD5HAsKkbr8OcubtSKKV3qtXr+BjITH3IfwK3Xeca1q8fJezJVmLS5zCu0qU9hVn0c9JALWW5jyZ2ebrLMI5R5qZiX6iJS/nOiYNHbbCuzQXEq72dY5BlZktOOxz3OuETzyxgnJOwVnst4lrgecFZ/R+xQ49eLesUPCeuLnaxrd4d2LftV+KwEG1o3NlrONZ2aSRmcgyR0RGlowZnEsE14UjLXyHe/vx3ZZs2xi0DaYdO0STjXzSFUf4NQDFnZmswE76lY46ykx03sHCStAfmn7kPxPaNGV0rtfM/9qXWWIgGcIKvE5N58oinPDqVTxnPU34o+OZ2WjI34QPakPn6AeZSRiDMQN+aNxOHDOtXG0mrBk88r4ifC1d1FIYjZgVlvmPyP/wNMXhCJLsOLLYRalDbLaXyL6J2g0xjNuo+PD+cGTxsQd2pk0k3H28u3+A9tq+XaQcxsBIQbm4vAgTa8SJf/m+wo7+TIXx/oxVuz6+h76LLecpr/Gi/53vr/HXxKb2GQ/KHny2JOuu6xvtJ96POL+Uyq57RyMZI++Mf060hR3hjF0Lsld8THzS7ohtbWpz3DHpexV2vzvE3L4dCsE12X3M3zwTstF36IbTgMwSxug1Czhlk/cJvYtDXMruc0SG+IW1GOgP7pCT+RP8CfOAPuVnImk7Vz6NLflr/eC1X33YJ+7MDGmrU31oRyHMTBbEF+H/dugXgn73n/0eJyi/H7/LO93nL16E/ylaqTX8WT150V/k1/nizUzmb1uTnv3BR9mE4zY69LcQayN+XbCRz5kZ8hYs7D/m6MyCok7E2Q9DuGnQdvqTNAP4lgfwR2kIt+LV0CgtSCQkA3R42wwuoA+Z2Z6dlJltJfwcx2oM8GwgC6ti3Rae4GCNKjijYJmfWOUsFBi/9aMQjIJzga8T7rPAGm4gKTNAEDxJHri1BbO82SaNSNuzwtmyFfMMdGSO8wxwt/OZGU+c7/piy8TqT7v7fe0DRwhv3rwJv76qAkyaOsow9CHuESWP4PJlt0EkA+5W1I3y2kotLVnYV8rJKZ2jk5yfNYZ9OtPLr17GV19+1VYuGi8iodWFHx3qDbune454xO2czIwZ+TwWkLaFc0KP4jKILWjS8lkc6k74jkD1Xpkc0x7qU57kdQLnDB5h3Pmct9wzCU8b2d/hbJkJf6Xp3L4Vpxn6ITIzKg6YNPsKssuzNtW+WVYC4aZ9dXOkcFxwrKBemRauyt0iZ763NwlDX1GXWWpMPMvzE6vCyaRCoYJglDZGQiAA/OJCxumPskzwbYM9fLi5OfDlv7HNQDAU+Aw+tdbmS/KemU3He47XGGpzlNX7ieD3qk5mdOb8zGww9sunMGd8pRbou0joGk717zzx6WPyoL2cY39mtuMtdxOl1qhdjR7bqUvxMxww2iQtPNRSm1yOzSTIu7cPEXWIrt8C00fXbTnSvcA2Q1xd3bJLv4nISqOARmEXj/6o285dmD+ha384bU/iNSkYNxUZMk/JaCQGSimRmbCxhnwZVzO6MHb0S/syIiZssCMRqlPl9V69ZSZ8da0dibn9fgc0fRQ4Y3YkxjLLe/zI0g2RPB+OE4uDCZ6PFMn7plfhPQressuvtTY7qE9pyhOIG48WPn+UQH/wa9Rff/06Xr9+03azr7j/5S+/CK/HwxTiXJe14RenOUDfF9cZ74KexFXQpTaU5wKPPTEi7MjxtP36onLv8aUzP+p1wo/ELaz6Uqfei+fcb1GQb+dbYFcq3oac5gv2Swp51/dRam3+cmD3eQSnNNR1ZkZmNtnl49wnXWkpo3SOzHOO99pRHmbyQK0FXe4DUyt2iGPE9vZXaArnzs5cKG3x2rdDzmRSZjZ/L9yvKKodc4nJh8xsxs08MWmfY7bMVPHecrb2PG7ZlVSUagivBL6JQWIzBphxOtseBzpybhpUvKRyBYpauS4kBsdFlpkIU1pTaGlqsOAjPi5NYed7n73XoBrMhDixstuRhMSpsK6GkC3evH0X7gY8NrLpgDqI9E2mKszVovhU/BGnF7/9vpjqCHCTt8XIucJ1yOxxgPd7lKoBvD9iMOfJvwVC53SOdJy/ILuOoFMhcgsyjX99fdXOWkeCS3yOi8fmfGXScOLT6cTvPOl5FUb63ge6rbUoQlScIfNkx1roQyErdtJeAiivuM4tk8BmQJgAVlyFeT5bBCoJT1nlr9QKyIojLSSTiesUydxaSqNrEVZWeaq1tMCV/w4cHkEo04QzB7Oa/vGXBZrKqU8p0wF9zviS/GUmdOYI8HfYpB+GMGnoJ44HnwpPhfEF3wI85DfQx7nVmkxPAq8L+Tj3H7H53HhZkWkhuA5xaGfXE/4+twVA8FGWc8tMVtIHktQDuPrIzNaUZc/cUip0evAcGpnMBO8xRlb/yoioyDOBNaCxNC7JazHzjzIPQx/6g9cGRAGo4OxILO7CfGeyRInDcWFRNDO/I/Hu2XHs4otfvYxf/vJLFlJ7aLpYo9jUAbhjvH1zHyVrBPie8F0XY5CEhzXUv7S7ngIEg6UkMkWTo9YKvsf2BZAZW8fqzZ0AABAASURBVPXAqIu1MRfAZVSKhP6pX5VSwt2q15N91hAHCg5tG3xGkpa4NpuL2LJj8ffVdcSWc2qBx1ibjhod+DE2jviE+G0j8WKr8HZuLQ6APdMwUZs8B/QuXnEYzy7GvJ9Y7EZG401Y8WQmbL6XjPuZ5J156hP/SZ5o9jF2nWPTvzOz8SxcZiJlIEXgd6X12yHsgP9esyPy/xXxdMdn24wfThTnYO7CzHf399htF+94EZ6Z4ZcLnG8xlw91YxOv8nlvc8w+r/af9Xq+v729ReZOkGZTc6f5+6OPPmzHn6XZPsN3WcaCutmzYKilxEoOCT4TeuES8p0JLA+lx0Elyj0ynJTm85lwZrb+GScSwfX1TbjlKvSvIkQBC0aZCMp1naIdtQF7oJDIANT5OxOUM9clFoLdhvvGSoKVrk0lyYtX+01gMqrRpa2SvAorH6VWktjS2ju2mTu23pOGiGzGO7C9938J0wBW145ElhEE2KElAenwiCNvozK24oQ6mqvKzITPJTIT5z+G58N7VjNdN0SpNSo6K4Ur9xr2wA5JR9ehLGRuXTOzfUPl7u4uxLkStbWKdw55WZZjk1+6vquptbIlP8Kf/Wujb98OI9pGAkJ9iN/+zGywEzZQb5mJXI9RMLjPXnWirUdna8TT4xO6msNzYfmspYQvxOVb2K2rLBKCc9T9Ef2tOE5GhlfpdPCImtpLaeF6gr+WEl3tQ/76boxSS2w4LlkA7OFZWkcWFDNHfTOrzqEbms6FGzbos2QgLDhw7izhUc4KzYX7I/6xZze7x58meFkiYmaswOcOXAsy134Iak4sK3jgZWZOoueJnfCMr03QDQJTPS88d9j6rJ8CfAXXhN/sSa7Lsragh3V0taAf7MHYjhV8ZiVwNpHydZxJsgN27KOUin4y+jrExXgRXXb4+hL+sBvogBnC1XZCy3c6RwqAv6tpnhP7LazAKThZ4kgMHYihCb84INsaEfK7IgcqQO6IFbne3j8yJ6IiR8LTvJQ4HJYo0F+jxrpW8AZJYor7h0O8vnuIAwoq2GjNyrwNvAFZOvDsmbuLzIVE1UcHj/pET8F+zvn5Rx98FAU4+X3ddvP7ph99Xp0dSe7qLbPAbcQDye+UBxb0N8HLEpnJWCILsqLjxN7LaldlEXUZtdZY0PFK5zAMYVuwtTHlVRogakdSxnKHz2lLx+XDZ4tYgXdx9X2Hf23YnV3EOPbo4SEeHt5Fh7622w34+8bL0+4BPR0affW+oOREjD2LAeUvpYafUgv+NUeFrs/y50Jphsc1Mhb8zUXEEZtlKmtAq2t4MzP8ZqnxOxGnzim1xkhMJvyuEej/gK5meN62OSv4MhOPDdoK/jWO5Jc9eUDbTOh8RE/qxHx41lEBn7ypF3VSoWNfZkZmQikafuHlpSeHqbfMjCN+V2sBLlrzeRg6+Dq2L2IUbJaZbX7wqQVYrpkZ4pMXmD39OpXCoIzZvF+JpiNM6yjnZxmQuNVrVJj3yJLrirMatIkieqrJCCN7ztxXFN53XQiTUFsJ5pngNtBXYFf6mK7WoiOoKwrQONIdhj4yszG7gMcmfzbhRpJf+/YHvLr9fcZO6YMPP4pbgmDCOV++/Lr95LjfNnv+/FnIwzQdmnHfvX3LynLfmnyIW3lf8X4lM3G4AeNexosXH8QAnRn5um6IUipzjrAstmyOsEKfjshMxktrGuoV70fEG3x8DqZkJuMZfutI2XtktN97nX3C4Tr0tWWba3NVFXzEo9yZieGP39AVvmC7AXuMrNQG8MlPZkZmNqd23gPFdpnn6ODf5C78jI6EHUnoC4G0YJuEVq4RPTwMOFszD/JV7LJiAx01M6PU2vBzG34OFJ79fooHCpbN4PkK/b/h+M5VjS9Cay0cf21CGgu0x3HAB5dWQOVxYlHi9nlC1xx5x25/jAcDCL5XZJzgY40SE88H9JT4C/mnsVjg9xHYyIK/BEn0KVpCRhamBa4W7cpzKbXNqcxP4OU/MyO5V5+IGcJMFgyK4QI/+sYKgsxsYyYOnyfkmOEn+Gi3Ap8dehOXCcdrJYn3/RAB3R0xtSPpgBI5FpL6FJk1/OKBsuv7XddHIfFp857iMfY9duyBj1izBO/eCfKOhy5K6SKzxBrZfpng27f34FyRfWltWUqUMkYpAzQow9mTXA9RSh/J3AG/KSSKnpg9kkRrZgRKfeJ4+CRXQmtmzmMcsU/XdzGQCM9JsUc/F5dX0XUd+l2BnWjQgSPx2hb8asJeynNA/kfelRzwF4909lwf8ZkZhUC5zZWuuj2QQFEr8bbHF/bE4dhoHMEhTGYSo9uotYaw8uBqX//umv4m5MzwCFw+Dsi3rgs4FtAukaluSshfrV4XCtAl7SICZkbi6eLiMvzN51uKUC0nmDUiBuTWVhM68ZmuKIw7Rz7O8mZmZMrDpo1XeC21wNOm6Uy+V/zKBaJzMk+w4zBE4b6AU5gJPRmXwna1RkJQOtLLzDC/COu4Tf2o7/MV8PZX3dmEv+DIUJgzHu/VUbCweNo9ovdddEMfH338ceN3RXdBq6VAP9G714gV/tVB0ltEYvvHzAQfCUooM5uRZfyjjz7iTPbqhOA9EucCDqqMWghUnHHPCkRBzjiEUSkKYr/Nvvjms0ZmNqfwO+h7HMlEalJSyYI5Rx4zsxnCvogMf7PvF198Eb7EvmMXINzpaOkNLh3xg+9/vykj+BwNZBxAPsQrPrpD40lrQHnOt8+28o/PC7I6vmf3o2wq0LleM0/68b7WDme8xEGX9hP2TG9OpIOrG6/SzsShKFLqt+Ic8pKZrVC48rDPwFAHpdQwuasveSgFIwKbmVGZm5mNXvDJTP6NZh91L093r+/C4pWZrAQvwvnNIXkOwOWn72vTvQ4sT9IahqHhCuDE40NmtuR/pqtubKdnISJGioRzdxw7fv3yNbwRILwMdoe0sOpe0H8SGZklYDSSa99DC2XX+j5g8aGCnDNJZuF+Zs4BnzLwA561h7wyJVrRwNJd38UOGOmWrFFKH7vdMRZ2LO4IpmmBwUKQ0Me9cs8UglJqVOzGIHO66Ej+xAyPKXsxbkZkGpm3b3FQ4KuH1tlmpcAQTB0I+CPFJRIZ6FJnPUnnwKqvNcfxv4VqVUl2EGj4DiTHPbrKzBA3l/CTJaJU/smI2vXR1TGenmaOqnbtejwU+jboEBi/J4qcwXVZ1tig73XJuHv9lsXTIfboYfd45Mj3Tbx994DOZuTaRgfekiXWJcKFRnIffBKZ3E37w3MuCHYU6gnelflwOERmCa/6s7vqDnkcU5/qtZQam802xvc+XkqJBbkz1ena5K61RmaSmIfoKZiZCT9djCRx/d4Em3nq6yhWT08UNBaiK7aGRfxwijNNn6Utn4+PD+2bjm854n6kKJ74KY2WNnGO+GZ8yoQqnTNv8tnji8MwnOIY/1BO8WemF3xq1+L0gD1nxkkNDXc/9G3cPjpCWuLbsDD0Xj4ys8m+YiOBZ4ssOORHPmxb4OVnob+W2vSjnx+BLdhFXYnTq3i9ZmbTxQHbiKuiW1u8/3iv3JkZ3tucKx3hNywQ7HOR4Dvaq8vLdtz1nAW6PEkXy4Uf52TyhODiUEb7E964L8E/TXg7z0LbZzN52mdyu7m9FaQ1BVzwQltTIPcmwj3HWx4XqVyNohA2cXjNTHSdTanOkzmVO2PcPclgz/xaKo7VNwfUQfb0y7hFwmfkaGOe/anAv/u7v4s//dM/bQn866+/jr/4i7+It+w+fHGkQqTrXB1SPM+e38aLF89w+DE8knJnI56+Pzl2RDaHcQdz99qEONOVOD3OjuKf2HX5ItI5M0YPPuK95v2HhpGWcinzgGMaIJnJdvuhGdO+SgDqCPKmQdW1VwPJ+ZnS64MLjjK3EBJeOPF579UmbfUiL5knQ6szg+lAMnMcFluA6KzOTYw/EZyuRkzapZbo4LXW2gI6M5uOO57tc04pJAWUv5IYailNFsfEP6GHzKSvazrt+0189tkXLaGZ3ILPuOnRYSXZjQF5Wo3CH/WkvjILfohv4FwHkmypBR7mmEn+jrvImOc1SqlhPHotpYuFhwI/A8m71q6Nd1wHElPhWoCPLIGLtrbj2Gpi57Egh7h3T/s4HuZI/tgHq1HAp+xnnfrs/URQ1wrfjGcmSfXIrmAXE4XPgD9wLOWiBdThc9QSsMf93HBCgh3cY+zwc4NXmRKCAwmVS2QmPCIz8XBgJ73yPMH4ge3asg4sml7HylHWMFyCb4hh2LZrRI2uG9HtFTi6dr/dXrXx3dMxSvZtHmyGBVj+CoXziULx5u5NLPMa8lBqMqcP/akgY62lLUI6YJ1zJInqp6cVf5HlMA72yOODYzO+4L0tM9t8/UfdFXDqL+rZvgGf81rRqf17Yl3axoGJzNOQ58+e4zddHPHlguPowxt3C8xxnvSc6zUzm//6bB4SlzDGpc17dS9vwsiT19aPLgw0i4xydF1P8X4bxqNNnjOz7dRM9soi7yN+NrGQcHzCPwrIOwqgYyi96Uf86skc41W4TCDBl5lhHlJmcS7EmLvvmV2dz6ALZTPvqJ8jsSHP0nNMfD5LT31mJro6tpZ5une+cMkEi5j8eGwofuPZcRed4lQewJrdvDoW4InIaJcI/GUJYaW7LivP8+mYyw6ROkkiMqWwMu4EjaewPQryWYzCV54LCi+1RmJk5z8+POC4GaOBXUocqZZu00pkBES9Jski8EyPO8RXKvMZ1/DiuOTMHX7bNjYzQ54yM0opzTAzgaaj6Gx+Q0snkcfMbEXkjh3KEeO6k6qlxDuOW16/fhUqsRAs8q58fd+1ndYw9OGLfJWpE2SWRlt+vqaYBB+NNMHz0+4J1hd8ZG28VHjvOCbw1zRcXV3Aa7JyPL27mAkqx8WT6Mf7Ji889SQPk7182C9+yIRzNLqOY7F0rOu7VvgqiTEzG2/y6RzHxakNM0+OE3zEId0DuynVrY4yM2opEUTMwhm9V/HIg/yoH/GJy6s6HSme6uvcJxwIGp/StUnLqzBe9xwplKzxxGr4b//270m0a4in64cYxoHpFISAjyUClsKkXcrJB0YCM/jM+EqCIyJJbCR7CgoxBq656T7RezB5Qg77M0sUG/IVmno885M+azv48p3KaXxpq/bg47N6qOCU/wXaNoN2woYryRywCOi1QCeYT8EODnC2/ohgGkEVMeF7iBYTHXuS7xMxEPCQpbavomRmJLa0UMzw5RGStBbubaAKhAzJzgi3J4la6t68e0TvEfqD+jxwFGhhzMzouiFGdgLSfnh4ij12v/QICjrMAFcXJbvGW6Gvx/964zdI9th44Hkce+LhElxdSyQrtC2M8lYrvFuJgB8oAMbeiC175qk/+c5M8E/hPOH1OfWqn2uPzNO4sLbMhM99W2Tpq5kZZ9wWkfMR9cIxrDh2HInZVpLsZjtGqdnm6n/ymHmaP+JD0hVXZqKzOeRxItGvyDSxy9JYZ569RFaiAAAQAElEQVQc894xfTcz28Kr1HLaAbHwkD9bwY7i9ipNj+tm9QJen20uhDp0nMBmZmRmo+88F3C24LNiYHVknCmfPEz4DgoMm/kXsGaPzIxaa9OPV+kIv0I386RH389Y9OTTnbw47dPOnbxEND6cYzHUdrfX100/xuAG/3FB7E/Te83MWPBJ8Z3pSbO8z2XK43iphYzScJcmbGZS/XvIKQeVBiROzMxWNXUeAKPUGqUwmXExLCiyJ9n1KO+I05uQC8SGfgBREFxLczANrhIaAf7JzBBfowG8CU8hZbCUGiuB2Pd9m2v/kQD2WebF5XXFGBpCHO4U/D0y/j6Zdw/3MaKY4POLzz4L+335+/3vfy9+57d/Grc31xioQj7j9vYGh7xnBXLXlCruUkrokAZywtuRhLLg0PX9bqKig8xs8yccVIf45JNPGq8+q/wOWGVZMbZ9zvF5IBBd+XjNzLBP/oXxqjO8poApn2PyoaERJdzC62COCe+9+J2nbrzalMFi5LiynLet0vRloc7sfOEyM7Sd/EnLfudmlsab86XhmLgDeYKPgWK/49KmK7yXhvddP0aUPr56+SZevfYF6IbxGrVEdPxTs8QITMlO8CgFn+LuyEJhxbE6bN/4i2wBlJlhElx53pGgleNAUpgoMl5dPMg7YBT5fRze+6L+aDuQ9JXbxcCOe3Grn5Mu5ziA03bEnpkZJtEnjp/2JmxaZWUe0N5Dc+S8ecC/DgZ+ltBP9vgni3veTUxxxF8O4NlRRBbmWIDWIBYywkWL73cOwMuveg9gzk0/V88JXuXdw5c7k8Dn3rx7ig7/2Vx0BPnEAmPTdDPBh3LsKSD6TI/uBhZzpXSYK3lXdcH0PmqpscDXSjJOdKzGTTLO0SbD2INzDH3XZD5AK/jIizDtyzfPXzDuLuHIyEKLQF1R4U9/0D1q7YilBR5P4/Zr38ykf27tgG6U0zbBk9cTDWNT/Adssm+45ePar8lS/NRP8Dki69APjZfMbFfxZCajgdxro9/3fYtlrzYH5cXjHHPCjO6krS/IkzwIpzznZn9mtqMfdah8tswTLf/19oitBnR2wVFVrSX27HSkI1/GlHQW8lpFV6WU0C8W8qgySUM9ZWacx7qub/eZiR6Ig3FoshSe5dGdBYJGLaW14JM2jNBBo6dZNKQrzgFdeHrkmPe1FPBnXLDLK0wchx78Q1tIfPLJp+HJjpuIzCQejjGzcAOMPDc3fWcm5NdQnsyMEnwUQqEkaPvH99dUrhcvXkQ/DFooZC5hQhgVoKLgHddMjH+A0BQ1S1gN6WxzjjiOq4GMjFpKFMa9z4gQz0rwqVAV9BxnbTiZ7BWQJohwVloVY/KW5+32ognV4WTycseO5KuXL+Ptu7etQPzZn/1Z+Pu43rx9Ez/68Y/in//+78c1R1E9ShtoV1enF24aesf2esKxTCLyoR5MPAm/gaL2yoDTWyh0EPnpur4FxpnHiXH5OJLIMhPeatNH5knp8m3xyzzpKjObbBaXDhmU6UiSUU7pW1hqKTGw0vIl+rnISMNx+XSezWeb986XT/G5ynjx4rkiNH50nEC3jjmf2/B6iS6VIzPbMxd2BLsQpzzrMMKpf/v+MewIf7WUKLU0Otp3BF92QywUi//jb34Wpd/EZnsZE4uPUrLB1SwxACO8i4fMFC1Ou+CkS3To14Czs9TKJVntsxvAVjNBmeXUZyJYeNZG/kqQiaOmvlf3x4ZnNXk21CaYKSxER4pWReePFAyLxhHb70kGmTX2hwkeVmy7AjvHgQKyxy5+uWDCV99yHv/m3TvgjnGkghyRKZDlkeThV26jkEzXaON7/KYgY8Dr2/uHkHapFZxHdDEzrUaTE/5n8URCF1G5FuZUEkDH8eBaCsdj+4iSMWw65i3cR2Rm+MlMdhVXzXYF2CoNiqb3KyAzR5ooI0xAFaPfXl9GsEAyBi4utM0Ywo7jENfEvPfqVT+pFIda+8an/Wc/d1X+9PTQYrjvO+Zn6OMV+DOc8zMT0mvjtUeegVzi+Iwu9X2/bXl5ccEu4Mii7k28eXPH9S5evfo63hDTb4nfYOHoIvCa+JVH59VS4akLaRiTtiferRzQuXTEbxxkZouzs56E1y6O11LwwR61lsa7x3eZ7+FJbMbeJe8QxOe8UkujB0i4+1AWTBd7itsjtIXRZ8WfmeikNP1Iy9Z1Fe1HqMOVQuJVHmut2H1u8kjL5y1FKfiIs4CrTeTZsXMzz47oc0Cv3gtXkCkzG23nOqZdMrPZwD5uGc/wcx5bIbDSIX3Hh6FH1oU88EQ8THHEnyoxs8D3AR0Dyvja+K6lRLEjM5vACiagCU3gkSThVlPDwUWbuBCYE8mygNS+juuRJKpjHQlGVzoyB18hq/bZVhg4wsBiwGAkE4gtYWIikCdwSHvmCjux4DwKLX+OqTwNp4KFk8bd3WvO5T8LfyOmv8zMnxT1vU7JGv5is3/9r/91/D4F5JOPPwbmw/j61atwde+xlzieP3+GQks7E1UO5T3TvOe47og80pUfA8vk/o4kolM4f0EXpSQOUJvCXfk6ZjVf4V/HOfNs/4rc0gmUc8D5MjMct51ltBBIUzhpLsy5wKlecUwnf9cEus7tvc25Oo96Ev7Nmzeh7ZyvM0i364a22uhxZOno+PJia8mllNDmjinXE++EbOKWdmY226tz8c7YUpryKV1pyKcLBvEYSK7WH7H3kRfBP//8S3T/NqJ00eH0pdao6E39JQhmdheIyV2E9EuWMEBTGAayFsZK6MgW+5CfyDiSjPTDnlX4yrM8zEz03quJoJLY0paV48GLKKUDV4Q7C3+3VZYS3dBHQOtIgZmw6RG8E37q7qLregrYGk/Y64Cf7ik0r+/esmB5iD2+eoSexeSRojRzf6DwPKK/O95DdMMQK7y+u78Pdykb7GhxOIB/wT8WZJu5j/efAi8BfNd1MSBTqbUluAt/+JNYRAGx58ilLXKQ58i98dTBY0big/v2yxqP8Kh/OZbJCOqrHMXWmtHTcjnGyPVD3h3eXG/wjZEi1EVmvuckoD+wSh3b84SctiOywXLjyYTT/IcjMvnre+E3zU/0A2U5t8wTXv211hra2LnK7uLUONN3nee90OL3esCHzAnSF801C8BrknvBXtvNGD26Ep9+N6izUsO5Mm6/dLxmpl0n/pBnu9m2Z/F24OiYV+GtQ5cTfuCcFYgzz9y2uHriqM37dRXfqcljBw7jw3nyIt3zNTMbT+KPyDhd8fV1bXGnnoKPOjiSWw8ulvALn2f8MTPDHKu+zA/2Z55iUv6Y2nSamfh3aTIGH+k4LrwFi642rszeA95g5dm8Oo5D9MgfscbCQkO4AwWkVByIvhFbO2cATtziqOSUkoWCskT7dSorQtlKcVIwMMeZQCskzFoRTiIFI64kE7piMDhQ4pFVm0nWqwGv8ReUsBIw9mUpDZ9KVyiv4rfVUiLBKZy0Nmy5BoIQ3jHesSl+hT/HM7Px5v9FcvoG15fxlhftfg1XhT1wvHV//w5zlebwJkQT/E9+4ycUk49ZDbg1X9uYhr+48CVmYRfzAJ0CvX37Joi4xKsilfPE79oMr4Ltk3f5qrULndejlMzEOAvBeREWYRWeicPxV2cTj3IsJJ0VARf0aMtMdkzXLXjFaTHSaZzjccMB/a7MWWjqL7OQGLfQWkkgO1ZFe2SbZKvdi8Mmb5mJ7mdgI0zyKzZZ0ae27rGdk5RJXi9YHTrWkfB13DaG3R07OdsYjiEOOBdwrk0nwp37MhI5BnYkEd24jZ72wLuTP/2zvwSsxsiORRzhBz4S28uLjxPJMbKETZprRLO39jiSVORN2IniY7FfM8OiZVLOTKBLdN0AX8kC4TEq9xM627MomCkOT7xodzyiEpxzBLzO2GBibA18dM1Tv7jga0L2x8ddHPbotvFV4573EYv3pQbTGvwe3gz2Pav/R3Ynj7xXG0h0Jt8Z+pkZT0+7JssMPfk1MNV3rbXpUlvrRwlPLkKyrOCfKWQzR2dHXry/ZCE0R60b2kAbY+alvLqIFT2wQ9JHVu5vbm7xjwv8/CKy8QrWGrFSRG5JxmMtsfJyf6gZHXJ2XcYScyzr1OxZGa/wNVLAXLzIWyFOwRB+9EOfM7P53YyejNlSuljXtfUJ571wyulzZrZYsU/8mYmMS3CJAp/iWMgb/sdN2nwi6evvNuPGJPvgIg89L+hxpq34s/j0T/nsSIaZ2fjIzHBshSfny6fP6tkC2HVdNDzwX0mK9jsunAvHp/ffBvM5+DiW6Es+nTtTdIz7iUWGferKvCLcDE5xT8jA1CilNp6OFAvHlO9IXJsTntjRGO/2w2oAjH2r05peCrqv2ENcwjjPZhzJh4DCKKd8CHvu835FR6frGs53zOuBuFgbQXui6aIgn/4nLfl3xKvvU6SxgMs+mzAZGfY5r301WISZ2RzpfO/E29vbkNmK0u2XrgEiosxEOQuOc4TBJSSoMbasorq+i8ykb23XtRl9BW4mYR/adlZ8IGA8UFiCZ2oK1IGludsTfBjiglWIfTbn/OIXv4i//uu/bkXELan9No04YdRXr17Hs2e3DR8shP9H+W/+5m80usJfXly18Zubm5b03Eqr2BsC8CTfEb6X0Jlk7kCiWEgIXg/cK7t8NFkppjqQhtKIjsmD+DJT8RpdV4kzvGWWpoMnVq4zsq0YJjNjz6o2U/i1ncsaGNJb0NsBg59/1bh0Vpjs0e/E/J6kr1MZbNL0vtYuMrO1G2TcUpxXVhm73UPTc0S2gBZXrNE+3tvE3fBibwf6oUeGE9DAvTTOcGdYg+KAXjIzai2xIFMpNVy9LLnGyv3m8ir+6q//Nn75xVfo/kP4qOFHmFJKMDUGZJFGLSUi4z0e7iMiM2NkVSR9+VvQQam1+auyy6GyO9b3Y2xGk2jHC3Z9M9B5IGqBbhcRBbtvWkO9yBcNf2Y2X18j7WDOHAkvqS64ziRrC0Jiw4gSE5Wk7UIsNthIno7YuNSK7Bvmdg1mJqmUat+ITEF/jcxsvE+MGVv6+4Le1GktJSoBLceSWoMPOlxLH+/udxQvR/rA/E2GLcW5MJ4AD8MmBlbn8jnDb0RGqRW6SxSKU99XCuNjjFyvLjYxU1C6rjAGTnxkYufRkVSDeeoy+GjbIwlwQrZau1CeJ5KfvskwBe6x+bgy9L36jZiQ6+HhMc4wBZmMT58nGPcqHq8FWVcQneeWykKJRc3AgtJFle8ijTF3Du5ievwk0N/A9cTbkceMvh+Qo4IJ+u9pjBTDK961qFfpSfvEZx8LPmS/fUeSunh75BuhO6JD4fXtiTG0E96b8IXPzKaHzNro9sitzoN+cSmXdCIy/Pjc5JQmuUQcth0LDGXQDzMzMjOErbUiS4kOfkopzUfNF9IXv7zIX69vRsBD3+Arz8rknAE5xCM+dZOZ4CEe4SGIBnFI26tz5LdCTx+AkfYFhAS381d4XijywtEFj3OTc+PXwQAAEABJREFUXxnkx6v9JdMpAcDSmgMy6sraYiJDJ4hoq4gZxGvQI1NoIQmCyZ9wpkorTNcPEVkarLh0gFXjckywEHQziXPFMQt4OhXFWPgB5YKQC/2tAePPI2xZ4Q0DxoeWX/n1ZfqLFx/E7/7u78Uf/MG/in/+z/95+JuL/VaXx10dweB/Z/lPfv2H4a+a/6f/9J8SdGOUUlHAwgrxKVZozDjJJx99HG8oPk/3j7ykHFnJjW1XscLPnvGn3aHNMxDoioqRMzMyswWQ8tnXdX2oDo1tEbLf1diCAQ6HXfg8oR+0zP2xtUgx2pYgN0WiCx08ofHu/imedsdY1hJv4W2JgsMMrDZNFh3zD+08+Z6dmDq3TQTwGqCqJSwC/TAwH+eBkOf4WWp73rGFLrVGZEZL9sktc/YkjAUdF/hw9XfgeYLnfugavgOJZ8256agfhujHITquFX0fgRV+xhcOJNk9Nl1iCVDDa8S4uY3aX8Uf/clfhr/xdiDZdzg+U9HvSgLsoiOpJfafLEzyEWgL/UUJVudLHLBHKxzrGgbBCswMf/Ks3BPPtrceKQFb+561NvIj5wonM/jmkvSBb40o2qyAvNTAsBS9DF90Zy0hrRleOKHDj2f0toSy+Rw1owBjYC3AFPjuhjGydnGOjTYfeyT05E+7+q7EhLDg1z20Xekt8K9/rCR6/zvVkJUBPBHQTHxqjYTFlX+eJvy3XsDrBdJsAtQxs0LPzMhMZiRXYBB0XRJ9Yn91Aox6OnJcsRlBtjzF1WUXm6Gg9xo9srgLGqFb2aE88g7kibZSXHqKzkD/gJ1tB3A8sRAq6KxWcHBU1PcDPnGBf/bhIs73c7e3V1HRk4lK+Wd0YQx02Lyo84jwmpltZ30gf0y83D1MezSKP1AEthQUF5L+tg1/T9WHHFXfvvgwhs0FMCXevHuIL79it0ZCBh3yVi5rLPjMAR+SVq0V/5vQS8JPJX62yDycTgGwmTC2My8VmeRTvid8eug7+MzoO+duoNFx37MYnrh2kRHBZg47lUjlygx9sNRKX8DLGiX7mCnsCzmnJHDMWYgPv/X6QPz6O/meODrruh7+LmIcNzGyKBB2GHqQRMz4zBGfnpk38z5wxm/WdWmyTdzbAtqZiW4iZvStDB53Jk61sltVrgV/UNYFXiKS+TMyQeP9vIS/kjUwRczs/jtiaMQWFT0In5khgVwDmCUsvjalWldknWDQm56JJk0NcF4R+NOuJ+KEDcCgiorCww+IEwUqoCtvHkPCMrQi6BEn3rm7YLWzkmAsIEeOGfxq35GCsuc4wKMzcRYiQwXIy6LACCXTtgM4Vmj/zd/8DcJPFJA/iN/6rd8M+TV5+47gga2vx1IecYnnk08+Dr8WfMsOZRwHDLtiqG0oi3Bvea+gQi4IBufLq3x3XUdgsGLDIdFX+Jnh3d3YQEBlZsMjnGPi08gmuTvO0fcUTOn7rDHVp/NGDGJbEWhBNxXndK5yq2+bOI86AQX3LYHyiK7u3ryDd2lehDAzjuPVgBbfG+SQln0nfKXZIOCz1BK2CZwHjo9W+p7Q5QSOSBwOGbWf+vYqrzO61wbiU+cGFG4TXV8Qdw15rOAdcXj135FsLi63ccnL3ANFU5ktbP6KE8jFJbvU6bjGPCPDxU188auv4+///osYx+uo3RALCcsFQ2Yi5xLyUrkvMJjY3KSwcq/OJvyp1ooGIzIz1J0P6mSPXDuacCbye/xhR+Kb5jmUrRIMXpkYM3gr+j+Ab2ShMrJzE+5IHCyMeZ2xkbCl1gh0NaEr+xI/lcfMDI+x5Cf88PxIUpvxlQP2E49zVvBp/6XhA5Cr8iXBXHgsIPed1dAPMbLzUneJfgv8Fa6VpnxZKjvlQ8wL8mdl1imRgSK6bkB3GUfoZpTouzFK6eJAQpXXDlw9iarDtwul9BmJ/oPnN1FrEE+HKNC4JHGPxEkpzO+7GHnhn5nhszLUalI+RmbGQBwYDztieEGODTGUiZIiGrw7gRF/d64+cp4vDp/lw3vAG7z47PeamRaXuHtz146b/eKM3870WPvnv/gsvnr5Nf33ccf7qPOizfiTxoLvFuwjXnF5nbH/jjxjfsjMRk9Y6QtvLvB4PjObbPKmrsxNjgcOtoCDSwx9j85K89EOfSzY2n5t3tchTLyRJTr0s2PBph8pl7Q22HageK3oa6IoWDwe7h9aUTpgN9wkMgrk+Dcrdl7Dd5WKs296nkPeCviFlzdbrSXWjPY+biKuS62NP2VMYCMy5FM92OfVNsCjdrrl5Mn7GVnOPFRwSGuRV4uY/DFeSgmb414TuuJc0Lt9XouGDz4KLmKvFhP7M5lhY7xNhGImfStyc6+iH1mpHKniI8pyvoQmDDDR19USDRyCBlQG6ZQx561cnWeV9r6gueP7ZGyB6gyCfuCoYh9ffvErEtAY/+Jf/ItQAQcCpe9rczxY+0ZIHUfD/eQnP2m/jFIZ5Nurv0b59vYGZ3zLqv4VfGVTvD+UeEHSq/B6xNAqsuv6WOE5M0mEc5xxlFIIwEmSUVG6ulKJqAJ80cZ0cvnQaJkJjbU5gjybqMUhjyLx3j7xP7I6US8PHA9YLOTFfptzpXee51z1WUpt73ukJZytR2fKW+FPXvYEk8d7e5xSfgccSThxGDgFmQq670g2CNr0LJ3MEguCOT6OQyuizu37jpXdJe+EXsTVNUUOO2057gtktSg/cs6sTwz4gzQqhagDJkqJea3x53/xN7wDSAqQu5UuAndiKsOl6SmTjohYcGZlkX5XuxhIUMo0vA/qaBMjSi3cZviZsdmAfCdZotlIPfqsDtXTAoyBbr+JRF1naqel2dpx4dWRrR+GKPDufGng+tH8m+KTmY2GcJnZ4IJPAs+l/RWXNs7MBjv0XVhAndMjizYY+z76UqOj9dghgw8FTLpZK3oZ8PUDbY+JMiILiWimgCz0HUgYa1xd3UYpHTIsMZEEKriCzwSfE4uJypgvnV/w0t2hmRXu5RUrYX+dDrrOLHHW3YYCId/yOJ71jh68F0a+xKuf62PqrMIn5Nqxl/N8FiYz2xGRPqIO9Q+T+N6ES7yJQzjtgbs1HkyaEYl8xzZXG+lT/kDyl19+SQy/Qw9rZGbzV2lpW6/BR1w2+85N2o579Ot1z+LDPuG8VnxMPqQl/6BBj1OjUUpF31OQvrhSVBl0XikljuQ5dZmZ6P40pj7EYRF74khQHu7u7lqBb7TApx5BExW9XVDMa6lNpsqzuUdfnknioOVo8tDGVhgQl/jNkdJYsd2WBVGF/z2xfsapbzVczFnxeedlpsONjyO632MDC59xfqI3t3Hl6vHTvuuj0zdp+sPCYmilNSD+UV/ilZ/MjLKQ1DMzJq57krRBa9WqOHXwOZHnhr8r1k4STyk1iPawEEzsPDIytiTkUkpItNYSi4pYI/wdXR5dBEJ3jA9dF0eEeCLpuENpOCgiGxi2AI19j7D7cPs0dF1MVMZ7Vpp+Wysz27sSHVKjvHv3lmDahULZPLfUMBZDlSWMK1qDQOW8fn0XrubvMKx9zv/yy6/CI4cCbwZRRYGvXr3CMeZmwJM8NTKRkiacypOeNOhqDp+ZDd5+9RR8vApv03l8du4TBTgi0dXQWkVOv/4o/+/evm0OqqGDj/gMuIqTKRtdIQ64IfB6YI9NB+LMTHRxbH3CbFgRlVobvIlew4vXq3jkJzO9bTDO8cHritNkZnikOLadSBfq0NW8yXAiGTEcGxx5JCF97/vfa99LLxSOI6sknRuTx+G4izWXKMiYZYhffM7u5B9+FbW/iOHiMvQni8WKb9m0S4XnzGw2cKs+kRwPBm2sHJPtIrNwt4ZwozJCs9SKLruoBMEE/ciIxFd7/Ym54i61RMe4QeHYQIIsBVzQ9l5Yr9r8pAPClzHnRoIwIiq0WquVp2g296bj2TmVawFWvN7b18HDRFK3z3gb+4H3Fn1s4R1Qpus7EbV0MXRjbCnOG+KpH4AjsU/E0itW49OUoWjztIaFQ/uqu4jEr9+2hYU+1HUD+slocnjEQuvRv6vdLfYa+g4aQ9Sa4MnIzDBW5LeUpL/SX1r/nqQ7TVPrm8kRtgG+xG2/vulc5VRPNn3xSLISLjPxm77hd4468Oq4X3V/8+ZtREirwm+PT4/4InZmp7fjmPlIIQzG9f0zPnHYLnmfKi4QNDvIhzzJi32ZGc4TTr4cE+aO+H9g0WYeeWQRZxN+T1569+7dN/E0o3d17Fin3dHNiOzqSXsLX2uJI7vgmZ1uKSWCuNGPhIN8TOjBHxx8eHfPO693FNv7eNw9xum/wFji+uYaHreRTsVqkRFJUz82eV4jmPeI7Wf0M/AEGfyy1tqe1YtxaO6WB2U9wNMjOVZ7JXzbF3wy9bWVPDGFsOpPXr0fWThkqeh/ERJ7dO2akRIMTwtgMzJ5ZsS/zlPfmRnFiuTqR6ITzvL8+fOQKWZEa3H6ZGbUUlqRWDkjEoFzCLdGtCKYfUcC971OEN5qvoZwB6rmkWJlM6CeMObT/buYOB5ZOKTbEjQ7hK/Q6UqNI0bQKf067wcffojzb5uQdziCSjqICxidWYfR6BYOHecsoPNrVfwVYzzE69evQqXqBMHH4uLqQWMF+8UNPOgk9u8pcDpFRa7MbAXDubZzv/fCHTCcODU8aBusfM1EvruhFQeTZ/VT1CErBXF4f3nJ+XKpoSGFsaAvZOEK3QW4zGxGVx/i9GWk8h7RM/4UOpJ4gk9mNh1xG873OmNTedNp1JmwR/QmrybVFSQHCzbvGryXpvNsoAt3NcJnJrpbsCVOWPWtibGBNsbAzmVDYrzkZafNBO/8FoC1xECxUb7t5TUvkEv85V//Q+xJjN2whc8uEmcXPjPBP0NnxdlnfG0Nk+VEMSm1xyemqCRFdxaZJfTXZj9kUBaLmF+bDXSsTXf4yB49Jbrshj4saJ5pVxMDfRNJ8izzAdhSStOfOstM6B3bO7YF/B5HZZ74c9x5/7hV8GkLFybyKG5lMr7sV37hpREZIU7vu65HBzVq6QBP+iNKlhjY2XW0cXPJ+4HHuH/YR+ksEiWC8cq8Dp34bbPkWVwzya9DP33fgePEf8Qa8n5Evq5mQCE67Od1wT+1d0H/mdl034FXPo0d7V5rF5XWUxC7hruPzGw2Cj72Kau+qy28dzGqj4pHHOpWOuotM0NeTdruNFy4OTcTuSLAG2FMZCYF8k1rHks/ki+cNwxDeM3MVjylIW75sF8a8iBdm2OZyW76OoQxFhwXztj12fb69WtyxGM4pi3l//r6NGflOLbWEjZxHCg6zp/QqQlW3S7EmffOV5KVmPc5kWnBLj02WfHjPcX5iXdSsBT+XrMPPngeXV+x0hIu0vb7p5BnFaGsXd+HCwHpLeBc8cUtiw39Sb3uwGffSs6QtnY7P/fMNR9mZNOZ+FZyirGxgMdrqTUmeK9c9VVpK2PwER+XqDhMgeGMEsKo18yMM5xzbMBk1FIiSzcTxvoAABAASURBVMaz58/ihvcM3dBH0CdhJzdAnyNiQSAkj8gMlVhLjVIrsq8h3I7jlD3Kdu6C8jIiVooFfhwL1fuwezoVEF7o7rl/JIn1paCwEhOBP5HoOvBlnpylIojHVipOhaoQlel1HK3SBAtn3/7wVcXpX7x4EV999VVztPl9sDy932rqtCrYuSrCb3J5r2Mr5xWJve8HjtZYTaNsYYQfqdgmS68aZ0b5GqzA94o+hNH5MjMqvDuuIWacyMC4uroOn4OPOIQ9w83wCCmS1i5ciXXIANg3eBaM79wVIOk5Ji9u13V2dSFOm3wMw0AwXoYG1w7KkIkV8Jwzrhn+vbeJdwG3NhW/zfFSKkmn08ytYCzvj11W5J3f70qwLOMGQeBkM8noGK6QhJGvYeib3JUkhECc7U4xbK/ii69ex9/+7LPoBncmPTiS4Rryr84yoj13Jjbu+34IWTzgG/Lqqp3aHxaJwAb2ZS3xyI7vXCx8XhHq/K5jgv8dfmnB8eqOegWpOqjYLPH/Ai7IhdfMJKEPccHqNzObbwufkdEhT2YKGgBHqRVKp8cJey7oSFmED+DUpzTUQ0GmDnk2JIQ1xGvhRIfQXkHhDnIPjgOtDiQSXsbuDwtFeIXuEM7dE2Mmsj0LMW1hUp6R78z3E3pI8IHu5Af4/1BLLNjtQLKaiUPto8/M+MI0LSxmNk3/8mysec086aAnEVoo9CdxO6ZPGk8+n3BM+DCxTYH2eXjvh8rts23HgtLnzIwCf7ec2cuH+I7Evn2ZGX4ysy3KMjNcoEjPuBGPcNqtJ1lqC2mJ137h7D834eVRXu/JNfLgHHHV2rUi43zhhFFOr+ISh/x50iH8FYulYegClpouva8ktlpL9OSpFZt1WdoK/siuqkNGv+gz+QUDFpwLujZuf/CDH8SPf/zj8H9T1AaZGaVU4n/HtcSAXCtxL6/Ks2WhVkuJ5mT4rP3BJzPhJYm7ucWZvJ7zk4vSM+4HFunqy9xqv/rW1yb4Ue42ht0KNBybyVuQIabxS2iULNBYoEhEMSBcZjbforPxIA76SxypsNx8o9hSa6ScM1FgxxTKCX3XR9ep0IxSawu4LVvnnr7gIzMq7UDFXFDuipOrVLPBAvNBoB0Iao+5Tkdg+3h4+yZWxlxB7ZgHy005Mwr99ne+A9ZAmDkys12lrxK8PqcA0o0jP3Ik85yz46t2prpjK7kw32Mtg0N4ryLTKbzecXQgjovtBc7Qh87jSnyCb2Ezs8mqs1VktamLs5Eys+2YHFduDem4Tdr2iUe8W5KHPOis9glzeXEZtVRUssabt++QbYme1aiO61x5dI7OfdZ/ZobF5FxI/KKBuKUnjAF/JOk6v8KzTpmJ05Esfbad+V/fr2bIlGHymXEicThXvUpHfBPJR347AqZ2GcHfvu9COOlGLFHw9Z4g6GsX4zDEOPahT2RmPLt9Fj/5zd8M/0O1xE+e9lP8zc8+Z9s/xzBeRK0l1CEIufbNiQsI5cVWkcPEWaBvvzuTA8erFhd95P7xIXb41MiiovGMPwtThWeuRUbYRAeZGcq6ZMSEb1qUbPZZaCxCexKbu2/hlVGaNn2l8RkRPq9cMxO2V1S4Yr+58W7oZGaUWqNDT85RTy4sRvxgiYgjul7hx+dA1oDXbujDApLcJ7q8uLqJ6+cfxI6jngNHVUugZJQPamJ2H4+P74iTfYybGs+eXbOI2JCAn6KHpgVDexpTtSzsTkrUsjKblhEzyUPdKlMtNWqtkZlhIYQ9cPTt+Ygv2c4JTH2YnPWLTOCJMeFt6kQ5ve/hX7/Ul/VV+50jHnGYVI1DYaTtHPkRzueRBZzf0HSO/j+0hWM0PqUjfuHlxcWgzWdxn3H5LD7hzzHnva3rhrhmkXdBDBq3ZxtN09SO5Jx7xA/MjbUWEnyHfi/i2bPbuL6+RD9dyzXmiw07b3dPX399+qHoJ4r3ym7G2A2dgTjLyLi5veZd4wfx8ccfcST8QVzwrqTD1n3fxQbfRZ340hIH6Mr3io9op+CjnQb8w0WQY/JHd6inTLDTjtjqyYUE97e8H/bdlAUUpCEvM7YqtYYLGeXNTFyvRGa28eBTSmk6Fjbg3Wdxjhx1W1QKsAncRL6u4OK2zc9MjrnoDD6u6J89exalktwoIjIczjr9A0RQjWecd4K3JVYYy2wA3K8tmDW6gI0IOAJmvJeJlcB1J7JjN+J1agqjQABzoICotJFE+sj7kVpqE65UgoRjt7s3bxrdyrNNh1HIzGyC+2ySVuE3KPGC8+bLy6s4sBrQiYLPHcdjOnKPkwtXSiXwDsjbgaOL+/sHjsFOW10T0re+9a3mLBq8Qlca4rKBjqQ3hH3e2zTugk7Er4G9d9xErFFN+n512bFSSpur8eVTY+1ZtTknM8Nxje313KczSCPef05jc9OL8x0Tn3IYgMoo6Mo/zlUG9Wu/zecTf1NkybBPnLbMJGCumozqVbwFmGHsSUpjCyRxllqYVwNhWqvAdB1zr9gZsWoO9OGY9gMlBeXHsb0k4ZHIPv/iZfzyizt0PzCXvzC64DPqt8dGwafWEtKYWFGrjyyFJDzjMREHAmdhYXJy6q7xOpKAGl/AZWZklgabmaFNC/22BTodQSxOn9WX89S18qqXmUBWbhusND0v0Dvgt03XyGDBmlh47DkSXfBvdTiSFBo8cSWcuGyOTejDVoaBQrYE9SEmOFy7QjlewyJy8/xZfPDRx3F1+zyidIyW2FNMjrwnWZVnjVAPH3/8QfzBv/rv4l/93/+7+O//+38V/8//8f8R/9P/9D9GBdfDwz1AgW5LzPBV6kLi6uPm+iK2Yx8Tx5ozpwYQjZI1lPFIca61kjSHUDfey796kX+f1ZX39nnfYydb8LHPMds/nmeitqn/pgP0JqyxmJlxtpk8eK9NtENmgjWaXX32QZjMbPxKxz79xXFxerX/nIfElZkNh0XrRDPw3z7kv6tea1Su4pFveXSeV3F59LSqw4IPUdBAF6VGbLZjBO8CtxdjbC827Qs/1+xc2o9U3NyExXIEXrmV/9NPPwl/N+BHH30QgVXNCzsWvF6P+NSBeLkibmotbVy9nnl4ICfes6t6x4JTPh0DKJTnwCJK2ZVPfp0jPX3fPn3TwrDoe+h+wi+dp6zKWbG580opzccDAUut0VO4HJvx744NxMw8aU6Hidy8RPKQ6b8RmaernFNxL+OGLWftujaQIJaACErF0d8zUugf2XJ5lbnMjETJjVmCLzNxjqGt1q9R6PbiIkYCR+UxFF5rKc2YFafXUCabxjQKLeAS3gB4IrlKZ2Ql1zWnHdo8FWW//NkyExRr41uj1FKaPNJSWRpTeI++VKC0fH4g4FTq0A+s8J7i9d3rOLKizUxWDR+2QqLhbCZr5w3IIs0jiczn4CMu8dhcHakXjT2+T2z2m6zEoYNdcw7risx5wkYkR3KPUbKEOEup5OAlpFtrjcyMDruIQ7rSDz6OkRMb79KVji9fTWrCNtuV2hzEOTbfJ9gvXXWRif1oE4lFp5TmhMM9p4CL2zk+l5phU5f9MMBrDeW7vNxGD2/D0MPnGuq8gq8wuccON9eXBPIID0t88ctfxZGjzdvn11FJ5MvaxV/8xc8IiCO4O2ResWNwXWKGh1pLJCtp0DRdHHHmCT57HHslGCMjxOPVJN+CBPuxzIkOfvRlj7jUnc8Fmu5AJhJDZkZmhmhgOgpEbNpN/1I259kXgiFPJjcAd33fEq4wA/f1vY3UlbpdKTj2ObfU0uRR3+r2EZ9+wneUpRuH2FxeRB2GuLy+imcfvIjbFxaQEg+8fCacKDgRTyT+l6/uuF+DBW6UWuPI4utbJKebm8so3Rrf/s7H7MzfMX6MJMF1/cmH1sZ3xC1wlxcDdkMG+pQts7KYOtIO4CyhePKpHz2QvPQ1r4gc9tuUoZRCYbpoLTOZl9htbf5gfAin/+mT+rz39rso03/O7awj9Sg/PmfmydboyD5pO9c24RPiEl5YC4b6tmk3m7QdO8Mrg/wK819xjSGsiXbLotNTiRXFmqzfvLkL5wirrCddPOKjT/C1by2afQt+3UWtiW+jvxJxSZ7yfZnvfcW/GcdIEC34bY/vDX3X/FoetYv829SRV+VzTL7kWT6EC+wlL13tmrs61m7ALf5AZ9IzFi45knW+djuSTwFh+tLsu4DHJmzDy6B6ycwQZy0lSq0RIN2zCJcXxx2bKSgzchyxiziCjzrOzMhMngI6q/NruGq+gJEUmU3ENu/XiOReBgzQ2vcRPGdm1FIiI+IIcRVfa2EoY+TY64aEdEVBya4LOkMmSq0YYYiOa2F+cX5GyLjNrfmBhPDy5UtWY4eoGCD4aJhAgyqcx9DRrq+vQ8f0WSG9XzH0Ce5odxsfMaqO7Ys+YTTcLYXzQJCq9AuOuHQkdwZZMiq8fcB7l8VojiBIn+KIYVSm8703eT579qwVrRUjOSb/R5Stw9uXmWG/CT7zFHDS3qKbLY4n/CUrEXl44Eyz1A5dqr/S5FM3yiuseA7oxfleHVMHNl/YedW4Nnms4Dr19SGs7Yi8M8k4+IgDdbYEcI2NRhKa9rPfQqdsW/RyliPlrJSTw2Czm5vruGShUFJ+M7RPQcaSEeIahhrXVxetf2ZVPdFcIESa+D6NbuhiYln+i8+/jFev37EK2kaW2nxjdLGCDSZ41WcyE33UOGAD9fvEmX/CQ9BmHDyjRGZh/EixsjDVxudEADT+YUpdTySjCl79oR96bHqMDl82uAZ8JIEL+J/AKd1+HKLiuwmdjqv3AS/KkbXA/4wKCSDGK8miH/pI8B9Y4TtfPFlqKM8lK9aPP/kknn/wQTzDt55x/ZDna/zwlmOTDbpcM8OffVng4ejizRYRbx+e4pe/ehXLmtBb2GlM4RHc937wvRjHHh8f4vNffhafffaL+Lf/9t8i1yEKsihvou8LVs6ffPwsurpysnBEN0HLWJY1au2i6/qoXA/4R9NXltBX3nAakJlwEMAubYFYka+UEuK2Cd+hmx49+nz2IWPggL+aKO3Tbs7Vt7z6PKgv8Bt7EWtL8OLTh4Wz+GRq+w5+1xCfY9JZ0I3PXjOz8eNcW2Y2XPIlr9JTCHlyrjuwx8cnTJnN35xzyVGXJxHPn7+guO5Z3D3Eee4TR1Y7TlO8mkeeOFJd8ZER/q+JX/G7u3igf+Foa0WWmZ20cSl/PTnsHMMTviG88pn4jVXpyJ/9+vOjuQAdIzR/11a0+x5fRPfCZWbrX8076MFvijnXn6af3/v4MAzIV5ocpG/uM0qtrQk74u/BJzObvNyGPit90EYptelUfW02W/Q5hDYzb5svlWthUVbwM1A0fqr4VaKFpEQS65AG2wpTEiilhI67kKT7AYFQDBAQXkJHXQ3w+3dx//XXsWelj5jsnOeIAWyXV1FI+D2JZ+A6l0qBmMIXQEfmRaz8CRLATOXfxUQi1oG/+PKL2LOCVWCVorJcNSuYTYEVpsd/N8wwAAAQAElEQVSBM7M5xNnxHLNlJgopTUhhLU6+pDxCw3kXOI/3mRmVRNB1pQXpMHaxLMeY1wk5JhR4iFozLllBrjiKMjMFx95zLPYWQ2/ZwVw2HjT4JTLPFKEdL99GzxhLbWPyLT1/qNIjL41isr5/eGxfdZWnru+i1BIoNvzUWsOA8D4zoXloBhaPgdTacRcLfPXMFX7i3YbBu4f+QrK22V8xOqaEl150qH6NniSAgkL9yp/3Hbq4ILEJ5BzxFiZqKfVoUB14+VsCSyNnzRpDN/JUYsQ/hr5GQXcrLxw3QxebcQjn+8OSO7bjW1aCH374Ufzw1/5JW2k/UWT+6E//PvbrNjZXzyL7LvpNHx3zumFDAhyBm2I/70i0e+6PMePE7rBWAmmeV55XdBDR9WME/Gh/5ZkI+AVf9qrPeiR1wP7eRyb2jVhYxc94oQl8Qc7KEVWOXRzQ6ZO6XKaYSMg7ZJprnO4pUu/2j/HAscQDCfMeuXxhvoOvPXFyBHeMm9jcPostCyqvHWfzhcXacHsTw81V9OzoVvRzSPgvGTtozdzv4O817w+PJKODfpgR97spojzn2OuDqMMca3eMpUT8l7/+y9he3pDkr/CLJSAdL796FeNwgc479HKI4/wQNzcltt0+rlBPzy7GeO6HMahN0cODu8UDi8GKPzw97sP2+HgIVNfw+D+fer/yzziO0QFnXHo1SXqfmcTKMfQ1++1r/ol+nKfP2uf8YejBUZsvXrHgeP78tsXRhvcOC/ru8EHnStcCANno6hAlK3JOre3Y4elXmdkWbD5rc2nLQ9/3xOxlSO/cHLPVWhr9M19PvGO4J3ct+JJHVL4U98hffBFr1Jok3B26SFrEgdw1kZ8sGCtKv8KWQ3/KG/Iv/Lt3b1txv7t7FV999SXH575LIdah9WDMc83MkE/587oiqE26A/yvxFdXatQsEfh6RkQtpckbdAlHF7qBNguvCj6fNZy6PsKn8na1RqVl5PvhNdSvtOyXdmZGAffKAiN1jHaNmME744swEH1NUE/o4j787Qm+f/NX9KzooBbGIqLcPnvWhLJzhWkZpz8yAUDAzAyD0iODAsFAwf4NYHe8Z3jHFnzP9Ui1P6Iklj8wlrECW0kI2+sbtvOX0eOImfTD6AoBkxOPrZAcCaIVWl73nD/3/RADK1SNarJ79/673w9sv71XCcMwhDsMHdoGyqY08eiEG+ZLwx3JZ5991n4+ReWaLDXgPTxvRoIeOBXqmCuNRDEHjhF2rEgmFCk+5fZqO8O6gnjz5o5jpkfodq35Nc0IZEQW/saA/Mf3q5HMJBCOzZA6f4GOfBjI4vdevRTgMjP8mBiVQePLX2aGferJPu/VhQnWe3kL6IsvU8dboDmHn1qKF8y2xNAP8Fu/waVjOlfdKKPvre45oxWn9GupBGAXmSf6J/5L2C883SFNeS84x2jCoW2wed/X2HJ98/ouHsD5lmT5Me8EaimRRMXnX3wdX758FxsSbk9CsXVDj/3H8NoNQ9Shiwq+GZ87sNBxQeJL9R2J/Ehyt+9A8YgsFOcDhWei8CyxRJBQ0QHzvJ8wyhMJbkebGdthG1J1S+YjhS5qjZW21BIjq86PvvWt+P6v/5P4yU9/O37jd38a3/rh9+LDb30aL3iBesvuYntzHdccTX3AkdMlceT9h8z56NufNrjtzU1U/cudKPxboBAkZmRf4LUbx0CxkZWEgDaMmYX4UM6Z6wTT7x728fAw40vbqOiysvBxdzNRvF69fh0uSr79re/E3es3JPQ5lhX/Q7aVgljKHFcXXQzsSvouYot+r5Br5Ly/R8eAEa5TmDRc2QY8VHjRD8QrLwmfxpN21ucKvBtb+uuAbfQR+2qt0D+ScPTioEBchD7luO2B2F1JPBfoudYS9i3YpUMvrtTFV8GxYqNonzUqvBTo2XXBAtA5PhvvznO+c+yTR/nzWb68St8x4cVvc86yrI03xzMzLCiv8U8LmLx8+umncX191WQZ0JPynukdKfwWFPmc8T1ZdY70jOWuqw33BYsyYWzK7jtbf5r/r/7qL+NP/uRP2u8X9L8ad3F5JP+JR9gOfWRm9O+v2maF31pKbMYhMuGXXLugO+GVb8H3le0Wf5NPcZ1j3HvhzBHCGuvOtd97+zLTx+j7E37hMzMG6KnXwnClmPR9F10tbeG/Insh1oO20jIzSsIk/hdw2ZS3wiRzGQYMK0o4M6MIx3PwSUZnA5JgfnQ7TFD6e7cmngMiIULg+74PDdlx7YchpLGAQ4EPKHCm+gYfhfrq/dd5YQgHX+KKlZw/tW5SewMNDXLm5XwVz1lwlVlqbXyqAIuOTqIB/Q3Dwtn8hoiG14CJls5y6TBrZMwYptQalxxNbDdbFNyH8I7Dagh/vppUxZmJRtZAf4tDHD1sWmAdWR1kZpujLgZ0IO/3BJbynHBl2CfPCyuzAk9gAtfaCq39wjnX4ulVndrnWPCRP5/l5cynsqu7haQDC43GEZ2f4IIiYxqNxptbV53/mh2kOk30YNtT2A3QGZ+wf8Gp++GkD3HZFsaUbcvxnUG1JYh83gD3Me8BLsZNHFhJ6vBYJ6b9sRWXa/S7IO8Tz3/7s59HJEkPfa9BIrq+iFtWrM9I1M9ffBAffPBRvPiQ60cfYZfr2JJYepJ06fqIxLnh4WiRoc34144dzwSvj/C/J/h32KE1fHZCHxaVKSNi6OLy2U1899d+GJ987zvxwx//KH6DwvGbv/PT+PXf+HF8+4ffj4++/a24hfYFhePq2bMY2aV2yDrKI/0WkAuOqy45rrqC50sCeik1LAzy8Prdfbx8+zbuaDv4WdFtrX1UeY+CXYLd+jHu7x9ZaGgTtJQ1MruI6FjV3sdbjlCy1Djy8nPPrnOzuYgt7Y/+0/8//s3/69/E//t//v/En/zpn0eUEllpGTEQ+LcUjqEE8XSMcaj45RA1k+c5kj+1MEisTsclZirXjl3nDltlZlRioIJrQqeZ2fxF/yrMMUaO+JK2d9x7+4OPY/b5nJn0BHIdQpiApv5rc7wjYYrTps/YZxNvbfRrZCa7rCk65HGecMb6JflBnxXHBl/wfWRmNr4P5iH8QD5m+Pdq817+AGsFxBiRdrVoVXldG6+Ou0P54Q9/2BasHvtKV3pbaMmfcXG+Sv8Kf87Mli/8os33vve9MH+Zbzz9sc+rhUrenW+BcVEa7z/Kp9zyVGpt8e/9Gv6J6Lqh4ZdeZrakrqzq1nyi7dSHOA74vDKLWhz2ec1M/GAT6sExZbBfWPFkJm5UWpNO4VleD9jb0yPxdBTMkoWTrKDp0dE+xX9FLNJzEznZrDnQHsPYLxILgUkBb4xJx+OICyCONpZIjLZSVNo3RSCcwR+KSIeh/MnbDQEos1bvs9DSVQkeQVkwTGo3BKYK8SWwya0JQhLQyTSoRnNMxZ95E6+C35AMVYq7EfHKt/LpNJnJFm0fGlRY5zqv4Ydf8a0kJXnS6XSac6UXp7DOEV9mhvqQT/ulI286nf3qLzMxfteMJv0jxt2QLB13XvCx/wMS7jD0JJUllHFl9bYSCMK5M/N91ieffBIffvhhKLdBIz35XEmYe44ohHeuzXleM9E/bRwHKEXjQx6l3UPviMziUH7tsSFIWrCwip5JuLqvTiO8x1uuoDITt1hDR5KGiOlqfPtsk4byuIK5JvFaVPx5nj1JqmTFkbeRmSGM+qzdGJ998TJev30Ij7YSR51YkBw8SiCIotQYSJzby+vYXl6d3jt88EG8oPkO4hp/ubq55RjoWVyyC77k/prEvr26jg2FrZCw/J8Rn1GUhB2wwUD/s48+jO/84AfxyXe/0wrGQIFyR1Lw2Yvbm2jPJWMHL0dsssO37dtcX0XP/JFkNiAfRuboqUTC94HFUfs/XLjuOCJwt1S6PtYsMUdEIssDO+IHjjoWbDdR9HynduB9he0IDWOs1q4ljWXJePn120Dj6CxCe6vDJ3bNf/PXfx0zNL777e/E97///dhuL+OJQnMgVjyv7+oSz6+3cTHUuNz2UUtEV/WJAFGQiKZYKSQzxzv38PT27buWYJ2vP7gYMyaP+InNPsfOsaCd9R+fvdoyxZ/Nl52/LMs3CbHvO+4fKZr30F1jZFemH24vNtEPXTw83pNKjshpshub/M7RL71OLAqkpa871/5hGBrcmY48rNDU1+R5Jid5hWCMwDrXuE5UsCd/+ZyZ8DvFjJ3NGXd3r+Pu7q7xcU0++QA/u8XHKsm973v8dqBQn+he4geZ+MjTrvFxhjvDymeh+GZmeC+uX/u1Xwt/bu5HP/oRu59rdp0P7X+ClabydfirPuDiCDaJl7HRxAkaT/Ku3DtOgbTJ0/vrQsxKa2YxrJ3EYZt4Pi8KxW/MOUf9Kb/P6sgxn9WleGyZSSFfZCM2A3z0QxT6cCOOvWoIM/Y9flUpKuSvnsSikjJls81D9ysKXlDw/E1zxASRJWJPYnigkBw5N544Etqz0vb+wPOCg88YPggWFdDjNLIzcJVWqRBGwSpcxsV7IJg6gs42GVA4hInZxGky1UgWkQ5FZ2Y4N1MnWBqvZwV6/KHRXFVY8Q8Elko7z1tJCsoq3Sf4dnxdV2rjTDBuQwM6Jn6Vlpm8E/FMenq/sopG2znBZ8BBhVepgBIsO3JL13iSTma2Z0CZP4WG6/shnLOgn8zTuE5msCzIPaG/kdW8iV0+JgJCWcTh+D9u8jGAT2dQRudI13nCOWePboWz2e94WxAweM+xExfOly9w7KvALNh74potsB0Tj3PPfKjricCzr+tqO86YSPzKdtanMFgHvGO8ePEsVmSNKOHL6QdeKB9x8AtWzR5pDduLuOeM/uef/4qEW6JHdhjgiIqEwzuMLeP9sI3SdVGHPmrfRT8MsSGZbwjmLXiubm/imnZ5cx0Dxyj9dhuXJIAr2i3J4NmLDyk2t3Hz7Hl89Mmn8a3vfjeunz0D3wC+ofHVjUNElpA3f2njE4uoNRIXzma7NbnCt8VBn260ob+BViH5d/A9wmvX91HQiz7xxE5kjw+qj66HVq2RpZAgNqH+Diwwgo8+yiXUXwXG1hEP0nx7/xQJXzPvUIhYElkXP/j+d+Of/fPfjz/4g38Z//Jf/sv4nd/53XjG+xnnXV5toiT+3Je4HDNG3pMM6Mxm/B6lic9HkARJqEd2O7M7EwqbtjZBuRjzPaN+pxyZ2fzeMe0sHfuVoUden53rvX2Z0B1HfGgKP85ZiT3nmMh8FvaSYuxXZT16W7H4jP+HGs8IYcXpfO/NOT471+a9el2R5Xzv9UjxE89Zl+dxcchnZjbcFRv5vMDXxHG28zKzHVt7/PS3f/u37ApfxwpP5oJaSpjX9IgLbN6VGkdiy6vxJC/SkJ56U077Mt/Tw67G0IE58f6TmSGMfDvmXJ/PeLx/R271Wkq2WcLuOOZaiSkLZEdOtJkzBBBPlkJxGygEM/48hXgr9DOzFSZxyJ96FN7x4DMTW1FIiAAAEABJREFU1/Yf8Fnha6lRmKOthLMdGZvJUYC3vKlPXaIPiESx84wsM5uiFUaCM8HjWGYCu9IiAuXvd4+sgh5Q/H0ceNkaueACC4qxwh+bEzkvmJcIUWCqcr3iCMBgi0jm74GfI7gfhjG6rsdhu5ZopduhJAvDJUlDXo44yUAS2cL4hlW098FHwYUtpcDPY+NfGLeYVvuf/exnrVCIM7OE8DsShXMO4PTs3auKEkY83k/ILh7pKEtmhmPBx7nycIaXP9v5OTOb0eRfvoV3rqtQcYEivM4Yz6C9IAFaOGst6KA0HThP/nVMV0waWePLf0FWk5QvouW1ZAnhDXbHhbPJU+B00lcWm45hf+bJOS1Al6z4nU9cYpMJR+ze8zdjl052m95cbbpaPc1v3eH9hHNlnvBJ35F5Pcaw6eIZx0jB0ML4vGaYdBc6LAyX19fxjlXdjmT2Dz//It68fYqu34ZFfcLPduy6PKaaCGhlGEj4HW1gl9sNfWyvLuKCncJA0RnGMXra9uIqLq6uo+I/G3YbIwm+Z/wSuKvb67iy4ACnHrSPOtHWexJrJcHM2D0RwCBa0B23EfC+wk8mdiV5qqsd8DM7kA6/7fvBEIgAPgmpdUnsMceBYkJg0B+xzivBjeQ1YuJ470Dc1L6SQpeYeb/hfT/2UXgnMnCttQTuEXt0k11SaA/49z1+1cez51ex2Xbhjv7f//t/H//m3/zPvOh9SWHfRoKx1jkuL2o8u96wO7mIHrl6aPVdF7Wc/Es5JxYq+tg7FoYzOtZnCuPnHfDV1VVU4nYcx8jM8CqMPmnT1gvzMjOcJ84e/aw4kv3nuYESHkmA9g3DAGxi4z1xuYkIOAaHyXHlKk59/Uhs7li0itN748258pCZ6OKx+ag4M0+8Jbwv0JYHW/BxXofcxpCw67rQGyTCpc2vtTS5VuZJT/oFPCtwB/xPXlbGAhnkQ7yn8bXhcSwzkak0fMHHPnFJT/7FKQ+lFvzi2HSqLI+Pj+E4U8L4VzZp2CedzGy5VDuJI/O9nFzjvd6Eq7W2hWyB74qspVZccaGtjd6ETwcfbSdPzpHHc5OeIi74b4eviA/wkGf1V0tpfC7gWfB54WXBGBHH/f3bWPDp4qTM9BKZGRoEzfC3nJ4z272MlloxwpHEsofJfRwICM64IkpERjBmFVxixSkkEm1uxfG3sXJfYbTD2WS26wic0jEro8FyZz+X6FBIZp4EAJe0VYSGzUwCamhNeI1yxPEmdkMzweFcYZ2TmW0beXFx0RxGJd7d3TVj3nAcskZGlhMdFSQfFR7lwfkWMu9P+CcUhmxoXZrSlpbXzBMOnSETnLQFvh3TGDqDeJznsy0C6sBJU8dzdVbgpdREt4d2HCAOaUtH3uXJq32FuSc8gTyl8SYd5wjnvTsPC6f3qwzQ1E2W8o3+HLOVUlufSbkwviUJqxNp1dI1/VXsr1O/e/eWYH4IZSglSQrbNu68zJM9Z1Z7QQrcXm6i1BrHwxw///nn4VGWP0fRjWN8/J1vhzuTbtjyEv5VPDwdIkoPzBgBHpOsySELGRgcXk/Bgt9kiRnnr/iRLUqJjnvl7IchRhYdA4uODl8qzJ8MAm3Sd8BVWseUEn428DIyZ2ZXPPZDlMgIcCe2XplX4GXhuZYSPfPHYWSHMODvC7vNQ6gjdTgx3zNsV473HBvVUqIyN8FX4WHBP4/sDPz1Gh5FzehoJQhndnZdzdjygnwcOnDDI3FyoEjfP+yiIkMH3Y7rc3ZUn376cXQUhy0r++99/weRBfsT6MVF3bznWKvGxx/fxgcvKAZljqAqafdH3r3sWVmaWH22zczLzPfHXisF6SKkk5nhWPAp4Lf5fCTWnJeZzV8YjgW99n3f4IXRp/WTPcXU51q7FuPOneFle7FtczMzKnYd1T9tQ9Ev5Ux3DQs9IKGf65fCSserdpaufNnss1jOyCMdeRB20K70ybP9B3YGB3RQKdo2ZXVu8JGW8F1Xm53PxUTbejoyspARjzTEYTEQRj6kBwr8Yd/8ITNbgneu+na3J9yeE5Evv/wy/u7v/q7lpsyTHs01TU74Fc+IPip8jDxX9KeN9a0ndiooE9/NkHdlFN4cJ1+ZGZkJyEl/wihfZjY9ZmYrUOosM5vtnL9SPNX9rL+X0ubLq3KKVz7Uzc31dXTYbEWnXQWO4zXz/dB3UUSU7yeDwcdvmkzIrAydO30v8kgymana83yIYEsdbTVEcBMse1YgvpxfIdLwEQAFogvMriTQggDiHHC+8p6uirNPY8u4R1wqdiWYM09Kc2zPjsLEq4Ecs2Umii0oRfeK5qSOu4I+868SdAbx3mMMcQ1DHx4v6bDBR1wqZSRRXLKizVTRcwsu+QSk0ZE/i5pKls5CIDkmTnFkZjOWMPIrTQ19hneOfKlT4U1AOqU4Itu/zRmFV1ZxyL+w8mFzbof+1Jm4MrPx5r26tKk/2x7n1ZmdJ075koz4nK/84h+GPjbbgQAeQ8cex74VCN+XCFuyNN0Ku7KSlmdx2cRrk75N/iqr6Z6AvWZ1m8ytXR+v797Gn//5X8aXX30dEyv1S3YQA8dDWbq2K3n3bh+ZfdRuiMiIGZ+JklH7GoGMJteJF8U6fOI75HfwLOE1oLEjSbjuPBeZAkyHntTHBQnMM3B5s8goh7bTbjOBoYytj/uSGT3zhM3MVjRKZPjsbqON1xr69wRNdzXq454VvlfxLQSljK0wN/Z9BH5icUrwOFZLDYuX9u9qFxve5Yzo4uryimIyRGbGjiOoac4YeWc0DH07iry4uATVFBuK5ZZde+mGiKzYbRM9Os84xnYscXM5wN6B3dEjheIQTxwv7kjuXd+xgxvipL81Kgmrp++GXZvv5TYUYP1O3amTHt6VezS5IbO7FVvlPjPDMe+1v3LviVF16nz7M5GY5rO+UmqBryUcE+5AHgk+N5xaXF5dRoUf8R8puiv2r7WGtMWdmSE/AzyNJNkMPuQIedCWlywan93eoott0588HSl+zleuUkoIawxKV/wzxU0Y+/T7H/AezXaG87pCI8hd0vZe/ThH/BMLgVIynC+v0rD913kR0pY/35c9kh/fvXvX3k/pb8rtUb54H9mpBJ+ZPNru14hSa5N5xX/EkVmw57G1R969yYP4mBYLfLpYmPHhzETPa5Raids+/MijdORTGPvUjU2efbadZWvv8KDrs/DypX0zs+kxAbZ57JfYqohcQBkNgL5pADrGJRxDroC7mHAW35EcSFLFToIlM3EO0BJATyRrf+fWkSALPzDTcCLoCmw/DKFDZxIk7x1UQWwyrUFV8GnqEhpFJ3RMoVWICmw8iZOmctqzk2gaScMrV2a2FdMFjmb/hHNlJsafcdIBQ29b8hS+dl0Y2LdUX2U/AHtB8F4wN/OkQHmQlnzoVF6FlU/pOaYsXu2XV48NxKEMOonyCCvNLDDMX2UQh/N4RJ+1FTLnybcOaRPOeQV+5OWCJCm9M0wlMXlvE5/zTb7yKV6bNMQjfz57H7mik9Puy7nSuiUwL5BfGRZsJ5y0u+7knMqvIyuX+LW518yM0QJA0RlIDn2p4dny0A3xGbuTu9dv40iifPny6wgVUAqFI+PrV3fRd2OUAD9HRfhnLOCYCfiJAFnsyAR24ZhkIryD8fXUeNqyUl8zIsG34hcTu9Xg0w9dWyXO4MgkyPDJTAAZU3fKxG0oR8UHSq2xAOPzeY44lc12gp1idsEEmhm/P+loiebr8JIluc0otUTa5CkyAgbXf9Rq7aPaSkcRGaPvx6jY8GJ7HXt2c0eKyUCRmdCBc7/33e8bhk3+/+//73+N//V/+99ITI8UvAkTLoGocbGB/3kX796+av3BZwRHyRoHVualMh4EbwneNV3F9mLT+NTmLi7O+hiJzw59MD0ys/ljZa66VTfqSF8RTpiCjJmJ7mZ4emq7a/1DP9mTL4S1iVMcMzJ5ffPmjp3uYzi/lsL8pdGLSPTRR60lNuMQxuaCDTv8bwNv5gl99JL4vGbRIq6Z8QO5x3v589l7ZSrgdkwbdsi1J5edx589uw2/aXXLu7cDBa6TBoVV+BPcgt5Xtdau4nZsRY32VvQSfLx24BYvj+H9hfyRUwZleD9mnrOdFzjypm68boFXNufJ95ZjXX+MoYOGPiec8vd9Fx5RbuDz8emx5TkLsfZYiNcJ/+yHIfTdzIzMbDEub/IpHq/qw2tm+cbG8g54yI9jPQXctiCwMu0p9s5LnjFYmNuLiA8oVYXb6A244oKKCCiNZ0UqqHEBwQzs4vEW1TNguGQJ4iaScYlL4IgxD5wpB/MZIOiW6PohAgCPLmRGJhfGMzP8yLBGy8wmkDANFwndfvmUP+dlJkHBqgs69gsnfKFf5WqgG46xNLZjm7bqG3HKGqVUKvXQzigjTmevwnQkPa+u4jsU53ZOum/uXocOdsPKaYVfgyhUYARyJyLqZEFR2jT8jvfMVzaLhvjkY8tKUh4dl440QAE/6A8nt39g3jzNDb0wC84gjPNK0RGOwEtzbnRd4S6s8LccSelA0nls34qZmLZixil6nNf58qKuFmzm6kXcfd81mD2BLv2Z4E5mThy/dOij1tJ0tcFZMws0wQlPlWSnjgd2cQPO6grGX3/zhM1nEisowKv/zOjuKlwt1qwRJNGBJLBQFH7+i5+HLzrpwj8iLi5v2LG8jgB3QjtLQQ9rLOhjf9ixEjtwhLBrScoioX7WWAO2IjLgbQF+CfXg2ExS0Uxep/e7mfhHn0pgqpfMjAItW2ZGZoJnhda+Jbgd/n5ELxWexJuZ4VxliAw4iJgYn/GNGdmPFLCn92f9wgVAjum73q/ofwFuRi4nGz+na41z/0QRqRSYpKg+PbIKBT5QlMnHpNIPm3h7/xBfvXwVr75+1Ww89DW2vKPaDDWuLjdxRGcu6g4kRnla0Xnfd1Hg/3yvvynBysmC1yPxtKI0E5L+qo3PeiklQ33F+496PbcD8/QRk5/+cGpj9PjzHv294yRjz65o4hhQfPpghz6leYA/5+t/Dw/3kVmgY5wm87vW1HvwkQfhFo4GpbGgc8fk2bFMDAKc/MtbZkZmtlyhLU5wpfm0zxi6xe319RW7vutG18Lmjym8efM6ntgpMD0uKLYzdhX+kkSvHgoDtWQk9Mx18lLoE8aceUQnyqcO5Fn9+O1MbShtW2bGf43LpfmcfNv39auv4+XLl/H61av2buzBRTp+tSHmYoWojcugn4BHPuRLfUuz1hLGfmDb+t7XvaoDr8aJ9/KdmcTPGvK5YH95cEy/9T4ziec5MjNG4t3FUSkl/CRX54mviFgmStcH0DGzclkJDkErhs3IWAnMlMj+Kfb3d7GYfHZPrITWqKVGJQGsBEnIOASD+wXlNwOQzFZgFnD5swHB+Lgd4+L6EjASAIGy0o7Q9f8UqLW2nULmSdG+ZFS58qjjeK+AKsFn71VgvP+85AjlwKpX+KenffT90JxHZ4ateMoutQIAABAASURBVMcWU35fvPiw9WuwGXl3OL24TVQ6d4lsutgjZw9PLzir/uD5i3CV3fSyMk6S6jGmux3fT8hPZrazUNnxWVwz+lP5OrlOlenc6RvnaTTR6UyBXknWtgKMBl0InGTXEHhQqSXG7RCX1xexQYdD30UthSQ0cQ1kLWHfEwXlSJDWklGQY8QBG25sWGsJPzMyd11hxdfHshwDNHFEB7u2wjnSNwcsEEjb9o22zIyJBFhKZVU88xI5YqWvot9K0hgp2AVbz9Dwnch+v+INAZ8lPv74WTw97iKjNh6/9e2P49vf/W5sLq9jYuexZIlp6WN3LPErkmNwzu9P17qb6eqADPBJQbsm6MdNH6VmdCRPdQMX8HWA36npUx6dtywLfQv0lG/m2kVmEuv2K1u2cQNhQu/Bx6ur6AOJQP8ptcL/JryfsUtmEnATkBn9MNDfN3yO6VsH8ByPc+svKLQyvxbsQ/+Cj9fCPfZc0L2xgXmAVSc1CjauyKU8mfLG3UoL7xOZB1rE0/E++s1lfPDJJxxnbdFoBw8zQZ6xLvt4hm+MIDaOZ/zOFav+U+iTxpbVsV/XHocOzGvULBSfqxiQJxP5kL0wcsECRZ/Rt23y39XK7qCGPnzLrrXD3urPRPf27dtWfNVhML/vuwBdqIOERvAxxib0o266wvha4vH+MQp/ms2Ip1oyLliJ37J4G/oaPT56e3OJD25ipFje3l6xELyKjv76Xl8z+nwk8Rsv8mYz1nzWll71hxl9eL30eBB+vJ9ZrLbGcZXfUH3ivVIH3gt2/JeX27glT/FITL9rbU98rPjCBj2O6MwCegnsUJGF3HIk4eNY8F1j7PEP7H1kEd4xLs/D0LfCJX8eK3rEJb8L/qrv2d68eRPmIpv575effx4//4d/iL/9m7+NP/uTP42/+LM/jz/+T38Uf/Qf/mO7vqHgFHS4Il9GtMSvbfquhnr1Kn5t47WUQsxM4VW7e9XTVhYcE7rE7cKishLLmdl29c7z2aurP9zVKeSeiK4fGs2SmdHVCgsrzigaGkiEVPnBfQdTCYT/F8nu6SlU2B6lHVhtZGZjrJ2tG1FML1nigAIXkk9ExtYtKHC162LACHRFxBpbnGZlziOOoALpDJVg816FX7AS2LKqV2CVIU/n4uH9P3aWhO5bXnwqdNf1GP+xCfv0tItSahwoWE+snjOT+wPjT2EBe/78g0b3iGMhLv0PLQgGnMVAeri/j5lVlXg9suqQw4Sg3gyOCTnlSX6cU5s+I1T8RCJxnk0nVh7vHVO3PQ4nXeXdsGq/wtEzs+lUvRcML3xmxorDSWPBmTuCaeTowh3TWU8mgMxsdMUpjdaak536XW2M0JGufIpfnE8EiUnhQDKZkUd+lPPcGu8UDPsXnE4epCG8/IlDfJkZmfAPzSMBuqzH2F6OcZ4TKNh53/3B9+P3fv/3SQw3rTjtSTKvOP76isXAgFxZSySy2+RVOdS3+pUn8alb6Tsu7eqcjKh91+yZmZBbafRhM22kjNK3ybfyGMA+S6NiO/GLe8T+3sNyPHI+/ch5d0ZptlFe4V0IZERUYkQ+hn6I05y1wYnHhdKCPqQ39H308DcSB7btZowthXLD9QI/HxhL5AZl6MsoM6SjnH6NdqH4/vKLX7bETQjFlkXFSIIy8W3HPsaB4vJ/cvWnT7dl6UEn9jxr7b3POe9w73uHnCpTlaWhJiGphUQ14ADTCLWRAEcLGgQ0DU1/dEQ3HQ7jT46ww+HwH2A72t/aHbaJsNVmUmALEZZAgIpRpSpVFaq5MrNyzrzzfacz7L39+61zT6rwzrtyr+FZz/w8a9jvfS9+0iPH0HUsFMck56OoJYmFHfDL8HQjzR5aJrIenirwC/wiiEf1dEVSNb5n2vrDmrhRjgJvFnkyLr+/6CP6ojLPKM0inPAbYk9dXZE/zA+Z2RKmMkhffQrnuPSFXTzT0YB8biRu3jyNu8/dbZtN5TUW3e0fygL+xbXBh6XbIf+ADdWluOVHOtranxhUR8Iou2/Hr4iDBosO7dMWk/FWSxR4tp4yTTk5Ua+lJdI1+XDNhnDDJm4kIeurM3Gi/VbkOaaGPElbeup9hb19l2c69e24ff6WCK/dXnn5lfiRH/lkfPaznw3/AqQyX6FDN69ujF1o3n7rnTBHRSS+1Td+xKFfl5KtLe1DuSTfikM7STMzI5OCD6g/c7Tfr9SnPFrGZ/4bPCUyahb8e0vhhohN6I6c0a65DkQMUHyA4JsDXbW3Y8FkQhJnZEdKctS52soU0XaDMi2yGQPAUoNzZ3TF0WwmCVecVcZUYgSsZAV3sssbI0vC0C78CQcFMTmClvG5BYzKVWCVIy8K9ejRo3hE0WkOsJkZ/uW+J+yQTBjy+IQPvudcB3zw/r148OBhW0AWBK6OpCHef/+9kK9XXnk5Ok5X4lLRO2R03MQvz/Kw5aQlXvFnZsjTjLK2LJo6jrwLa584rQuzRtEuWPKuY4tTWOEm5gtnENrnOIJHbTrZtDvnLQuc/AinfneculwQ1wTnExZOdaBuxKfzW8QjfCmFTcTUnKl2NWYSQ4/DmNjE65zMvf6V17k68YFH5ZCv4BFfJfkoh3ilK1/i0P4HfMLZ19VEpwU3mqLvavMgE4SL2YANLjmpaIebZ7fwg21kZlyQrO/de0R9YM4ySq0hvsyKT02xJqFdkNQ3yL7DeeVTXuTJIt2A4kyxX96lucUHN+hN38lM/G1svmBb+2RmSCd47NuQjMS1ww+u4MlfNTKyazY32D+hR4sy+8aMfOgmqOALFC1piCczG1750CYLEpuBadu3dpNPS3zf44Kyg+eHD9FFZBtxV3/79p04O/OUdxkD/tqh456yGGrMLDIrTq0TV5SeQAq0B+MOXcvzgsSsvuTZ9g6/6sAhcv3a+VsSoX9ZdLHo44jvT2e3bnIiOIolC1aWCNwpenA6X19RJuNVnpRlJOEc8FsXNjPbznaHLgNZpKU9bFsSpCY2cVomcohzN9jAIr7g0e7OtRijtp3HUMiLtIwj2+rzgMe3eMWpzi3ide4FSVW/lw99WNzSE0ZctZTIzBY/pVTkL+h5DuVWXq+XpV2y4FMu1KvGizx0xEqplZuCvulsg77lWfzOWbDwBY9t+ZE/ebVukRff8l5LCW3ngvoKJ3oXFv+GvflO3ctP1/XN70DZeOy6ruU25z8hJx78XFkrfB3gbFukPQx9k3fG0Y0b+9VTjyxdV9HD7qO4WQxDw9/jD9Kq6KmI1AD3FGECFulsdDj4jGhBmEBh9tfiujzTLM8Iz6JoQWNlZFX2DjEJuC0OEazqAMfRySlXGTMMjVHANXDvq1AJPpOtuH/oh36o7VTPOQlYdBqNLdyBr4NSMrMpWEEy8yNjOu+9994nQe3inMWsoISBXd8c8h1N0SNOr5LErXF0jA6lHB0dI0JSItacujSowaLC5EU4Sya45sB4c+gkDx89Yne9bTqQVx1Fvk756JaZLZgyE5zr0EEyE/62sWY3ozNptIKO1cGE7meM6S61Q//SPowlMMKOJMZLkuqanZDyGggyLVxmNj4OdaXJzFDn0tqS8Gg23S1x6MwkYZzEKfYxiAaSTvAc5lP96I8yHfhRTmFm+JWn739bt6ChgOV2LTeT4GEC3jquiBbtw+Gbb73F7vtJVHQ/Z2n99x8+RTcZ05wEZo+9IpwatNfrLe6E4qm7MGrDWruQj0z9sQC/97ERv5sAHbjiq7WEdiuli1r7qMyJUDMRE0DCJPNHrqJ2LFIdgSlMAc45jgmfmZGZUUrFjyf4HGPL9w1xdASvuplIhsGjD2RmSyT208WcsfnCXjfRfMF5A4HpuHbU5/yLahcsYk+fcgVEfBjI8jMBpByf/cynYtkvYibWIMt18xZB1lFzFxljdF3G0HcxYMsluPuhp6+D78ICX9HhGMa6PJ6cHMcLLzzX9LNYDnHCTQBsg2cGbkfCGMK7d5MHykVfI7gK1YnN3kXogyN8LBZDg7XeQ7vWAlwFbuY0tGq01e81G4KnfENxI1Hx74KD7FhoLPqn+lA/IzGamW2eMXN+/hSfOY/Hjx63q+o1mzTtb+54yvVSZsLLOpwXPOLRFtfEmH3WpdXja455grKemchxGepdOsIe4NT1gZfv79Nejtknfr/Tmh8gG5kZymERn2/5dPyKU49822dRZvFbbB9o21Y34rviFOJisJexNH1kZsi7MetpxVyxwwYT/itPjolL+uISj3StZ2bLlcpgkQfHLbUU7DVSndHlNXKssWHBT9fM2aLbXQxDB8wc5h3ngi5w0ai1RPtpLjslPmLUmWCQaGQAUCMhkEIHzsVYEsj1mRPMJL2ZZFIyYYA/vDWaO98ZXMnHYaZFZAlPBEfHJ7xXsUXokcIAhrxqzLnCOjczYX7THEYDH2gFT4EX25nZeDu0VYrGPSEh2vf0yXmUlPcMHxN+hxPdvHkWlQQRCOcvfwweaboDpEowLJrjqwvxLEi2Gsa7TdsaPDObIUeMZ/LdsmBeHq4E0IXwmQQzQSyvRwSnvGVmjASIuu66DiN1BOZE0PchnH2AwPd+rjLVUlpb3tTzAc66ksm7dXFaMrPhkk/HpKfeu66PCVuZXK4Jwg0LinzqhAv4dBcmn+LSSZznfHFK02LfSKJVFuGCx7dw6sa68NJmKCaS9KgP5IxOFzHOuyaz31WecKK6dft23L17J1yIxY3qWHRuxocfPuKEssZtKg48BiLhH2Ckoj2kNeGHfT9EKXsYTx07eJug6a5XXtoGCTi60PvUkniHD4x0SGtgkVmtvIs/ha++wagneblgxxqRBBPJGbrKrL467Dbj/+oPdaLrLjILfrNsPiF/wuyQW3iLvGRmG48MdLFq9QneMrNds77Fovrmm2+G73v37qOD+7H/1ShjBPQgEUnMyZdJ9Qp/+95rr8XISaLEDphNLPqI02P4qDNBPUbXl1giY2byHpqfDX1PMuiDLnhe7DcRfIdSPr+B3Lp5Fj2br0UPHGXFdWOJjK5kHHMlUzNiywbm6eMnJBMX/Q1XVZfE67qVnkXEbw0TC/mAX6kn38GjTg6+oY08efmLFfUFdaGejKfMbLxV5NUWJkHnrVZHoa/28CVsITbUdWZiu5E8ctlsfIntNsRkZiLrgI1qCCsNxzKz2cC5tZTI3M+XhjS9Rsrc9wkvDxZpKosbRMRB7qu2AD3ge4ULnPOtK6cOK9/OW8OL/DguTXHIjzjEaT2TzdMzf5AHS6mFGJpaWXJNZt+WWxDl2HLKyUCOo1Uck1/EVUvB5l2T1cU/eJxziC9p09X04QKVmcTXrunu4Lcb/EncB7gCTnm0Ld/iqKUGU9tceZhbPE3g2QWxvWeAmGcnMoWKSGaLJCMbc5klZoRVUZZKO+Y5fPela2/rGYHjLiIhcM3OeQtzI/OELbXGAqWsWFA2JLNLTg0etQuc+UvQdGgdJTNhbO8c8mCiCx4FU1Dfh9NCEw7bSdhLAAAQAElEQVS8vveljx/54U/Gv/k3/yZ++0tfJFAfEZTrWHLX7/3jguCY4O21117n2utBiFsamdkcTIVZzrhK6Agq+VZecd8k0Ey0h52QvDp2dutW3LlzN86YI74l1woLFiHxVHg7vKVjsS3cwWnFKZ3Tk5Pw2mEmS/VdH+JQVnW6YQFQT33XRWY2h8jUAcdmVPmYsccGx5VXeQseaZVaQme0v2A3eTrn6u/82W6uFAMqotQaLjg6mrsti8FgAVUI13AAL95JuzIgXekL57j91u1nGH4Dufb+47erc3bbr732Rrz//gfxPB+RP/WpT4e63rE4b7dT+/smH37wBPmPw8m1dCQFduHYbceCUYrOXBgq+IlOPIY6dzGUtnqTj1JrzBExMa/Uis46dDUxz/4SG77ReF04Mu6+Zo4ShVNLz4m575ex5vRXsUNEskvbBBrivWWB2YJnDHfWC5J1B8xB3okk2mEjk6L8+C7oy3plEzPCvztMvw/6E0Pvv/9+88NHnmxJEMLrR7fv3o0sPTRrHJIXDWhu4np9GQ/v34s333idBSSjljGGLmK5gP8cYzGUWCy6WC36CHzJ3WrwZGbwB31MtAK8J7HZXFM2oW8xgFwb4mARA6eMRHsTG4BSs7UHcHrtdctfvnnnVnQ9+sRmaxYXv5desMA9fvKYJHsZw9CDbowOXRxzXbYgHix7PQUwV3FOfpjx2YptfJu4ZaxnsbC+xueNd8ecq26FXZNThLOuPI5Jx/aETzpnx2LuOzOjoH9LZoaPMMI2vMSq9Q6a4shE6jnCvsxEhqnZOzObnsS7Icbk0SLcMd84Lc7XfvLdxkpteq2lND2cEN+OH/iVvrxYrFsO+Gfk2HAzYpw5x4VX3Tl+zq2Nsq1YSPpnvpcRYb9+ZX5qm2d0n5nh7UZmYvtsepeOPiU+S0X/8pCZMfRDuA7ULBHGBVetO3K1fRb7t8gvvD4t7sgIcc7At5MJfgM7gdA1Nqx+mRlOGHHGDqcptTKeBO8Y7UM0woIhduy0Va7IMvMjI9SSsb2+an8nZSbAAjxRSxQCqvQ10HIzko6uABpCZd9mt2pdpYlTQW37tqhY2xP0rR8MEzzWLT/wAx8Pr7d+45/+00j4VnHeMd66dTvEodJVuLDiwZ8JvkX0KL9HmTrCPjkdR+IIwn7nO99tP56XaWJZk1TciW1DHm+zmLxIUjQJFODVh0U8wzA0mtKyTydwjnwciknbcmjLg0nHheXGzRtN5xDSZqFeaikhnQnjVfQpvgl92Je5t5F1aStHoU9exDcSZJ4at9hYes4VdkeSE5e2sL0lsZn0Lljw5U048Vnkz7dwO/Apl+OYAJ8ZG2+OldIFLMbE/5ZcM8pDZiHRsDCw2xZmx3eo1dEyjo5Xce2/zQKSp+fX8dob78S7792Le/cekmz51nW9jYqs0jUA9AH572ofE6ffHQvDhisw245bElxZMnYkvB3yyc+aAL3k+mhDgEhf3uwzCJ2zlyPDsR2yiff6ehM7vpeMrDgW5/jestjYP7CgLNikDNh6yaZFOeXNRVkdbgg+fyLHk7C/Mt66Rb1mJsl71TYibi70VW1+9+7zgWri4YMnJIBrymUkstyh/+WXX4rVso/1xXnEtIvKAnJ8NHDtVaOvLKwsKqtFF4uhjwXXVspy4GmAxwF+vdrakJQn/Gbo+xaLXguOBAO7y6jE/IJkteA00jU8i5Yidox3jC1Xi/Y7127fPsN2RzEs+sAtsfUuduM2LGsWmcpCpF7lYcGC0kNrJheov4yA7g7Xnls8zeAWttbKSITxbd152vtQ7BPfHn4K9esE+yzCice+YxL9kgVjzcKkPTKz0crc611+hHOecNKqtUSFB4s0CnoX7tAWl/hLKchcGp/mLmEyM4ZhCG27w+9Yl5BxG5kZ8iUOaQgj35ZMNRGhv4nbdyUXZWbDL51+GMJnwHbiMD4twsqj8I4La5G/zNzTRRbHhBvAk5ktpwgnL/KlHzhun8W6RZkO9MQpnOMFnVxxZRd4RTbkgXwligAzBi4QcfVhvBFzsoAqBK6cwtwZ409NcFeizdU1ytrEJfd6VwTpTNDOOOiGYE2cI8A74rRoJSILqLMVBchkwSFpTcBJy9OG/RriCR+M5Ct4ZF5DuxJaFFAlHpR5GLf/kiOuAWxQOr4kGPwdXQNG0FAP+AhvcXx4pljhpJ+lNCeyLR7YIzimpostydfEqoN7HeCi5+LhuyNA5EEc8pyZzZmUIzPb6cd5wszIukVmYW0rFyI2OhuSjm2PrT0L7sQi3ONUR88CQtwjCc53RkZBnxrav8XvvMxseK6whXSEswgzYxPpWdSTb3ka6W/j8MX0EI8Opp59y5N6s6hz8Y3Y2GuKJYnT0vd7R7dvJOFqQ9A1O88sGtp3xVH8hedfCOf6k0Rd6eL86UV0nP7cxX7slY813V+xaEQO8fY7HzK/kCjG+PCD+/Haa9+LDzjJ3PPvVTx4xBXoeSvKKb3MjMOTmQ2XOnZ8B7/Boz0GbH60OobuEDOOrVzKWFmoduh2B6zy2O66PsSRmaHOxBVR2L0twJYtKWlLy1Ou7fQ7Nx4PHj5gEbwX7733XjzixKEv6zsDfrIgsZl49CGvTk12FvlaMqZNZCwzm/zXV5sYWcgqeoIoiWsZ11cX0dds3zbmaRu3bp7GEYvLckgWlomxwI59zC40+HQBNmJqcaoMpezlkZbXnBM+kMlckk6Hv62J1y3+HnCwZBOgffqhjxWLizx6apFfY8gbhY9//AfC7476oTLZd+vWWZzeOGk01bu6Frfz9RH5UMeZSS7Zwi8bCnwkeHbYQdiD7uVP/Wcmo4H+h8jMVoSr8K0/O0845wnoPPukZV9m2h3C69vlWdtOR4QRn/aQT/uNvaEfmv0HfEf8wgir74hbGpnZ4lyd3GJzqX2dL8zu2YbbuFQXWTKkn6nsO3S0jQMefTET26Mw+RT3QbbMbAuV9B0T1k1QRkZhbERv+tqW/GI7M2PJAu78Bbzrf/JvUTfK4Dt4hMnc083MsG3JzMarPitd+5zjXIZiZMGcKLWUWHKiLzLWdX347DjW1FKacJmwSbHfMqOUgPGJnWbhraAJbGbGxJgnGpXlyWVkW1VLBNmtnWSiJK5Jk8VFJRTmDDhoaUDR6KlQk7g/1SUejXpQum2vFQr07DvmyGjCcwEyKAzWL37xi/Frv/Zr8cUvfQkFLCE9tSObu1WvE371V381hJlI0sq8YDd548bN5sjOn0iEyqQx5NG3PwatQ2xYHJ2jIfwJCoPmJqcGna6rtTmo45mJ0Dg8xusIzIlAFbeJZkRHtpVhw8Jh3TnKgQba/WtmNlzKdIfrhKPlEVcZQ+vzp8nEmSToWrpodeDlST4yE+OOkehIvOJXnsw9zuBxjnqescM+OLqWFKUHWMib+NSxi6V41YP8+h5JtqHtOQkEfFgyStTSx5od/Ga9i3E3B+gjs5LCMjIzFuj65s2bXNNsuT7atgC6YuHX3/q+49vJ7ZYoN+q5G+LRo6e0T9uv3H/uuedDOyX4rvmYKh/a5DEfYr/3vTfj9dffCL83eG1kcdd/79699tOBwmzQ9Q5+dwSbC55BveGE4gl1y+nCPv3unKu/B9x/f+9734s33niDa7j9FZTtb33rW/Gdb383vge9b3zjm/EW74csFO+++1688/a78Mt1Kou4NHpiqe/7llzUn35848aNtoPXV9T7ITgXJOvFchnq2zkdi0apNSo4rq/QFUUdV3zp5AaLRvP7FTrexCXXHQtiaOIqqpYZfeknAa4+los+ai0tLmvhTXLSHwr1pj/0mBH4UB993zF3Sb2SrPo4YtFYLIaImLHTpr2NmQFaw9A1vPqG9lQ2cfbIayK1LEhgR0fHoewD9ePjE77NHEOHxZl4ACE4OjYKW+gN0O1YUHa0N5GZ7V3RwQzP8joQS/Ku3Ywh59vn27b0tbF14e23dOjMRJ6ZjY5zhNXXfW9IuvqRNnPDY590xeNbGy2gLR/2+ZYP4ZwjTd+ZGY6pA0tmNtnVxQkbQXOjfEmrlCprTV4r4hOH89SneUXdqkP5rehBmILd5EEdWNTtEYtvLaXFVGZGLTW2+Hqmlo2QHgpt+hVfh43kMzObLYJH3LxC/L7l5VCkoa7EY5/0MzMqPGXuZRSf/TMBr4xlJMjswHci+F+W4itmFo2JnlJrREmY3rQEPbISjfPILijlNRKYAUZ7nJJqiFgFuqhMwLYTCrhaPw5Sao0eJxuGRfiBT3wyK+OZyZH+qgXiiu8rPXhNOpcc6S+ePon333uXner78fZbJpHXwyB3gfhn/+yfxZe/8hVOSJfx6c9+Nn7mZ/9E/NAP/3C89vrrbQH5R//oVwn4hwTNCsVBH7we0aVhQEjfRKShMjNGEv+OxOk9sE6TCOYuzesB3zrqOcHsXfE1x/kNOznhNI6GGXBClWuxzfQWJFscWLgZPfhesbs3+SwXq0D1XG3s0N/ceLy+XjeHcH5mYgLswttT4A6bNdy0dSB/sks9+Q3qiAR1TEJ4yas3FzwSwzD0cUoiMplZTgj2nt14LbU5dibOQcLPTJLRopVMpY7vc7wxgqQ1suPthy6yBM/cijxqK/lSrmRwi05mrqAEPDk9juOTJTJUFviKjBn+N7KA+1Nc5pg1Ca7JcrmOC04oT55ewccqJhzVMj7bBFT8Z8Kfuq4nSZ22cqCt3aTvjs239jTpa8dHjx/He++/F++8+2688eYb8b03vxdvvv1WvPX221ypvcdp6J025oLigmR5h8XiMR+b1yyU8loy4X2OzGSH3If6OyKoLSYPd4ITfKpr2+pdw5aCtBmxwA69/GO/nAN1JpstkiqyFHQmDYvynePzO/zEhLxjkS0s3rdYkDMzvvLVL3Gye4BNl3x0X5AwIpKlu+sK77n5b+BQLgzShml8fxnylvSrJ5PEGt+N9sBMe0eo38wEdmq2V7YBfz70D90Ahmg01LHTTFYrbgH0A9uZydwFH+2PwzF5WCwG7J8NvzlHX+nBpbzysyAnOF9bTjiEb/sys8VOop9SanR9F6WUVoJHGUbyzIyfKDNdkZmRVIaui44yEc80IzOjp73m2ss4cKz18z/zwDD0LR6u8UW6yHm7qF212uTdEr/y5jx5yJQKusDmAqkPyw56I0X+l2wWHHPD4rfPwHeN0xnbZmaITxj1LA9V/2Cum0dpqPsZfWQmZpya3PJhGekXd6nwyHjjHx7dvKrfgTwnbmnUUvb65y3/tezbTQJ4AXnTjfDybuyoB+vyLl8WtoqNB/uNSzc60nLTXEZ/tJHEaYdEVHKBscxGpjmOhBRoy712VNgnEoThgwvNjDbHbqFVLMrYmUwQbMP1V3CfXWuPu89RMWaP0RLHH1ZDVBRxm28lKk4ju0JnZlyzcz3ng97508dxfXUeb7z2nfjyl347fvsL/ya++Fv/Nr7+ta/GN7759XARyJIcq0/bAnKTBPraHlJUpwAAEABJREFUa9/FAdfgzvju698h4RzH5z73ufiJn/jxeOGF53HwoZWzsxvt/fIrL0fWxJG2UcCFKK2eJeJ6fRXyW2sJywVB7oKi8bfbNU62a4klM6G54Y7/QbvmOOyOvfpQLp1CQ5VSGlxzBpLpSBlYWN0hf/jhPRaQDbTHuGYxkY/MpG/d5the+UFztbQaMWVkFBLSLmYSd0aE7N+9dRZ3bt1oVx41phjAMXNanLDHlgSCW7Jr3cWGJFmi7H8J4NW60dmR6AyIzGSXetR2dQWkBf3QFZaR4LXM4O4I7muCr2LHzAzlMFAgEDOBM26xuf9Q09kyulIipz6OF6exg98LFg5/O8Ia/xhKH112cfPsTpxf7+KDe4/Q+zJqX6N0GZWgrtAIfQy6w6JrtrvBdcoLLJz+TWJ3dV63eNVi/eT0hFPNaQyLIbznPz45jrPbN1u5+9xzcfe5u3GLe/9TroqEPT45ipMbJ2F7dbxC/lWsOB32/YDcGT4DiXVJglj0A9dLCxL6Me8luu6AXeILHQlih/hbWJ2iECt9Vxjr2Tz16GQXHfrs0CeAMdQ++q6LjP2DCmNms7ZBxzt6l+xud+sxtsTDgPxJ3/1773L6GOPsRs91VwXHjC0vA2eMDpgK/gG7lDoHCqcv4UN2piilxDB0+HKNU/QjPfXadQW6U3TyQqc2HIljfdc5JnfLgs3K9KxfH7bPkgkNcLuoiM8rtIYrYIuT4fmT85hJfiO3H4kMx2xoHO+6AX6W+M3YfF7/0R8mfKfvF5FZIyld17PZGim7kDfQBiTDWLTMLCYTG50rrgH9G+0AIXeNCtAxC/7N01P0v0AJc+iHymaR946kOwzgJ0bsm+DTOKjqEXtnJuhm/G3RivIVZLXIh2XD3A48Xq2XWkK8CxbIwT5wlIhww7cmrq/IiU/Y3IAUPxnDzYL1ttiQ2OXBv9uk7nfoq8MmBXozY6DBzGPLBwv80H//Z0f+vuQbxoZNx4zeMjO0g7xU5iqPC7i+kSDYcYKppTTa0s3McDwzQ9kG+NW2G+CUY0ks6EA7cvsO20/EYNYSyhsiRE/d0EVxcldqFJCHI+yAgkfGLTqOBOniNQORlAK6fX2HAbcsHM6XcDY8ERMCukKqvDaX/2VmY3bmHTyZJfqhD+9cVXzwdH3HrusJVw2vx/vsJN1lvvfe+5wsHkUt0CX5Tij1EoM85H7aE0IBn0nkkoD7KieUL3/5y+E8j6o3uR740R/90fg4d7smgVprc0AVrLKO2MUndD0lTChLmZVFg17wAXog0d88u9lOS451GEc6LiYLdvNbEjTT28/Au5v13lInEFZaFsdtN/1EhrgLsgvnmPhMyOJSZ/Il/I7ErgM4z7Y/z65c0nn69DyywDm6SF6lzBEE1A6HEv8NrlaOCSL5VcczAVJrCR3WOtNCnYt7RyBssaG8SDMzQ3oVXRV07vzMDHcrmYn+lpGZTY4RO0tDfBEZmc/6SYY4ScBSyOaSjYONjIha+/A7gz+SvSFYmBLPkdi9aozI2G0nTg9vx8hiecyJarHsQj7kzXFtp7423O+rO+20xQ7KnZktkN3lOSd4JpgwABYkQtC3cev9og+DDZBoMiLriJ66YYhSayhXwnx9VhdOvUhLujOBe8EJVR+Utnz5tszQPD52QTpi2hx73iNqKSTPIVYkghUn00BxtdSo0AAwMpEfP/Rj+JwRBfomutu3bgY7BuLgQVT6bp+dBvkfG2yj72qsjhZ7nItFw9GTxOSjJ57Uhbj1JW2uT6/YkGh3Y6JjvrI6NsOPxbpjpZSQN2XWL31bhLdfubSFb/sc2+BL+oq/Quf68jrUVbMRvik++VkQO5CSrVhQl944TmxoNqhkRu7a3tJUDsfkSx1n7v3TfumKU16l33dd07X98jBgS2M1M5sc9suvPBl/tk34wokneORFWsNiiB49ZiZ8rRnRHqW9nWfJzL2f8Dahe4I+8CWgOhe/fKsD84Pxe8G1qvHRcUMgLy4atdR4wknYhUT6FZ9IbN3Bg3pQX8KKJzPDxUKelcO3i6q05bmWPZ+ZGY5lZmQEi/a2xbH4Mvd63BE7/TCwt5marbShONSJfJhTlFUZxAWaphfHpAcaurCZE0lDTSFSm9kVMYIhJ1+RCQsWWk7mFUGXSCVmUrRfYiYWA8y2i9ChHsyfSTpJ8GnwDkG37EY33F1veGs8FXfK7uHBvfvxLlcRKs0gNbnKsDCnJMhPfupT8Qf/4B+Mz3z2M3Hz5ln49P1eEcqyG7c40yaeci12586tePnlj7GwPKT9NJ5w0jlh9+lJSGWpHOeIw4DVyTSUfcpguUUQP//8cyF9+dAIyi6/L730UltkPvjww3hw/37Ir/KJ23GLNJyn4+zYoW0IqKFfQBIl8v8BI1pWXBPsy1GzhX21FFSX7duBwaJ+15wsZhJVG8fZQNEMG5HtrR28fjtjAfRjYC2FJDR/5ESZyY77qAVWfPTsnSrAkZmRmc0B5X3GgyeCXLmUW7tIQx3ZFzzKWXD6iIJDzjjkVUSWqKXGyEKlXtVv7Utcw78BVw2i86somXHKgn/n7nNxdHISJo3V6jjeeuv9ePz0MkrtSZSr6Psu1IGl7/vGo3yoW21mfcNOygRin7xa5N/Sd33TgX3K1eDxP2Gt26c82nkLnsxElmlPd7WIJWV1tIQXyyqOOCGObKSGxZ4/7SEOfdiF3HbFPj18L0jw4lYH/dBHKQn/hTcnFuw+sng4Xgt9WZoOrjzt0a7VvohXX/0BTqCbOH/8KJZDx8KxYFHqwhOAvA1dFxiaEvQPUaFdSuXdofN1k70CM7NYarsGyP/kuUCHatvt+tYPe3R84FsYi7pXlzDfdCNsB07hDmPaYIuPGwv6ignWPmGFq/C1x981eumAwcFbHIfE71xpCm+RR2nJlzazz7b9wvm2T9xuIm3Lq75ncc4Bfs01l7CQDGPKfuvazHn6kHNrKdE/k88x5XCu/iKcOIULHsflXVzCOKYO/NZrfgWk+brfYeVXuKdPn7a8JKxzxKt88iZe7ZSZoc0c27JIO1fawjSc8JiZUaPAax8uXkGe3bJADNhQPOLPzPBtW17FkZltYbFeS4kNc8RvCR5hebV5msj+zAx5tN9x5dCu4igyqZIcFKgUEgBHmcSpLZWgDxwgMyMzo0A0I0jYu49W68xs/eIxWcwku1pL1FJjJhnxv5hQRMUwhX5p7tiRbnC6gZ2/itTgr7/2Gh86vxXbZ8Z2B/Pqq6/Gj/3Yj3NF9RPhCcPriwuumlSMgXvnzu1G+5133onf+Z3fCX8hmk750ksvxqdYePxb9RecMK44BhaC2HmNPrt+lSMPmRnec9+5cyd0xg3JpJQSOof0dE6vUoJHJ88sbXGptYZXKgMLguMf//jHQxw3b94M54lD+VW4ScS6c3xbpLXnYdP0meDfJ5whSq3Rs5P2N9bKswZzge4K9mFRKvCs44ycAPb8ZluEtGFEhkHsT7Kpi56Epi7FUcErvPR1OOnvWsJfY6apOY58a5ODnpTP0uOc4hOH9VJq+OxhxyglIzObs2UW7py3nISuY7e5jjOukk5PVjjsBl+fYsbhlT9Ibn4fmHKKwlZbH1ksj+P+w/P43lsfRMfCW2ptCXKBrwwk43j2lFKa3tSv/pOZLWkaxNpcnpVZOKfYVmbr9jmvgluZHFNH1n075iJ3enqCrYdw17diNy/9WpMF/iaL4Elo1x79qkfnWNRtj650ffttS1Ne3Mh0XR/2STsio6CrkZibmLDmtLUhLp48fhpb+uYIbLLlGi1jffmUD+9PuNYqcbQcYjGwgPABfiS2ek4XpcGO4W+gEEdmMncMiDESTVchvaa3MTIzfHZu9KjLj3rx3XUdppma3gf821g4jGXu5znXsiOWDjtu9bshfiIyMjNq7RoPiYzBk7n3jyYvtu/7oSU056krQND1ssWh+lJP0nX37JhFevb7dp62l2d1nrmnK/7MRPS5lcx9XRqOOVe/dVPgPFQf0jnQlM6azYZ/UTQzuS690fDoV47pI8opDnmwOP/q6ioyM8RjGdCd8Cs2Daujo9C/zSe2lUF+fFvEZVvexO28VifJy2PEXnduEs0xBTrKEjx+Y9nArxsTFyz5cK52lA/r+pd07LPtYqa/W8RjPqmlNDlB2fxFfmqpMWMrNBtuLN0smL9tuxjrv+bPohIkYHH1KSWj1hp4YLQ+au0PjKsshXS1tW6/TGgImduR2Hxr3JE6qAgUoACQ8DH3pLXUuLi4DIUXrhKI9+4/iC996UvxzW9+E8fbtQD1Jxt+hI/oL774EoY8bbwo/H1OAK9997X49re/zYf4t+LNN9+K11iE5PWP//H/KP7sn/tznEZebg6pElWcO0XnSk+jKLP8jwRrRxC6k9dJNMLJyTGOvGwJsSCzTnMwvolgIgn6nUZ4nU2dfebTn25XdS4sGhmJ2x/pZGYLSPUij9KXrgAHuqiHwJ1jxwlAnOpxYkGWd4uwzpuhbVCNBC8KoXuOTDSbEQsSrbuovu/oi3jKcZluwCbaiU1LbEk6tZbokJlpLfG6kIzoYYaePFrXxtYNhCVXEPapu4pfTDiVPFk3II606bP+GUEyE1oVO07IM/K2rOPmzWM+wvNBfdowXrDxEEeLo3aPXeHpKddFE99CJnbpWbrYjl289sZ7sd4oY2n2POI0UEqNg12DRx6lK48GYyml0VQG7bQlEAFDv1Prz8ymD/udpzyOK++hiMsA0/6OC+uYdWlL02CtyJ1Mtl+bWNcGtZbo0fFi6EN7LDmZ3OT0JQ5/WCJTSOVKeNo1O8ivJSJpj/EI+/m3p8/Pn7CpWXDqfRRf/OJvxffe+C4nkxp9zfCnuCCFf9XoaGtXBOW7zRAzdnr65Gl4zSzdnsXNzYi8Bs+MvSv8z9iMZvjWrsIJb9v+PU8B2qkl24J+AXaotYVXX+pDHxG/bU+kFZ5mbjoG9LBY9iF/t/ieV0q2+mLRR/BNSZ2KV5oW9Z2ZkZmNhjgzM9zIGXfyqa2DZyBZO1cY+aar/RHm+/uEaQP8r1cX6Mc+aXm1GQSy/FsyS6P18OFD9H7e6tLTJ8wHzgcNeWLVfFE8ynzQlXpVH4e2fMiPOCzOVU7hlF18mWl3KINjNpw/stCP5FLxiccxi+PBHGk7v9QaV1zzu5HITHyjYKY59MfgyVKaDQ84RmLe+GUopDNTyWTB5e0facifdfHblsNaCqoCGr8pgR2hO5KPtmyA2slEAf3wBRTOPTaimRm17hlgOYpaSoh0wW65igBmZDAzo1Akhj2aAI7XrEzbhU49sVPxvcDwQz9ELTVKKeHjDn4miaismzdvxCc4ibz66sc5KRyHwfCED1X3uPry5OHuZ8Op5cUXX2wLxo/8yI+0D+t/+A//4fi5n/u5+CN/5I+EYyb/AVoqTiMuuZ+Wnn2ZGcqbmU1OYTIzdKIRo6mYFfCXnGYSZbnS68COr7jjVvG/+zcle/0AABAASURBVLu/G5///L+I3/iNfxr/8l/+K/BtCGjkQi86p/AmMmlLt9K/INln5kfOqdOo85EFRNk//PA+YxeBjRou5zWdoqQRXSvDQfc6gbLY36FHE9dqtf9pnVKQi5OGi87V5QWJaIVNd83xXTjEaznlStHg3rATnkksWxaaS5zR4o9nK6e6kQZqaLpqdfhRfxML28RHdPusK6tyintLAhfPNR8bK/wUHCPLyG7+JMbYRvGDeinxu//ud+Pb3/pWDIueD9+ncef5O9ENXfg35fHPePf9R+2EElGavyxIyuqhMDczPwpkWAppy4t825aHTHRB0pielWuujtR7ZkbXdU2mzGwBfIBxbt+T5KgIO2OQFbtKx6Vhkb5JxbEBntwk+U8U3Dg9jkCXFuE67G4wL0im+n+AS5wTC+aE/uRHfi1eazkmXxsC85pdpvJusU/PiS24UpvGDbl3xKaLWHoy6bsQtx/5u66CfmQh6aIgUy0lFn0f8tb3QwzD0BZwebeox8wMH+WAtaaTEV+b0Jdv+fMtX77VqXV5dJ42fkx8+naOxf5TfMsfaBgW0uzCvzl/dnaz/bDDDU6oR8erKCw0C3KJvDjHuZnZ7GhfZuIHV/juiFwkRfiXzwNPB5jg0V7Or+hbnVmnu+Gyray2N+QheVUW5wuXmbGlX7nsMxbX5BhhXHxtCycN84qyCSe8MOrEt/gPb+Hlxbf9B/q2jUvlEJ9+5bg4LOK1CGe/+K6u1cFkMxyzCCv9xGji8ETiDyw5zx+qcVHZf0Kdmg6cLF3nCJOZcewPdhBk9jk+Y3P5UkeZ+9hqPoMP2S8dedb2Xq3q1zh78zX9XF0Vhc7UqWZwZmM4eOAzMstHzNAVmRm11Dg8CmYx4f5eX41OGIJKAbYEw6yDkqhluCbjHPNrrS3BDUNPUM9x8+xGPHf3TviN49bZWWiAe/fuxde/9vV47Tvfbeg9rfgrOJYk9aEfYkHSVzivljKznWzee++9NvcMHF53SOfWrVuhIww4pApZMs9+FbvbbZqzajiTu4ZakCAmAt5jqQuaeDxJzSRFx444ror/Jt9wLi6v4rvf/S6nrYv2k1z+uLJ/21l8GkH9aAhpZ+6N5PyJZLLZ7Nj1XIWnphH9TBg0E+cmGSuwsmVmCyiDSN4Tm2RmyH/hHRktUYzouNYSJaLxcsFVoPhWLDKlJAveFfpeUhbhv28xkZxMSI7vWHwMIGkYPBXbyK/zJ+wobus6nvUdu6WJRbAddeFBnZRSoRyNL/WYpaCtOSZ2ph2JYyIRHp8s4uR0GTvqZMUozJ2Qu0LvenMVZ7fP+Oi+DWmVbhkXV1N8eO8J/HbYKGKH8xfwqgdt2HUdY/lREY9zHc/c92s7GRPeALJ+mOd7RG+O3cCW2sW54snMWOJnwqgb9WG//uFbuBWLjIF1ylXY8ckR8EvKIlb4V1dLODaBX74zExnmxqs4pGu//MxoSrvxarInMgIZq9VRdH0XZ8TGGR/c/Qjf9+IZo6sRGRETdpi49uyYk5mRmaFujasl/JWS0QFcKYvm/11If0MCLaWEJXjUm7afCXxly8y2eVR++XTc+kFHTGl/9r47xt4Hyr+HTz2pN/VkXVri1ybKb92+Az/2yZd0nLdEjxJR/yZ8YS3CyJPzHRe378xsPmLdIqzlACc+i33KcZPraOmIb8/T1Px3Q84S//KIkwc6c7401I9FHJnZ4lI6jlnk++joqOnCtvLIu7jUD5bBv6dmY3FmZuP3AGOfvAlvLFrPzHCDa5/j6tJ+8XV9j/3HmMkbM/kksN2ab5J+1J9hzDgU9jDPudpWXC6qvjPBj48Kw5TmP9raMUtmNn7lQV++4DuPvAl7TB70rZzSaT5shwhU6o5EYduEoxMmgR5ZGkIJWkpm9CwImXtCE4LYb1AEETEhHK/oSo1rkq1M7HGWMCnL2G43xcAVioGjkK9yIjGpXXDd4QnEJL5rySPj5tlNrklu8iH9cbzzztvhv0JWamEX1rNLO2rFqwQXDRciE71OopNecMJoiifxFIKn8YnS5TEz22lAesHjmI6yYEels73IdxeVr17E4w8GqDgXtQ750Xz4q1QMqNdef60tJsKatG7iqCYo6/KiE15yUvAkskPHsNB02sFXhIlrGT7il6Z1efRtURZ3rxrScfnz7Xzl2nKy0C4e2bWbNJ8+fdKOsMJIX9nsd16tNXxb5FN+X3755fC09yq2cPFVH5nZAsy6vLUC/8rhQpOZLXgWLMDyscNmKxawQNfBsyNpTdzru3tOtkv+uOrM+aRvyY1gwA/8TjBx3bE6XsSNmyfNR46Ob8Q0d/HWOx8QI/I6xP4xTCL6br+QKI9yrUic6lp5tMGMguVFOU0U2vgpgXDg0T51mZmRmU1P4ne+Muqz7Y0vi9ciHeW0SEP8mUly3rSTbWaKopXMQgjsed2yOcjMpseDTZ2/Zgcsnz2+1A9DZGZ48g7mRlY2AJs4u3kWH//4D7SkcX19GdVTCvoLsKt/bV6xZUL6CL+tJaLvuwjawnToWR2ZbORjR+Ioz2wzshDZl5nBn7BfmZQ7M1vbufqCsmcmVMGKboUNnt6Eho5s65P6mjgOsjlfmR23MCVsS0PZ7ROHb3Visf9QhJXHtX4EncxE31t8YobnbLiEsThHnYhP+uISr8U+2wc4xw+8HXg6P39qteUT7a1/+FFavMI7t/GC3cQpjPKKV3kswjmmP/q2OEedGJvCWDKzySBOcWhDYaTpHPF4pe9Vm4lfuBVx5VzHlUebNIb5XyY2DHTDifaKGwbjXd8Qp/56kDWT3I3N7JN/prYFrdQa4hanuO1XbvvE4yeANSd7x2opOkGzQ8c8izBFJp0og6Ukxhkb8lq7MNGLMDLDU4aMuWDMTJDIYS7DTTF62sTCkpkxDH0rzhMWgMasOCacYiQhyXhmCY/Dt89uETzr8NeSv/H66223P7MrVuCEnn+Z7NGjR/A3h78P6/at2/HiSy+xe1uFiiq1trqnFef4fUMjS0/6wlgabQLKPtA2WTX2imR0dnaz4dCg1xwvX+J7zY/92I/t+66um5N5CnKxUqnEFPPHMNjcpavDU474BpU4dQjhdHDpXV2tVUOUUpFjasf4UkpkZkvIfd8xjnb5U5HHoqPNENI5PjImY/LuGFOtxoJrNOXdsqjsE8em0VB3lYSi3AKKy7q41U2PYy3ZAepc9snPluSnDhyXb+cc3pklkhIQdl4H7iXXFeIRXplNUqVUQJISJMirmP3VH7duxILrmZH6druOiYXn4vI8HnE3/SILtwvJ7ds3YwP9Dz98EE+eXsV77z9gcZmiPls8xJ3Qzyof+usUBR1alCtTmhnybNt+9WTdPmVTTxUdyrNj6uUgn2/lWrA49n0X1kf4PMx1nnXh9Cfx2c4kRoATt31BMPju0a/lkBDEm5nh40s8wspncoLbx1wQKxOLQt/e0nz/g/fiyZPH2HQMYTbNzlPMnuyQP4gV8XTQq6VQndFLhrxpF4s6yMwQnyV49PtGm351obzy63jmnk/nCQM49KfI3OPNTGiU1iedw1z1Yl1ZfUvDoqz6cfBYVz/6i/iFNW6NHWmJzwXfTYDjCNLi3A3jnbt344x8kZnE364lNeEtQz8AOjdYyLQx5TqUiQVUXVik7ZyJnKVfKXdmhrzIg/yBrG0UvM6Td+dYd+ExRhoMhMQjTuepO9vSnMh1zhHWvszEpmPj74zbE/9ahD8oo1zSVU/mMHkR3mL+yEz8YWi8Oc8NSKFP+vqcdNzwYpxwAfK3QlyweZUfi+PilCeLczKz8SG/yin/lsx/377yZV4b2PCIw+KczGy2F7fzSuAv/jz7jgTrh3X0GpGF49jcDOEOLQiMEaWM3JGvuQd3oldbLhQypYFAE8n/ZuAUUOU95T7V+RJmKovFddRSwA8gryPuTo/8cUuS0cNHD7nSuBf+yop7fJA3YCaTKMe2a3YCKsAF5FN87P7YKy+3BD/jGNKRHz9s6nzy4D8c48dwhdcYlsriqAPLr4Et7H3o6CDCWW6yC7zJiUL+hfO4+/obb8S3vvVtPvK/zjXatzgZvRfvv/9Bc2KNJO0NyW9kcXz04GFbdB+x6IlXni3qR/1ZDx6kb0ZQRnVjwMlfKV1cXW9iw/XXrCGmiOQ/6+L3pLdid9LVEqqxJ5GfcPepU01cy/me0X+gBFTXrtCuWASvOB0GjzR0DPnIzNi/TQYzDj5RRqACv5pDvhwvEJIH28fQGvoe2hkrbAYkDt63ObUWFtVj5mXTTT5Lbup83M0Rc8bzz92J5aKLWWeILq6w624zxvHqNJ48fop/sMBwehmAqSRyuIgn55t4eglfOUTCS/B9DQZZiCa8Egh26juu7CboFZLxqm0KzkLnNzEtWBQK8zL3ji8/MpyZvprM9gmzYzGw7lubWuA8/Dsfa3bGmQnNaGUArwuc7wll6zPOFU/mHncE8IxlJnoamr71V2FaQHZdtOSPTiuL2xHXakM/xNPzS2x3yZyKn2zDhWTiunCx7GIx9AG6WK0WUSoUiKPduN+pj+hgTbzM6AiRUdMc+oNxarvUgn0KeLvwaTcBnNxneCwAyNNAwqi1xsH2tq3bpy43m+u4vrpseIUP5lpKghscwjXdc0WnXwuTmQ2feEw84vRtCbR548ZpWDr82Y3JjBxPOVVfSYe6fAo3PJN95Fp2wuZLbCD8lqvqSxKnMSuNJbo5Pj6KxYKTL3ExsuDCHt+Mujg5PQ5/yKbiN56U+6ELx66urpr/aUft30Pr5PgEXRficYufTCwq61Zq7VFfaX2KX0oFLtvGo6I7BhkbW19mRkEvB1kzeJi0ZpevXLWU6PUD5tWyr5cIbirn2PHtDPVQz+YP8igu/XLEH8TpVao5C0s3Ojs2GeaBhIZ/XUF6ypOZbXym33ni0RddeGzrw6XWfewCGzydfFEcG1kfLjnxqB9xHIowgOKnU5QEAfjhGbJZ8YtkYI5EMP7Pu0aw2pjbdiA0qCbeE4lcJBaF3CK4CW9H0F2zA1/7e4W2u0jgpshIHGXNbt/2NeMrjH1yehSvf/fb8bV/91Wum57Gy6+8Er/vJ34iXuED/DF32FNGdBj11p078YlP/GC8yEmh7915RDslqIQO/lXKhNNpoA18yJNCLtlxK3RAX6V97WvfiDfe+F74CwPbv/QHf8OwxJFv4GCnTdkb+F+T5L773dfib/2tvxX/4B/8g/jmN74Zr7/2enz9699gQflm+E3Ej9Q6/DVXD8q8wTkWwxA3/DdVsjT+DD6NoH68yrGdme1EIs9930epXaAiwj/aPx62o+FVxyUJ5fzpebhIXuPo9vU9iZggWq2GODletcTco9eB/pLRngXyVHBuuUffsChdXa5jBGdtAZDx/PMvRN8vWlAsSV5d1xN0S/r6MBB0sobo2f+6rms1x+T/BievGwTkAM1A5xXCGTM+MjG/oMdjcJXo4KurGQU/irmHB6B9HtwdAAAQAElEQVRIeqdHy+Bggo91MWO7aapx9+yFuHvzLn0Ri2N4OepBPcZqeRQXl1N8+RtvxZOLXZRao+v10TlKduhth9520KuMlSjwEjx7eWu4sMi/hW74q60YXPqF/mPdMdvK2Pc9fExt7hGLZ2CvGQD7yzNdZCkNz+jCzZiL1oDtMxNw5DSgYl+Xlx0bDed33V7XA6dI28PQxbAY4Bt8XQ3xDiTI9XrCRzZRC3wsDPAtco6056g5xhIdbPnuNM3b2M2bKF3ESHKRz+XRAntWfKOPoe8iM6MDvoP3gj0wFH2BzrqW/ORDu+oTmSUyMyp6ztzzHzzONS6otvGAm4quRTeZqBmopXAC3cSWa5ZW2GDR3fR4wCcdcbmzV/f273UhnwHdAu8DNOLfKwVapUTziZnFYcVGhq4I+PB9fHwUE/JvOO3u4OeSBfLy6iI2JFYyMe91bPgOMuJ/lUXkiNg5Qk/iXK8voTVR5raYTNh0C+9b8kghjhaLVeiHHfHTd0Oc3bwVN05vxunJjaili0P/llziPOfDGPrtP0rMHbo33r29mOep2SaJGXlfr6/4ZvoY2E1UFDojn7p1Y9HD4DULKoK3heURm9Q1MrmRL/jLKbFYS4ktsk3Mc5GtpYS56PLJ07g6v0Cm61jgmzs2SlfkkQn5CjADfb4zE5h1mDsL9Q35T15nfNg51ywgO/RhTjSenG9dGa0firYsNiIjKgJ3fR+l1pBIRVGlVIciQOxki/ASkqhlhrlMVANMAuDYhGAqdnaMvsgSCxK7K9u777yDYnbsRo/iS1/87fjK73wZB9zG/Q/vxZ3bd+KF556LVz/+avzoZz8bP/xDP8xu9nkS53FcoogRA4jOwvrG9cc2jnCkjqA5x4He/+CDdsRTaSMLnryokJFk6g5dJSW8ON9ycnISZ2dn0XUmkLF98/Dvqnzta18jmC8JtgVOcxIfe/nF+NSnPxn+vZUf+IGXw51Ah74MxMPOwGs1cR2TgA5XYcrrCUi4ggGd85R7e2WRvvxlZgwklyJf6FCduSjL5zWnwO+XQ1nUucYccQ7l2rDw6QQ9MqxYHHSwo9VRXHEaefzoMbvc84Z/wHm03Zpgl5eIbHLLm7YaCUL5G9HboQivLn3Lq/1bdoXSdd4SmwaP+ErJkKeCz7hLojusD0NPkBRKRuYuXnj+dgucaxZfx+/fvxdf+MJv8T3sYUz4TY8tF3xLk19mxdXVjoX8XcavWFg3Ie2SNSJLOJ9KGMjyV0oJn8yAViJfB0xp9tLWCxK1tjMogkddKpN6VXb1oLyOH3A55jwT9YagagsIBFpdXenjtHtiJxMd0Occ8YhbHTk/MxtP4lX2w65UWOnuWHAmEk0l/tS3dh1IGF7pHvOhc2BBmFmFWUqjZokSGR19K06qyiadWkv0+KV0lU0/kZb4g8exGRripxkFfbkQzvidc+z3fYDf4WMW+yp8XXPK1S7fP8d+4YUTn0X4vh+w8w7bbPG/IdSv8WGc+I3O9oBP9sjgXHmQp8xs8JkZ4hZX8CzxbfUo/iV+57WQ+Pq+b/o4Pjpu8TrjQwMLtDoRNjOZHaSwGXxdZCYlgF22Ig8CrDjRKpe4nWdfZsbR0ar5j/TkW55mdChfyiCsdfsPRT7lS5zCiNP3hK9sODkqb4dtYSoSQrWUMHZmxmst9ETTW9Lvpt154lPPvi0bFrsLFhr9zCJOkRXmVGzVaPMuyCB8rV3Il2Pi2bBo2G+fvAVw4ijMP+gkM5uO5PPQJ3Pi9m3JTKbii/hdEUgCCpKZ7Gb66Ic+CsKKGMiwZGZ7zzheqbUlcpPlGqYyk0QwhQGWCVxEa6sEajH7F9IWQxT6n7Ji6uAK4r8TcsoK74ljg3K++pWvcmq4Fypg0Q/x6is/EC9zGpEPBR1bwM0sLNfcH5/HkqRZcKYrVmaT3I6E+ITjsR/Kv/GNb7DiP4WPuTm18zMzNDxsINJeUSpSOb74xS+17zSOy7eO9ft+3++LH/3Rz8ZnPvPp+Ok/8FPxH/wHPx4//uM/HvZ/7GMvhddpnqZWOOIdTk/ScP7p6UnDLx15b3eZHO0g3+grOwCtLnwpe/0Jb7l+5nADwWaRR/WemUzLJo+L6YJxHePgTAf6worX09gG+9jOTFE3J7XtuHJanwmOCf60y6x9i5aKlmzktR+GUEbHTFDyZP37cWTWKJXC3FNOZ0O/iMxsNEvNSD4a37h5xCnwiIRXogN2xcnDnzhSvovL87h//0PsNYY/RGH/ZjvR7tpCst5GcDaJLVdk/TC0+QWaXR3iaHUcPe9Ke+j7kD/1Lo/W5dO2sqijCm1pZmbT5UQQ2y+8dXVmMeEvWOiFVc8ZAT8T1zxX1PZ1+4WVhngd8C0t+xz3nZmR6MZ6qTUm9Gy7BTM8R2a4YF2zOWCIOETGUpGrxCUfhkf6/VVbJ/jaqslfYuj6WPQ9ibpG33eikDzvjIGF84TNkknwoINM+pmbmaE+MrP5oHJnZvhkZqgD+e7Bbd0ifCUnZO7He3KE8xyzGEP6RkW2AZ1lZkteTb6ug7++0ZQnk7K01PmE303o37Zz7ZPWoS0N2xZxLVlIMp/xAH/K5wZOfyr0Oy6cetZu4hO/uMWRqZwZjgl75EKNTvTvzCRvzh/xeszYEZtDYZ0rHr/h+P3WTaE6kr8Np4Vrbl0cVweWA/2DHPKp7PKamU0X6neAtjxYDx5xiDczmx2VpcPOmXvehBd2hR6EVe/mPOXMLOEpQj2AKvQxYZS9wwbyarFtcU6DQ//2Z2bYL03fyiyMOCzKpM5825+595/gsV2cFJGxY0c1sapnQdG1i8wMNBsRvKnr+NSa8xXaC3aPCpWZjekDAZFK2GQ3GR6FWTArrg5nvLg4DxDHCkP9kT/yR9vbK6NSaqzZNX/jG9+Kt958Oy4vrtiVXpMoVnFM0llfbcJrH1GVLLHEYTU0yDg9nLZTzSsvv9L4858/FaeCazz50Vk0mkqzFAK71tpOMl/4whd4PwgN/lM/9VPx6quvtqRb4bfrSmgIizI6d2TRWi5XodLFPaK7R48ekfQeK3GYgGopoeEdtywxvkmnoI81i8WG5GAAiFfnEa+6m0ns4rvgpJWZzbjikfcVu1DxyHeHjTr4c0wczgkecVhX7sxEp+uwT17tNxjE7cJh27Jjkc7E7jicetGu0pBvccuz9QneTHTKsWPXKhwkw/HgysGdr/3O6fsutNPMhLldQVzFuLtmUepiWBROo+sAHclyiN//kz8VP/cn/1T8oT/0h+KFF1+IG2enbEw2kdin9st4/HQd9x88jQ3fXrKU0CXls6Mura72UdFrZsbQDyHvmQlfJaS/l3EX8q3cmXtZ+74P9SmO4MnM1lZW5ejBNWNR5wgLSMM9kAAys+GWljSE9y0+db0i6YvXPufJg8Ukb9tkkEnwc9ITt3Rq6aKDJ3EtucqZ8KtArx++/26MXGstF11U6E5cdS5IMIV6QQcTcbsjoS2GHtQzNt8QO/tvADNKlo/MjMwMZZPeft7U2tYtM7aSR8DAE81vDrCOl4LetAnFfmUUUJktyr2nFTF8n46kmZnIsKcnjOPqrtbSkrf4nF9KaTxVaAgjjRWbxsyMDn9fLAbsuG7yyetisQg3cuL071s4T1yZ2WwlPvWpDYUPHvmxrryOS8M+Y0Y5xGXbn558cP9+2+De5+0tQ2aGc6RjIre4yV0Tz5ecFILHeBa/uMQtvH3itQ1I2+jqj/IqLuNbWTKTBWHX8o98qwN5sb7DV6QjPvF45Wy9pH60Q7+7ZjNlveYm59GDB2x8rgNHxfYRwmZm0688WMStHsxF8iI9aTmmDG0iDeGUh2qbn5kMZdNx8Iij+L9aSyQdO5KKCOybzdr0BZMsBSPbvyOJqIQJBy61CNFKZkYtBYFGwi9iwjGniFbnFTOBYcCIY+iHOLt9K179wR+MH2X3f3Fx2T6+X2OQd95+J/7xr/+T+JVf+ZVWvvjF38FxruPunbuxZAE752RTIpsDHpvQ+57F5CROj09igoaGNVmqGJWqg2goHU5j1Vpxxg04r/jY/73wpx78lxj/9J/+M+FCosHl1/mV4Dlhl+38zAxPPxpTxVrUg8U+3wX5t5wELI+4YjrcDUu31NISlQExEGg6gzjUZ2Y2velwG05ZI9dy8umYsogbdRJMXZxyT+rOrpYSa05zwlmcK9+FfvE6x7o4MrPNdVx8nmTkQVvYJ5w4Gp/M9+24eJy/hY5+UUtlMVi2RFFrbc65n1tEg8+6t469LNjCzkw8iz9BUvSa5mjVx01Obvt5NWY+jP3m5/91/MZv/CbfpL4d0rrJYjKQOCPn2LFwn3Nv++GjJ7EB55qrJneCyVipiSdMMbNYdSRXfbKScORV2r7Vg3JO0xSZ2XhXfm2mzhyzLpxFn3Gesj9+/CiUP/Bi30ynNuPbEz60jo7Ft9YSHT7oIrGDvw38qQVxTxjNxU8aznfctkEpjYJ/zTO42FxklhiJOctEn/2JfFfXF3zfuoDvGqVGLNALqo9j7v1dkGbicCJuZ3b4/qNjoMTPBsoyKoDKFjz6M6/ITPSFDNKCX/mwTLQHErVFHit6rH0XkRH90IftERo76JVSoiSFt3PFrbytn77MPQ31phwTc/Y7911c8qHc7wT2jXzDuOYq95orT/lUR+JTr8acxTg54DD+enga4Ee4DbHy+PFjbLFpG8E75IjgmdE7r2gyEWsVPYhTHh0Tb2aGbYtwwkjftvw4X39IFDARj9KzHMbE02N3bSms+IV13FOL4+ITxk2qcSvcoeiDxqLwwqg7eWi8oHvnZ2azo3qUF6/qhRHeef5Fbm8fnJsgVofCzfBLExtl6BvyVkrFh4awLm5lEd56wWbKHTzWxSGNzGy+QnfTpfw2/tCn4/Y7//Bmbo3MjFJLjM8Wih0BPOM4DETqnZlUQRyBMy+ak84438GhMjMKDAHUiGfu4Yk8cI6RjE0RBMscHcZdnRxH4hRP+UCUWeL3/diPxyc/9el47vnn44ixxdEyLjg2+g3kC1/8Yvx/f/3X4xvf/EZ8yDeRx5wA3nnn7fBXqnzrm9+M7fUmRj40v/vOu/E7fH9RuJOTk7ZYQDJUWmY2Jb700kuNdxWnwR3/6Z/+6XZ1pXI0UGY2pZuwJ3QwIae7D4+27ur9i5TnfBx/BB8WcenQvsWhwjWwjjQa5Di2PGxJyOISRsdasKOyXqBXSob609C1dtT3/DpPPvc7oiCxjeGjAwvb4XTuxjR+5l7n0pcX9eD3AeGcX2ttcsmXjnzgRbrBk5ktKKVpOcAz1Gzq4pK554sXPBb42bWxUmprK49F3EPXRYVmZkYJeGsJcheLobIgHkVF5pzdhRa+lz2Kr33tW/GlL30lPJk+ePAwSmVOjZi4Il1yb/2YTUS/OIpuMUSWiM32ur2V00R1fv4YXkY+2F80x7dfPoKnlNJkVxcWeXRcmbSDxf4KvxaDzDnqeQ0dP3hK85DkyBGA1gAAEABJREFUI2ZO1Kso8LcjIbpjHPETi4vJ2g0FiXrC9pEZA6fSSuKBlbCvopuEJ+vSbv3M3+AjwnstPHEtuFjUePjgXty4eRwDi8jMB/fgo7yLrIl1ywdnZVwsFuh1CPttS1b+lUkZlDd4HMtMSGRUZA0eba3fC79hIdzBt0X+1I8ytZ+6o9+Fxj6moes5xCcN35nJQnHZfGIibjboQD2N5JKJxYRhkveaOSNlwgdOwjittbTY1B4jNLbwID/ynJmNT5O/V07js/wkzcWih4eJOL9su/yKPDdunLZNZuZ+nn3BI2793jdN6I/MnZse7JPXgj16bKR8mdl4crFe8U3W7zzq0bluTuVPeBc6efFdaxfOtV9Y+2xnZsiH9G1LQzml+f7778frr7/efrGtOcNi/PqhXps6T1jnbTh5Bo/07Pc9smg4rs6wapQssUXv9nXwI82ZuJuAa298DBRN7sxsfDlXuMwMeZ+ewdg3YQ/bFnlQJmFmHEwdKINwmdlwFXd4tRYIFEJkbsm3MYkDOCnak/w/gQmU3PO2LnwckDAejRnnSDwi+ZMNX4IfC9KO6Ich7vK9YYYBj44PnzyJLbRe+NjH4qc/9x/GH//Zn42fofziX/pL8ef+wl+In/4PPxe3+R7x3e9+t/0riv/iX/yL+Oe/+Zvxr/7Vv4x/8k9+I/7+3/vl+Lt/5+/G5//558Nftnh2djNUkAmh4mCZCWmXsmjOqzOYXFWEi4u7BtvyoiGdo+J0iO12F4494LhoueKjtoa64jirjBYXmBmDVWQ0aErJEDevgDRlr4NSStOVzjSws7LoMC4I8isd3zOGkr7OIg8GknOV52A43/Zl5EdBIU3nK5/zXQAzkx3bGdce66YDx4Onohd5l5ZvaVky97w6/hGNxM7wxLTGvw4GWBQEdI794lGOiKnBOH/Gm4STx1pqFP5z7oyu/KWPEx+TE/ih77DLcdy9fTde/fgPxne+83r4D57tSNJrkqUJcrPbxPsf3I9Hj5/GhmSzoX/mNDKRqPwplCwFv+oZ2zQ51Y1yqWtLZjaf2DLXkpmRuS/KqRwVnThvRtbDHHHUUpG1NHjb2l8Y6xuS//QscapvE28Fj/MnglJ81p2jrQdO1iM8O5aZ4M2WfEeC1hIZbLimUPbConF0tKC9CXq5vkt0m8TTNlyMRmJmS3JVf33d20hZKvRL2beDB3GajzhG86M/toWVv0OSsG9DMnK+/mbCsM8rEGW2lFIbvsxs7wWLe4Feha64XNi3JL7xmZwSdEyYzGIzFix+6tyGPu64uJ1/6M/McI6w8ifcQLL3+sZ+/dxN2Yqr34IvSvfq6oI5vzdPuBHdHnD6vuL6Z4sfiNfYCh77lNf+zOT0vQIPvFKXr27ows3liqtLdZKZoZ6cJ37nuqHo2CT490b8liqsY6APdSis+CtJPjMjMxsN8buIfMBG2bd+JD77lS94rM/4mTqQhnoqteAbY9OltIx5DBJ9RxxwwyOfLoZbfHTNybeUvU/oe+LznZkhLufZXjMvMxtfto2r+ZkfK0tmxvc/0pQn+7RhqbWyQAyUrhWJOrglkboTEFmQGOzv+6EpwfFSUTaeKtGZjszE0cc2vmNHruJ0+JHkURAk4EPnTwx/zBXXrtaYuKqYwL3G+dxpGYzHXCu98vGPx11OKXcoP8nJ4c/++f80/tp/+dfjL/2Vvxw//2f+dPzBP/iH4qWPvRxZarzz3rvxla/+u3jElYS/VdhdxCUOo5I0RpUOCrFd4EMlZ2YI5/iOgFw/U7bOJXwmSsYolyweF3y72WCQcTeF872/XeHAx+xYhmHA8ZatuDjUWtDEjB5LmOhqRehwXkQ6hKzx7MmERj80ZyjoBFWyy7pqOlwtV5GZrQiemSFvGs6iQxkM/cB87tZ1DuXTFi6ItnX+HbKdnZ3B36otKDqEMLXWFgzqwsVwjRP1JHVpWTYkFIt4/Jn8niDWnvaZzDP3vIlLeOdbF+9IEsnEF7jXV+aKTjKfwbNDSiYM0NK3Lrm+8kdcN7t1+LucPvXJT8XP/ux/HJ9jU/Hyyy8HCgh/HHe9GduvpL93jxNLdk1H0sO10HVvLNA3saCgDxK2vMp78IwkE/VguyJ3KaUtLNYzk3kjZDLsDx5163yLczOzLVDS26AX8VjUnXrJzCi1tqD0J/u0S2bCVxfSEE76FufNAT78oEcHmQnvU7s+FX/Qdlc6YbdFX+P8ySNO3dfx/N1bcbxaxMD3u5lFRLfqqJ/w3bFkYdoeT2H+gb60M5Pdct/4GPAVZZQP5ZKXzGxjK5KkYwffsq4exCE+YSdiSJ1os0NdnMOwgMbQ8NgfkfjWlrLheu66+d0jTvHqQf2ZVPXRx1xPuYGyLk/SyszIzJC+7QGe5VWa59xiSN8+8WRmoyl/CxY0k7m4HQse5y9YtDz9KEtmNjuK64JrdekKq8yHE7x05cV+ZfG7ppuVkXzWEwPGoHHlHPFb5Mm2/urmVHriUGYXBzeh4hK3+BLeTo6O486t2+1q/uzGzXjhuefjEx9/NfwGsiPX+G34/Py86VB5zcXSkrayaI+ZxcUfZlI/oGyyjfjNhL8Le+B77xPL5p/yIbzz5UebyH+HbNKxyHvmPi7EexjLzGYX5xrv8iEd2/HsKZWVMnBukVvsV2D7TO628fjIkrHAuD2r774PCDJg5j5wRKogvuliytwEtF2Y6w7Tnzo44Si6Oj6O0tWoQ99W1x0K2OGsOwKFK3ROKlNckOCu2EE8ZWF4eP40ZnDcfeGF+PHf/5PxP/lTPx9//hf/YvzV/+KvxV/+z/9K/Pyf/vnwGuGf//N/zneVVXS1hn+r9DaLloaWBx1NB/ba6Lnnnms/7qdyHVeJHfyoSJ0s0Ade3XYUG4wbUQiYRSsTRkTsKKW2BH92dovd/y2O7actaet00lMm4TTYiFwzmW9GRvVX4U9jDMgv7VLAv+jBPzQc6leDybNFg9vnKUqH7jH+DPIFQbQgYJRBmAn84tJhhLc9we9Ev33CNn5wug2JMQHSUZ0bkU1exw048QeP+Hghb2mJVxzim5FHnclL5t4HnIvVsT2Jve+i1BId71pqBPhrljD5uYg73zJxdeNfHttsruPd995jQb2OT/zgD8enP/3ZGFnApzmj6xaxGzMe8BF+xkGaz04Ru90I/Dq2XHNut2Ns2QApl7LWWhnfhXWL+pbXUkos0Jnj9h8SaWY2/QePMMIr51430fDYPhTHlTczA4H904JfnBOL5g4dW8+U/y6k51zM1urSgFQkOonIqKXEFptILzl1zZzGnjx6ECfHy3jx+bvB2oFvD5RFFOB10Z5Y7GppdMWv/PJUwKUeMsFbu5gheuBFOH3LPuu+M7PpasJPnatsjlkO45nZ9OOC6XiWjPKsL3gys8U7VWxy1RYS482kamJ00+LbcYu6yNzPkR/7MtElFenKr7qg2f4gklI3PZlnTJaZ2WIwMz/SwYLNhDw7X3uLy7dJ3n71suFbiwuKb5Erjz5hUX77dtjPIpw5w5jI3NM7OzuL59no3r17NywuRvq0/dLQBtK3rpzObTRYtGspTU/ylJntm8iLL77Y8seN0xthfckGUT6lKy/iEV7ellyZ2qfO1myChTFnqbkEtxt2Za6lNJ9d4uuQCfucLx++1a28WeTVcec7Zp/vmbwhLcdsC+eYOOxzLDMjc2/HEjNRibOVDPM9TfZODGZkhB5L3epMqy56bnKjffjdcJqY2H2WnGPcbZ/txGsU/kNbMdPnT5gkOMS0XW/CUlFGspthOwbaEjKoYK1gQJndsrs1AS9Q6ooTwBIjLFiAXFg+vH8/Hjx5HOfXl5EkjOdffCH+2M/8TPxnf+2vxnde+258/vO/Gd6vfuqTnwx/bHcg4T5mh+cx0o/tJm93ESrERG3f66+/Ef/23/5brs3+Cddn/yp0oJ6E3Xc9wXwaQz/grGv6LwiSS3jehfoavYpZX4VH76vLc+SZEX2MniBfsPDWUqirk4zif6Ui9ha1zmESCPQePrwTPXVkDPHWmrFaDrEYuv38Esi0iiNORIuhjwrQROBbNNrSXeuiDwM8gS3Q3aFLHfL84hyeppiws9eFlUVzzSJ94YdQ3jDdxlob51yziMNgBN8qLNfo2bm1luj7DhoRBfyZGVt8YM0cqujluvX3vSeFKWY2CDhFBB5T4akm/GUFR8RiWdhEbCnoql9EqTVu3b7NAn8jrjgJSm9i3pRjBP5VSIjjXLjqehRPLjcRdYhhdRSr1XGccpLNDHAU+Bkpm1gQQMqfmS3ZGICZydg2Crxb1I39BqrBr99ZHDssMMpSa8VMc2Rmwxs8+mxmhvDO36DHHcl/h99mJnLtmDNFqQV51ccc13wDdNfZlz2+qcyhn+/QU1f6CBbNiBqBbUcWzJGw7LHVzRtHdOkzu8iIKMBlzLHEFqXM+OUmhOv7GgP+kpnNPzvmIiqLxDakMaCTpGOOiA4b9cMQCS3r8nl8chwLYtMi3IrvVJkZjiVwMzSt176LrDVKpVAfiK+jFqPLOCZG9zor0TO2wl+7rqNfW63QydxsoN9ony16MwYtl5xStYN2CWip4wK/XZOjhE9mtJPOhM6cf3lxsZcfeUzqAzJdo+civyzII/FZa8EHViGefSnYbYyd+YnNiHSlX0qB5z5cdJSjIt8CndkvjKcM3/JskT9lc3xLHFxyi+FVud9UlcMEv0W+4LEuPhO7b+cpp0U5AEFH6B960vQE4qZxsVjGBScU49z+oR9iQe4Uhz+MZLuWErWUplfUFjtoXl9dRybKArH23rAhll99VZ70W4ZCnCty65qYdxGayBkDOjR/dcgvrPQ3jDtHXp2jzLbF51tckiszqw+6j5jmkEkBd3jyTPKxfyZpBVyWvkZF2DmSYJmb4meucCYMNiHAFoan7RQFzP48/LIrMRJg4lGsa46WM+MrjnghFAGjQkqpYEx6co+TxDpiZBmfIwiQIZYc5wOFjfA6wueahWmkvoM3f3zPRcek6b9r8uXf+Z347Gc+E0c4dmbG8y883z6WPnj0sH3/cBdhAXW4wPgTEf5alSP4cpF5gV1CMG9A1iJNnO4KR9dxr0jAFaUsFz3Gu44njx/G/XsfxBMWK/llWjAMqwXn7ULnWQ7LsFTk7GqNRTeQY6dm9A0LUaDns7Mbcef2Wbz04vNx585ZLAYCliS6ZbfuT76cIsvtW7/XLw8mj1oLfKwpmzhqwY9mS2k6m9GjTvKUb1LqaY4I9TSit0qA+t6R/OxTV/ZV+DPgCosZ4CEOYfq+i67rkCuDzuiHvtGwz13UYjEwFrFkAUS4mNlkTOAecc5p3OA9Y2RU/uuilpG5Yxwdr6LUGpg6AIt79x5EzS5efvmVljA+uP9+PPfCrbi4Oo8dyYPDR3z3zfdYTLaxIaFuEWjDScSFZ2bhudpcRY/Nuk7bbNHJNkbmFfRRobNgzMAZCJYOWWwb9BP6cFdpES4zw12KT2wAABAASURBVD7t2fc9Mi3hdwjHbPt2voHm274JP0wMz1RiYxellujQmQlrJkYK+kzGaynoL1DRGPqti4mniZLoYReR8D6VLt5+7148eXrd/PaIjcJue03SvIoOvAGRrlTqgYwbeOsoQ5M1M4mhLgp0Omxca23tBZsyHbMf+ii1RDd0MfNNZmLDkF1Sn6P33xvpu4iMEG7/QwS72GAc1E3f0OxwTWIZ8a0Jq8r/NaepjnnDooffBUlxxUn9Jt8YTtrm4DZ+fcZ3zJOTo9A/jo6IB/jxXWuGevfEra9lyn8fpWQ4tv+eW6NDlsxEB5tQp6VE8zEXARO4xZNPZgKr/M6v4KgNfsQXCzhXLG5+pN/rpW8bIBP9JfG9QQ7xjfiMti+loLseufuGJ3iEEVbbe+ryN5R7jbUmH13xHdU+5eif+Y0L0wK/Y2qjtWHjdX29Rr7S7LVardgQrVpbmuYl59baoccT9LXQHOEP2ZjgPY21eCbXXrGQyuPRchX6Q5AXd8hgvZbS9GAOc6MjTwkm39KR/8yExnHInzExEwfmCzfGxu2OnF5LaYtrPwxNF26+jI2O+BGX+lBf8hE87W/A26i1RGYJGYiM2GGAgCB/QkYHku0VV05dre1uT8LtfhfH0tjHjPcduzCEysxIGJHBkYAPvJGeWMCUzkM0xSWJuTkATGQmQTjS7Y5hx2ngmF34ESP8Ab8My/zx8QlOeiNu+uOx0Ltpe3Uc9959P/7eL/0P8f7b78YP//APh4uC8PKoorp+IOnfa3M9nl5fX4dK6TG6i8hP/MRPhMW5L3B8VVkRc4jDo7kO59sjpc6kHjQK3DUlCz8gm4ap6Cczm7NIw7ERXcrLFbsXDeDCpINMLNrrzRo1J4F3sxn39q1bLCi3Y8UuUaP7K2hO2DWq4wndwhRk5yjQmFmIlOWKD480Q+fU4DM6c+5IYFw8CxT75UWZMzPkX54mnOgwr5QaHTohT7fxzH1wOk+cEI6KIw39EBU5LZnZglwYeRHuhNOC/rAieIUNdGkgJO+ZxLsYurh751ZM8Dmzqcgo4b/n8ujxExLSady//wi9LuKMe2XHun6IJXZ++Og8zi/WseFKS9/rhwGMUyRJ6QZ3zygS9cxN9x18KqO2Uw/Kqk7Uf+Zerr7vmZJNVseUZwBnwXcdm9CN/drcuiUz4a0P8R9gnJO57xfGIk3fmUgAPmG6votaS9RSY8aWGYyhx4nFkGoMwyoePryMd975MDJrlNJBq+OdxMYUCBs98EdsHEqWFifyMeJflX5LRwxWaASPtpB/3yYHdSBP0q8krMViaPhH/ETkwllXrsxkrI9ePRLDFfygDP2o9bHIqN+uqyHOUkr4E0TCdcwRbkEiVe7gyczm47fwb8sZV0W3OY3euHGD0Qjn1VqiYxMqPov453mKUrKVYejx8SUwXQT4Sim89nxq10d8m3GOMiuHOCp8W4JHXoz3YzZnft/49Kc/3fKF9SM2rPIrrHhnfLPhYbcjnswEQ8BHabwqn3PEmZmND+c67+Ave152bWzmpKT+XQzFKy35kJb5JDObXC4oT7h5eeONN8Kf9jpn0RDe+ne+85349V/7tfg7f+fvxN//5V+Of/fVr7IJu9f4WrEwSf/A6wjfBb2Za+xfsIBnZoM9/E8dqTfnKod2G7Gr/crhPItyOMc+ZXCOMJl7fNJUDm+pInDsinNJvMM5CiVYAKZxjpl3VIwXc0vG7mhnMOtwE4YWsSuz7w2JUSIib4U5MhAIhUYhw/EcoYNj4dNHj2PLu9bKULJT39HeRi17B6k4wWpYxKIf2NkPOHUPzNZbjzhhIVky9sF778ev/aN/FP/7/+3/Lr74r3+rfdBSWJP+yclJJP89JUHd/+AetQw/0N+5cyfk1Z/ZXq2OQkeS17feeouPvG+1+14VowLFVWthp3XWio6vfDqLchV4lY79LpIaRQdxjoYZSEwVOYTtCBK02RJdZob96kVetuwCpCVu59lnCZ4ZZTt/i64KeiylNofOzLbbcc4KOQBtOKUpL+Jxnv1b8Nuu8OJPvGVm04E0lTMzBWvOHNhsIrk4V704kJkNd0JfXC4avv//x5U/M4M/bXMgDvmf8C/lD57MEidci7zy8ovhyTUyYrFYcVW4ji9+8csEy2/E66+9SYKPOD9fx2JxFDMLDizFbizx9tsk2uij48TnruvAr8fx7XrbfEidSFt5fctr5l5m5YWNEMZivZQSEwuH7YPe7TPgM5MkPwjWYDKzzVXPB1yZ2fQTPNLMzMjMMEakr573PMxhzESUGPoVc7qo+EVyOuhJvKUs41vffAsZ78VM3M3w1BGLw7AAfggXkJGFw9L3Q+NDPiHb6iY46dn2PY5j48N5B14rPuBYZkYpNeSx0nfNjlmYzGxzMjN89Bvf1882YMoinH0FvTVcsZfVhGX7oEvhMhM6BTsuGi3H7Jc39TvPUwDCOPHNLYDj8jPPc0h7IIaCxz43uvbRRB99wyf/9gmn/CZr54pHWzomn8JJz3j1m6n95gmvryyeMIxrE7syZmZUFsXgEa/zxetbPBbxWhyH3ZjYKAGOXWvjvaJXF0BQ0a5RakHWFAT7zi3XZGYU9Ji590/xm6OkFZFsui/bDYqnL/mzHOCfkNv8x+X8FVD+tKs+5jxl921eXrERVTfilWf1ri2FDR55tG5xDl2R+Xs8qkP7HDuUg/2kk5lNXutF5A7q5LXvIhEMkXmzG0JDIohm8L3DmKi2HLNkTqG2HK2EaThw/uDx/s0jMNVGCO4inuGShjQn2pyy7Q5ZF9fETj0zWzsdB0EtJTzKFfq30H3v3XfjK1/+Svzdv/t34//4f/g/xX//3/+tcEfyYz/+Y/GLv/iL7FxW8du//dvx9a99jePhOt5+653wH6x69dVX25jKUck6gMlPOeRHhVtUriUzw52H8p6enrTj+It8n/n4x38gnn/+uSaXDulC4gJyymlJPYhP3OIQn0q21Nq1gBfGMYtwA7tjZdeY8maCdKGTJ0uPTcSjI+iYtZaGR6cSXh57cNRaIzMJykUY1Ht+Iirwmcm7ho+w4pWPx48fo/+5FdaQNj8iw6egd/kWzmKQah9lttRn9ITtut5X40ud7tgVGVij1134xIhd3QUUEmdHgA6LPu4+dxOf2FGCIAwS9jL6bknwrOM9rnm+8fVvs1huuGZYRNcvotQFNAbGHgFDAio1ZhzoglOZtOQXgI/+mBAs6lX+1ZW0hbOemWE9M5v89qlT+9SPslt27NQqsvbo2La4xGt/ZrbFy36LtDIzMjN8nCcu59jew7Bp4s5u3E3QLRGA+hNrBRk/vP8Uv30jxl3HwjlHlkQv1NkMyNeWDUUQiwe9TizS4ndswWK0g1d1oSzStF+ZdyxA1uVHOGNvwi4HOHHs507YYgpvDBzPzNZWdv3M+eIVXjtnZrioyaf9+qk+bcL2Lfz30xXGPnnKzJDmCG/Ssj8zQxjnSDMzG33HxG2/sJkZ4pcn5RHPAeaIjaZz7TcurVucL4x8C+8Cov+7eASPdF1czCVef/svpXobIR1j3Lc4LJkYjTnyoyziz8yotWs5QxrG3/LZaUCez88vYs2CPbLAS2uLTT01S099u1jIizYR503/RUquBL2We+ljL4Ub4c997nPxn/zCL8Rf+ot/Mf7Mn/kz4W+M+KEf/KHwtkieLdJqNGIOfcuXi4c+q39LV1nUj3CZGT4H2vJmydT3Buzbh3rLzJCvzP1bmZXfIrw6LSL3aBMAFXZBSeB0JLBauxBQQhESTPlqfYC2INJYMqUAmXuY4KngEa9E2iySifUB5RacXoVJvF3xAI/YkZlttzyaiCgzzp4M1Czh33p/9OH9+N5rr8U//JVfif/u//Lfxa/8w38Y7/O94g/84T8Qf+o/+Z/G/+xv/NfxC//pn+X65G5UeDfxPX78NL7+9a+3azn/0ScVusWIyuVx8sC7/OsAKku+7L958yzOOIrrFPbrGCZzFxP/xvwnPvFq+Pu5TLIaAjFacIgLUQiKia6MgyFqLbHgWkHdIFKc+2Ecxwqeis41rPi3zxZn+dTZ+n5g3qIZVd7sV3/SkWf1anvDQiuO5ijsZI84tk/slFiT21zINJsJU1goMrPtjAZ2fq1dsJTAFNs6i0X80qrodMHVm46rzBv4jIwmp8lN3Y7Q25LwSk147iVJMpgBEzfXmCS70cJ3lNVRjcIHZHFPLSnOUbLnOiex11momsePz5kf0fVDzKXGbq7x6Mkm3n3/UZxfruOC3bIbF0/L2ruiR4lO+I7Fuvzv7beE17nZSB3Yl5mtrV7tW+CbB3jH7VfHymogCrPFf9StcJnKBd/o0zHpZSY8T5GJcug48DTi09d8b5Cvmf6R74f2zVmCdSWuNmN869tvc913Gatj5Odk0g19HPOtQTv6q/oH9cBiUksJFwR5KaVGEJnS35cJew9R0YUyFGAt1jP3PPktLzPDfuVwnvDWxdn3PTj6cI59FuUXxj715JxhGBrMYfFQX45ZlFNYx2yLIzMbX9alIT7fBd/LzEbTPsedn5kNv3j9qDxj1+DJzIZH/Bbtod+La813CU8ZJugtvmgiFZ88MK35vP3iVAbH1IM4zAnGu3XpO7fpFp91vouK/Cl3ZjZ+pSsO/UQ8zhOvfPi+5rvoJd9T1N8lV/u+t898SHzyb9t54pbmhhser7ZnbN2Ti2+d3WTxXMQLfFM9Jq5xLjZa1813PWV98pOfjI+99FKs8S9zhnwQxjERVxMxOYEnM9mYDG1DLZ3MvQ7Vg/SdE88e+bY9oW/rvh2yT37tc559jlnEWTITV0RlEHRwhovK7nFB4vdtXyulRlImGDSAhRPhBEEZtn4ouqxXLyq9BC2MQSS3bwIF5eDFAeG2eDhfXNLQye2X6Yng25Kw/s2//tfxf/+//t/i//zf/rfxS/+P/2f4699f/cQn4q/+9f8i/lf/m/91/M//l/+L+HN/6Rfjxt3bce/hQ3a8z8Vjjn+r5VEYrG9+73vhT3qISyWobJO/RpWuxpO2bXcmJg5U0Hi13zn2H2RzvkZzcVmwOFhUsH2+lbknGK1f4UTiWJKENdiMjnvkF1ffV4bmmLhLtRQSsKra4EjiUl+Z+VHQ7NCHutqhS9/i76Ezw6wy+M7McGzGold837JPXQrrvENbHjOzBarjylhJPsGTpbR+cWcmpirNCTNT9qKD/w7eSw1Oa8dxcnrMbmwZCz7gHvNRfUAnoIiOU4jtk5OjOL1xGsfc8/dsMkqWKHwjOFp10VVxztF3Jq4B3iOW2K3rl4GbRe2A6buIkjFLvwzx4NFl3HtwEdebKXasOKXWmACe8EN/WEHdVfqU+VDU/QZfUs7MDGUTXtmFyUzoLttia796OugrM5GlY3FcNBjhHXeusL4PbfFKS5gFC5M0xSOMMeKH6wDfoS/RxcQCOZY+Hp9v4+vfeiPOr6eo3RHmzzg6XkbkGBX5u1qiRx/b476vAAAQAElEQVRD39MuqCTjiMTSo59SauMxM9u7In9mRmZGowWdzERPUyvy24mLxcC6vIrLhGjyd76y6VeZ+3niETZ4lNH6TN2Nhb4mDv18x/cV9Sw++zIzCg4hPXGLNzPDxz5Lj0y2HRPW+dYP8+XHjYw0MzNsT/OMjvAd5kpX3qV5g1sE/1LsOG7j6ZMnsd1cs0HZxvnTJ3F+/jQuzh+363K/25jMjQWLOOQlM5utDzwp22ETEDzyoI8ddOAcYeW173r0vY1tW8SuGr1ESea1AT5LrR/FkvOk6Xcjr9q92hKPcivf7du3Qn0tyMPHXFWpkxk/d+MkT4/4PmSuGFmY1KYydFlCOrWUZntxqaeMDOdrQ4v5bMs8xzfEhfTkJ549mdlqmXt/cq6wdmofZVUPti32Sb9k7ieqoIlElbUEHhm1CV8CXTSj4YV09ySQ0zjiu4fGKzAvsyMnDwlaJGKf11wTwT6CM0iEiUADSTWe0ZtQTFIOc1xxZXIiKcCUtyLxK//v/0/8v37pf4ivfuUrccxHs5/92Z+Nv/k3/2b8jf/mb8Sf/Pmfi//gp34yzlD6gg+9T9jpP2AxuXF6A4e5CJP+F37rt+ITr34ifv7nfj5efOGF5kQeBZVVZWoUlakRVbILivyooIiMglHkRzjHK84QPKVkc2jbXdc3oyu3PHYEafBkJvMTx9o2/Qk7cGIYCGBhjjiOq6fgcazpE/yOMbX9tM+aQAgsYFBfIJ9OIO/yJP/y7lzn9CSVHptprwKCzGw6E680hVUGZbJc8GHPeTq0/drQ/hn9wxK2rs3xHZdG8KibLScg2xb5co50bVvvutp0E9BXJ/YP8FVr0l/QSYlp3kWWbdy6fSPOL55Sn+mP9sjHhF9kdo2+dWUle0bXr9hZRrz77oPY7UrMWSMoWUr4KI8+NJNoJuRQLulbl/fMbEFl/aAPx4Tznbm3l+POE5+4rCubb4t9mdn4s26f44d54tOXxGm/vKmPUmpsiQn7K4tt4bQ3TiU22xpvv/sw3vjeB4AuYruboqDHxbKL2d+VTEZSrxt2njObjx4fG/oBnZUmj/gOfAz4V993UWttfgfCUA6LY8IJr/wW68JY5Fmb2idcZoZ152Zm82X9TzktpZSG27rFNikeUTMOj33apO/7xqv1IxZB+VNP8pCZbcw50nPMujh9H/ONDVIhDvkSJtCM49aNT/myLu6bfNS/dfNmu46WXiZyjLvwu5onnC0bNnV4TE7Rv8Wpj1nEYVu68u5P252fn7ervwMNYTYkYfVisT2TA1F4XHKdde4ixpXWoh/ChaSvHd8JT+KFu8/D0/NtsTKW1bc4fasL6SqjMbtjMZz9ScCS7cQhD2v4nvCfj/g0TlCMC0zjF5sP2N92YZ76ycxmI3l0nvjVr3XnZO7xS9+2/MhHZjYfCh5x8gpl9i2uzD3ezGy20wbtmsvJAvjjgC2ZEIwBM6XW5hj2CeOPBh9WS5Voyfw9xzlUhR3dhZM811drgmMbIZh4KRPlgFODaVQFVFEa+fzJ0/jbf/tvx6//+q+Hv+DxL/z5Px//FddYf/E/+8vx6c98JhbLVfgXIF2ddX7/2dfHDx+1VfmIJO2vNHABst9/F8XvLyd80/Cf+9RQRzizOwLLKf3yMGEY+d4zGu2xvWWXoWEsKlVYi8pXuf5cuwawT0PpnN7HPnr0kIS3awlnIrGJUOM6TzhxL9i9epUmXselNVMR3nHhaZJALzHkujnVgZYyHGRRf4GC1aF63bF471jEpSMNizTEKUzwZGZbBKW1YJEvtB3PUhrPfT80JxSH/UHwam+mtqQib9JwTPzyYl09CFdLQf4tPG/i8uIydlxtzeCQ3m63ichdrI6GCAJmnLbE4QTeTUtefjfqTIhdH4hFYSbfR9rpJId4/Y1349337pNMh6jA9N0Azz381vCRZ+l0JF15yszI3Bf5s2g7ZXB8IACFtVR83raybbfb8C2Mc4TPJDFhT/v1vcyE97nxLZwwFvHIh3WL89XtFBkV2WYWhSyJ9JUruym++rvfjYurkTNbcuraRjf0wFUCOkiitfn2DF2IhVcnE/4qD5mlJSdpTIzPxF3wWLcvE3xc/UjfIk/6izazrqyZie630KrQ6lt9JkYds1h3F69+bDtfe/uTQtKw7huyof/P8GZdePVssS0e+VKv6s5+28rhmDD2+V6QO1L9oCe0S9fcbEGlJa9pnKOy4MqPsohHvOISRp4GFjA3vpY2zgIgfheIw/cSeaz4yYF/52dmiw3nd9BQb/InzGG+8+yzLQ+OGffr9SaE19bCyIf6Ml49tQsnvGPOlWd5s6g7ZdmPY398MRMfwa7ivPfhh+SBjeI1WznHhejq8iounp63MfmXL4EyM/oOe+62jSf7pFfBKw0XKBcBaWYmsbrGveYGKw5pyq/vzGz6ty2OA65DW7rF/ynUDMMGsT9CSGRE4BDJDBGVWiOTVqmN0JJkbn/Xd6FSAGt/ZEDk4rTeM+63gUsEnVlRxR/QCRx+4i4vM9t8BbO4UMnoL/3SL8VvfeEL8Wd/4RfiP/8rfyX88FRxjPsP7seDx4/a4lThZWY38Jjj3puvvREzyVMHlK5/i9R7U39E2KLSVKo/yeSPA969eye8H5VmZjYlVWQspSJHwlPf5B3ZzTDcEpUybVlYtiQYgIDpQlriEM6+DeOZiYhTm2/iF14d9fAv3IRexeXJQCOO6MW288m1gZZb1bG2+HE91OEQSxL+EXX5NrDFd6Bf4X3F6ax7FhTuYHTsTGXpGj7pyI8lM9sVyYQdbM/ahD4BC2/xCl9KabLYn1nCtrQcl5Zt6xPz5cc+x4UNBDn8qGipNRwHdXhdc8rV2ClXYndv3yYoMmopUWtpOq3I0AE/w1tLmqTbiTKX4P8RrJOcZtZcdT2O9WYXJZmHbrMkvO6aTYJHu/BqiUcZ9QHv0eXVol0cz8wwsV1w8rO/wItjM8m0gHNDAtI+ttWJMI5bd77l0D7AqAfHha3IYhFvKRUZ9a258TkxebfL+OY3X4+vfeO1KN2CO+0jFoclIzOL7f49wQsTopQSCU/yI371e6BZv4+OfYEzNfhM8C2aHkAK/S7UhfBbkoyyy6f4HLetrZRBOoexC06yttWlfcLqkx2+ad0dv4nJHffIAuCYRToWefEtjszE3jWsi8uxA03fwlWS+ESO6Hg7viPWO32j78K29s1M1RI+xsQJJw3xZZYms3g6fGNg0+Ycr7aMn37oSZzXTQ/yMAgzDMT5AL45TNAWcfXDEEecjJzngiDOg27lbyR+bc/IDDfItaetHAe/kFd1IV/aRpryk5mhXi3emPjvMPkh/prFPzMVq/EjH8K72X/y9GlbNMSjvrcsXl51ye/x0VEI521Qrd1H82upDY/8iKviK8IdioDKYf51g+17gc7kU94dV/fC25eZjU7wiPMjfFBpP/U0oZSkbAmemUC2v901MTFKjUjKnLGDybo6jmTn4DVDRomRCM9ElTj9luPZhoR7welis3Zn5+70KoZnAkRkTIwTTu0ndVT6huN7ZkJybj+l9Y1vfYtvIn8tfvbn/mTcev5ubODH3yJ8TbI2IbhQfI9vIa/zQf7tN9+KIHCW3C1qFJOof5nIHb4f0zRS5h63K7unFcCbEQ0M52iIDqcVvu+7dh22gxYMxQJnMrmNLCyWgXFhaikkyC4GHJFqTMidyF9LCU8bJzj2Cp7s72rGmo/FGmMELkiL6dVFLVFJDj26GaHnXzra8l6xcDznr2q4fSeOWST6voRzBmgJn8wPdKKDMhCZSSAsKENodANboxd4GbFpz7wZ3g6l6ypXlcuALWy3xTnXJOIRM4Nn0YfzKjyJQ3zSsIhrhx4c78HpmDDq0bd9zlssBnBuYoFDDgvxzZH819WCS00xs6s8QsYXnj9Fhxmb3VVstvAwB7pnHNkSGWupJJwpJgK1wIAbktJ3cbnexQcPnsbTq11c7nYxokuP9pk1DBaDLDNDfrf4GlObTL7lc0YXERlrAvGak7O81dqHfjGStLz3n3iP8KmM4jQBl1IiM6Oimz0OpoDL9gJZHT+U4HGeRVgXpRFeC/MLMeN3R9DHNR/iv/3au/H0YorF8Wl0qz7qUBu/C5KevAUbkBG9E3osMEdx48Yt9CZMhjqttTS+Sq1tXqFduz4G7BAlw7Y/HBEJvwjZDR2nj02MxK36kDf1ZAmeWmvzoxHfyczIzFCGruug27e2Y4DGMAxR6d+R+JXphG8WrQ8cBX1ZhmEI9VDpc5duYtZ3e3woMxtO4RxfcYXuW30uF0vwL/HV43ZlW2qVZAzEVSLXjJ/M+EmPnnboJ2vhZLSIyhXixFipteE2N5zdOmu6u8W1+BkftOWjgsN8Z/6ZkNX6lqukcxL2Nd87leOUb343bpzEsCAvcLqeuKItdUaLY1j3VwFtOWmfs9i6OVix4bMsiVt1oU6uWRxw7ZDn28T06enNps/MbLrcsqiXWppN1sBe873TnKQu1NFBdz02ffL4MSZNdLKKyvxzNkEu4AO6POWWRRtaat3HgpxW4l17aWsVaF2cytf0AKz1GV/ekP8tmRnCOccivOMFm4rDYt151tsYGokSGYFjaaodd+IGY1R6magCBI4sKLAEGYIyRMHQKq+UGl3XI1iJUjMyE0VNTK8xcve7Ad8lH78qs9NoANkGhjNLLDjhLEgqHc6o8v7e3//78c6778Z/9d/81/FH/6M/Ftck3pnAmnGOUqENbhWlskc+9G1IBiNOVBifwO+OaMQp/JUGOwL35tlZvPDii3GD+9OHDx7Ed7/9nbj3wYdtJ2py0Ai+3dWolCMcYQTfNO3i6vIyKjQd89pswFg6HSzETOAEToykMZPoBhLcDodyAbK9Wg7MTSQlQSysd2HQo86YmJuZvKe4wmF14mveI/zi27HFmZ1ZaIi3B3cQGLUU5owxU584CXT011qhEfThMvTbzsx4yh1vLRUe9mUiGVVgM5MEug51OOLAPQlUmS4Ing1OLO4R/WkPEZdSIjNbmXE0+2j5anjEqd6Ez8xw7gbbCutYJn3IteXbzyXBpowBn/rYDJ07d5YEf8bMYhBlbvzSaAuOcF1Fbx2+hX9MJHdxGqhbNjVvvM2Rf+5iPWX4W6fVR+BTMifcBj6sy5s8HoLGtuMrPvQvhgXuvEC+ErXU5scxR1T0UmhbL6WEuHrsn5mhX9m3xG8rOp2whW2LbXVgn4nAvkORh6EfomdO00+/AH2N7739fnz3jfeiW5xElC7GeYtu2Xz1fQzamL6CXF1XwwQljUB+bdh0RP9AQs/MqNQn/DLwnaRcsoHJzCjUs0T0QxcT/iquBYuf89yFWuRXHX2/nDM2F0ZZXQAqvFuUUTj7r66vIsF/zEfiAv2KrQZw1x5a6EZ49ZEpH6Uld9v2u9O3dMyxSM+SmSFMKTWS/yb8N0uJDp0E72s3n9V2B77aSq0Zxt5A7PVDj4rwJzZhwd18OwAAEABJREFUWWNfh7fS4SvkFE+8PfytWJQ65k30bfFR3+rcvpk4hQQ+vaNsG+4luI85UTs30LOxfH3NFS6xtGQR7OCvH4bwrR58J7rZ4esm/UAu9Xznzu146aWPhbnF8a6rUYDr+i4W8DQshqi1Ap7tPaHH4OnpM3YMFz8FvPvuey2WtUMP7eYTwDGR/yN/V2NL/jV2MjO0pfpV1xbrG+LEHMgE9Ng3vY/wq59nJnyV8JEHeZJOZkJin0vW2EK6mUkIZ4SGmghyV9EtO2N3ZjMI49kjImIsEu12BOAtricGHGY/b26IdyTgHbvAzIxkXuFt8siY45pEUuhUYTPbsVJrDCgtE+My54hd/PsffhD+apO/+l/+9fgf/czPoMSuBXrJEltgFHwmoWQyhwSlEPJVaxe11PCBRLircOFQwf5t91JKfPWrX23FU819FpVHjx6RyK/a3zA1SPw3TT7DtxivwQ7H/IThzGw8VPj1iKyCpasB5Ef6vjXSAn3oXPJ7zHFTpRucBstiMcQJOzYdaQGc8ojrih2IxbYGtU9+C7TFJd5DoNsfPOLNzKZj6Wt4+ROvbWXzp5pMKo6NbBICG1hvR2gSzBYbC1tqCfmzZGZLmlt0LU/KKD++lVmepD2y2JZSmmNmZkhbOIu6EK86VNbMJBBHdLjk+mbFe+C9jEWP08LD7Zunoa6uuPPt+4FkNzR+BjYq8uECdH11HdvNGLhnZKnwuIPmIj748FHcu/cUPfT0TVx5baG1C3mrtQJTIzPDoMnMFiT2y19mEjjdR2POGfF3ZVDGgv6Dx377lEUdKZ84fMufehJeGraZ0vRiWxhp2W8ZTQgIMZOkogAJD08uNuFPcD1+chHL1RFWmqNmFzOLRWY0/pPezKQe7RmJAbYOMZNg3YDJt/jlNWZjMUIftN9vBfKrDZ08wYP98maxz3n2i0PYgWQozKF+QewKJ4x9xpVvYcRrXXurJ3FY7Nd27riFs4hDWge6mdqgtxvZ8qOi7oRzwHmWPe0uSi1Nv6UUFtx1SMsi7QNebeIC5xz58O2YOhOXePthiLRCMaHfNp/Rt2JB8Ircq3Hj3XZPgheP8SndXt9Fj/LJ9La5uGIzqB4yk7xyHZkZwloy95SMIW9NHnBV/4jvqRecKOTN0atneUA6FuVxrnwr3zXjMzSFH6D/td/93fj8b/5meNth/Ehbu2WKLYiDUVdoPHgiFYe4zBG+D/DKEjy+1Y0yaV9py4M82y9d52Vmw3nAk5ktXtWT9AuShwR3JJ0dSTojA/+NHStW+DAhM+lNWiVK18eaE4cf2MFMUNImMSQQBoyEASTAN3x4vaA3Ysuqb3y6GEwMdhgoMwOvjwVG1Jhf+epX4qVXXo4//Mf+xzFDW+MrAODs0KBBUjFResXlj/zJqwJ49Ov7AVQlVLqnEh3iJ3/yJ+PJkyf7v8D49a9HZonj45MwcXmi2UBDHMKqPNsGp33WVZjFtnxoAOGEuSDAVLRw8peZzckj9gn5nHENqCGur9fNuNbtuyaZiyt47BNnZrbEJh1hMjMyE4i54c3MlhwHdCW8RVjfOkJmQmNqd70uGDqnvAePelQGgyEzQ77bXBZhd/4FwxxzlL9588ZH35EOHye1pTI6v9Pu7EImEpZ8KIP0HZcH68JLV/iJZBehDCWCt/1drUFWjw6aW05ClbfXXRt04kbEHeM1/ROBU+HPRcWT69AP6KePHYl0JNEulsfBDWq88eYH2PgaX5tCfnb44TD0BNIMGT0tQn3Kj3oXb/CsOdHaZzsz29zMjMxsczP39Q4/FW8pBRqbNm5d/QWPYx27aqofzRufLUqZ2XRtuxVia2IsYgyOXrHm9d6HT+PNd+7HsDhmMVlED641V3iBjIm/RntmZO8iwLdjBzyxGIlnxTWKgX/gQT7kt5Qaytba4FPvmclC3YMiG67MbPrJ3PurNnSxVFcW5ZPn4BnwOfHZrtjPtnQZajjUofC2HS+1hDDaraA3xy3CSMfbAG1hu8GxuZJXYZ0vbGY2Xg8w4laOmYowwsqPb+HFZ/vg25l7+Zxvv3MyM4QPniWblYpu3OyJV/rmIBcQ2/LlmPOco38z7SN7WrdI27GKr0rHjZ+41KE4MjPEJ4w6O+bbi7yaQ9S31+HPPfd8SNe6b/udKz5py4P+vyH2/Gm0t996K772u1+LmzduxCsvvxx9P3zke8qbmU3/+klPzMpPP+xjQtryrD2Ncd/ibzC9m7JN853gsV/eMzOsCyNPzvEtHvt82xc8RUCZHt1xhs5W6Z7D0wneQl3Dlvbmf3TNOOYibt66Hcenp5EYReWpIKSKkaCZCXrnb7iymViknvL95Or8gu8Ku5i4DuqHIVTu3eeei+deeCFee/319i/s/cc/9/NRuX7A6jGTjLLUWJOM3Z2KX2WZAP318hpuAI8CBXyT45gTLXnUWsPfceXfYvX7yQLnCZ6Li0tQl/BDvvPkQed2cfDbin9TfsXuRDq+HbfO1KZQncKA0CjKrBIdV+nq0D4XPH96Ca01w9ivwjuMJaxzMhmljCQXeRW/shxzQrOYNKIdoyf0PTXa8iKMuDKTvp6xOZQ7s4QJMnjUi07Zkwh1IudIw3kuKNJ05xrskodFzz3yigRTKV0sFgML7nH78W9hnbMg2G9x3yx9vwMZiMohTnWhHiEb9lmXnrqTHxce5x10oC8AGH1JSsSiqzh+DftcVHraXW+CW0eSiOyf8KXtdozMjFpqJGWmTHONN998L0auuq5ZHNR95BQupNKTj3j2ZCayLVrpoAHBEMaSmW2O87WN+lHu9oa2KJQtM2Fnbja1z1LxM+cJ61znZWbDHTzyoPwWYf1O1t61i91c4juvvxsPH6/j9t0XwDtizzH6bkHsjdHgwMW6ythOlqPvB/S1aLoAPfWBk96q0dvDAzbPH43rp/JkYjexZCY0pjYuvPIrm3VlsH1IZgvsrh17/NYijLIe9CusPPi23+QkrS3Xz2sS34RvZ+ZHcjjfcelJSxiLfY5l7nmz7bhw6s128MjDgngXlmbD67h8Wqw75nsATt6tW8ThfPuEcb4wvuXffnFkZtONtpQHYT0JCtN1HTG2bpsK54nTfmEzM4RXD0tuXHybr4wP6+osM5u9bnLl7sJlnGZm1K6EdeNeniziVv7GM9epV1y577iuWrOhfvzocfgXFF964cX248bK58IoHedJU17lreKf4iNLxPf3CWfbOfJtcZ5tx2xnZvMr8VjkxzHrluCxT1iqLe8WCTpooDpg8PY4O7jar4yf9WagZWgiwUEhOpJz7YdYcDS/wXeJO3wsdm5mCROV9ZFFZeIEEzHHk4cP4wlKSPDgzTFw93jEKn3ESaE/OY0v/s6X4zm+bfzo5z4Xjl+ygDx4+Jggv+ba6iIecjXlz2vf4Tj60ksv8vHpiMDq2xFLIyz6Pq65Knlw/34Q8c3o/mp5TyYqLTPDxeLhwwegn9pcDegHq29/+9vt1877i9XkW4UtCKSDYtWPDuMioeEMNvvUmSUzGz0Nr450InH0OJ+llhLqYia4FlwR6riZ2RKbNILHXYnzpWPJzKil4nx9K/JTq+0hfGZ2rs71lziu2aLvWLA1rGO3bt0KHVb5btw4RR1zKNdOe7CrHdk0bNnhLrDhQNCZXI/4VuR7YgFXX57WnO9ibCCM8L5zDo6tDqQjPXnybdKyL9OEMDb9iqvWPnR0+XdcGRdDj2Mnp80a7Cxi0VeudoIgXQMyRul4gafULnCn2HDakMbM4tcBG5l4VIlhcUQivoj3P3hAQj2JHbL1g/qZW/KVZ2WRpnaq6C8zo5Ta9DHPc/j4LqVYBXW2uRM+b7nme4BBpu4EOOCzXcEn7sxsPjVA274DnPPtE7d16exYnOYAPms85orrG995i+9bW8p1BHgio+lOvKGULLpd18NzCe1Ta4kK3eARn7aRF98j18xrTnUFWaQX4BPWnwAasZ/+4ts+51pA03Bra8eEWbMQHGCUXZgOX86Eb/QiLfszExL7PsctzqulRJMbPs0F9ukzmYkMXZMvM0OfkKb8is+6tOTdPtsW+zKz/ZCQdcel5Vte1ZXFtrQys9lXnBbnlFLa5lWaymi/eU06tg/+K9/qxXH1Kn3b0hGPdfusO9e2dWmLQ7gNSd8cIY/C+j60xd/3XXSUxLbBxw/7jFlzkXaQR+fZnyA/u3HGonFMLZqfnZ6chD+gI4zFRbuW0uJcWupA3uRfvoTHldp8+4URt7w7X/hMKUXbSMqDY26wnW/dnGbp+77ROcxzrjC2heOzZ0TCTKm1AdqZwX9ZGvP8LwJuZhcSav3qOI5ZXY9Ob0TiZGuCvSOQtiQpg8/E2YFLQtYX/RB+LB+5VppJekFAJbilOSwG0M/te8bv/wN/ICqr+oYAvuQOck3y6pn7PKeXV3/g4+FfRhxo3zq7FV7lPGSB8sj3+c9/Pn75l385/G2aJnw/tmsQhVTpJ+z2T06Ow4TtwqPRTPLC6uQa0p2CPzLsryVQ4QaMytPRrIvL+YjfnFLZdBzb0nLOkmuHVz/+arz00kstIbmzv2KBQ3XRdz27zV30Q9+CKDNZKK8iM9tPlUlDWgecA/qsOFxH0R7SkaaO0IEL67R5nvg++OD98OpPfp3vScu38/YONbbFToPX2kWtpdFVHvWxd5BoPOMGjNf2Awo6lbpSTwecT8+fxg47m4elIX757vCDis2tTyxIG2ytvWqp0N6EcKWUJr9B7AmlRzZ/y2jhNJGUq6sLXMOrpClqX9uPf5eKpCVCX9lyoh3nXYRtdnMFHU2lxv1HT1hIEr4H5Cq8Tb6Vd6Vt/74uv/KlXrR7PHvkS/7t05bq6QDjwu+YfZmJr07Is25x4nTlPeC0bdF24szcwztXfPZ1/RBRh9jFEK9xRffGW+9H369C/3CjkcEcFk3v/MWlnmfa2mlAXnf9tsVlkWd123VV8Cjoo9QankQyMwr9WSKUoZR9PE8sCPLtPIt1ZQiezGyJ2ERySI76sb4lLCDNfw9zZhi07ls51bG8O8e2NC3Ok4Y4MtNmK+rXirKJQz6tZ2azn3Ptl2eLdWkc6vIln9JyrO/7ZiPHnSs94eXRPnEvzDHkLOc57jzny5/vzAzh4tmz1+0c6tpN2oKNpouDxfiwLX6LNEfiw7fwvi3S8I3j4ONjeGNzwTcTc49xWLGZNnZOZjYd25fYrBt6Ns3H8eT8PK5Z6P3Go54cF4+6nvCRePZIx3FME5kZOzYSBSeQP3WRiY/hA8r/bErTmXX7LriiV4/KJw11lLm3mToUv8WxzGwLkDwt2JyWAG6Csj9RUypOCYB9KuCj9xwxkySSjpldsaeSFUna08WCayHnL3k7Z4bRkQVDgXqSzMzpxF35I04FQ9+FsAkdFWW5fvq0nRr8ux/B3MvLC/Nv3H3+uXjxYy/FS9wLvvTSy3F8dBzulL/whS+EvyXzS1/6UvzDX/3V8G+5f/jBB1FLjXvEddYAABAASURBVJHFSmPOKLeH1it8gznmBCTfJQOHWIRtDWiCdEFSwZYKT8fI5MJiPTND5Y4YIzNhbWpHOWE1jGM6oMp2MXjy+Els+HitEXQw3yZkj706Z4+ja1Qdxn4NIB7HxOPJSVyOl1qQp8SIY2pADV1KiXnGEDR8j/Bln78qRqeUZmaGdBwHLA5y2BbPliDKRBHgWbH4VZKydsqkr9l2Zk4Jca2wp7xYCsoTby0lBO1IUuJ3rjxkJryOrUjLcs0u2QVgUG7m2bfm28gGHjxFBJuTDrzHR0O4oMzsrGcWi832kjbYsWGw1elYWJJg6DnVZWaULsPvdTN9UYZ4+50P4+JyG0mC3m1ndDRFAa86VUe+1at6Dh7rXsGWUmlF43mL3UrZ67fWfb9tk5V8Z2ZbROxTH+LQDyb81WLboh/Y75WPdDMz1JG6y8wIyvVujsdPd/HV330dnHPcZHOkX4xcD9UsBD8LZgRyzM3fJk5cyjFCS16uObWXWlvC006Z4I1odstM3rXNLTWjlMQfugAbpLMVZZCfhhMfquBSfuUQnzGg7yonE0lkR8TNsukpM1tb+MN8YWxn7nU0kyeUWfnF6bg09SdtYJGGtOxXb5nZaNiWn8OczESG0mTKUlpd3p1vDAl/0Ln8ZO7hpe+YuNSZY9f4nuWC63Z5FI9v6Qsjr/IsjPLY73tCnhU3MPLrHHFnZssHtuXFWFYu8QRPZobzM7NtGqVv278j4jdd/z6JNyLf/OY3wxxkLtLXfMtDZmK3vtG4ZGNd+y7O2MAnuP12omzKfY4smfTO0XQz4SOZGTgAOisxEUPS7ZifmfTVZkfnHniVN/WUuR8Xh336cfA4dijyJp8WYdSFfeqs1hLFyRLNLIT3HLYlZOEU1hgDZ0ArMkpL9M2x6fBj/BEJ+Oatm6GzqHwRb1lBESl8Hj9+FP7t9PffeS/80Lrl5CGSru8jcfY333ij0dQgEIgjlHbix2D/XRHq6KmdXP7xr//j+M1/9pvxlS9/OfzQrkJ+8BOfiJ/9E38ifuEXfiH+6B/9o7HiGuaCFX9LwkoYmFGmVz2PHj0Iv53cv38vHj9+3ALcqxyDJjPbr573WkwFmZgdU55zdgOPHj0KjaxedJyDAm07/u6777RF7r333g1/DbTOoSwWA1In0xHF51x1kpntKspf0paZoUG2JDTHND6sRxZVP+MXJvjqUKsP/dCcIlDWAadvfxLNd/BkZks2M4tGZjb4FYuHi/yOBVfddzhYKaWNKYvOIH+AN3sEzzAM7ccXNxzdN5w2vl9+x+RZ2TKz4bEuzUqC6sE/UHzrEzuu2exPbB54WmaSQIZ45ZWXsNuCk9s6AI/IEfcYo7YFa4quL62OKFFqZTwjK5sS5H96fhlvsZg8enQZ41SBW0YptQWMfChXIQkp18jCLM9930cFd62l8RzPHuWTz1rBQ7niflr5xKEdxZGZHyUJZXVM+AKNZ2iajYR1zIAU70jSHqEPwTi/XMcbb96Lt96+H8vVSVxyInP6IbEVFoFpHrlHP40OPgYW0Rnh5UUa4q6lNjlRVGRmBH8qsPKhnn33/RAOycfv9e0TlDiUyTnWhR+wtXDqQHr2ZyZ0Slh3XN2JT9nj2SMO+x23lFqa/o0t5wmvHsTtuH2WUkrzM/scF52wlsyE90RdtdFu8PTJl3xLX/wrNjzCX11dtYXXcWEdF866/Km7zGy49GHnDpwwsvliNJs5Vx7F51vc4vBtLMvvwZaOj9jUOZnZNl/CKounR/OC8I4LJ/3gycy2uKhjE7JyOy6P0nX+/4+r/+y2LDnz+8D/E7H3Pvaa9KZMlkOhCkAVvGsjtCOb3U0j0UmiHc5oLX0EzQfRvJylFyKHXGSTbIlkUyIlqsluAI1uuIapAlDeZWalvf4es838f3HzlCDtulGxd5jHm4jY55yEZuhPOX+UuG9/eNuqHhwn1nrn3XfF3GbUGOJQ7BH4zAcf86UQOskpe8GytB1VRZbyxVhwbuhzk7hnXsQZL8gIvoG5kS00MTabLtqBAx0U5MFzipSUU2WBysXE2ehZPeaEUfSyxksJEwgwgjtJJHvXIZBboQhyx4E/wnO8kgIw7ysO/J6ExDLzmfypMyxfuMkpGQxQVPC9/dabDqzbuuAX8TLMejrVaGtLyQ5/96239D//i3+h3/u939Prr72unCs99dTT+vJXvqq/9Xf/rv7u3//7+u3f/m09+8yz5ZNjrIbBC7MRIRj/2HPP6Vd/9Vf0C7/wFX3pi1/Qud0dK3RRDGBnZ7e8bMZYMJSIKAokobDyQbkIihIRRUEIFWEzhzHwjDII1DmbfxsZiqQvpWSWKgVycXtn2ahcg2k4LfRlKwf4lMHJr/cYZAse8A8OJPCDAYADpQOfZxLk3bt37EirAvUpJ1foYvyGH+BHRKFjPp+Zv4mPDLeEsQAfvBGhlHIJAguvfIGfTRe4knnIOZUVVBkrFTlAl2+LsdLOffJY6ogwb8lHVa2DfK+Us5+zj6O6ctRVOaBDI0ejO1448MUwFgLjycg7x4mD7Ehjv1dLOSQnnt4ygF/ggxd7C9tC3Ux0erLyseeBFxitlou2ONzaic/GZdPtiuNBX8615bQ2PAk4tAEr51xsISJKO8/Q5scS0CPCoAZxRUSBgW6RETqi/Wx8FLkgM/qAA/yCxyvGlMy/bWDtnf07793WcjXo3LkLRQ/EtDCPwFqtFq6GogvgyGHEBJS2iBAJxg/+G9RjL048bvaQQSlnEaDAiQ+e2cAZv2f3oYgzfqAZ+hZesSPbiFCy/ib2v2w4FPyAeYwhTtDPc0RYP+PCb0SUhQu2BO/tuiu0QHvl1QF4mBcRZae/oQuYwIJe5soXdEMT46l5prgLKSinXHBt+rBhjpqy6QXesY9owId/YiNT88Iz/IGLefDEyUTnxY18RUThG9qZg06rqrafTItuoA0Y8gVP4NqUyvGKe8aAK+JMFvB46gTHePrADR989QJaoAM8zGE+99BMTR/jGddjE4b5xBNPqHHy4wdTkc2rr76qt958SysvQMHFHGpwmkwhd6Yir4iwD6ITFZuCl8G7LfCCY+2FIjUwUiQhaHQCDUvHgogo+lwtV2IO8Blb4BhJxFk/z6muG1VNrbBFp5RlcxMTlzaycGAr0EtrAEcgDDtm2JGjGWvwfR9Jlc8im6Zxf1bKSfYfdfbBZJgrvyR+eOe+br3zrgZv502dsjNrVJXP/g9FQBl55QwuPhZ8fOeuXvvud/Vv/82/0re/+6e6/vh1ffWXf0l/7nd+S7/1N/+6vvhbv6kXv/plXXnqyRKg3nnvXb+I/VC82M+GSUDlE1/nnCzuGhYv7p959llV5tMS0YlXg/v7D+14JyalF19eamz4e3sPRTJiJcDZL4aHwSIolIVBYHDAR/nPPfes+NcZt/z+aDadC+UxBqNGGQid+zXf7rYss2Xc1FlVpiSz26t20qRMHEgHhGYFyQE0pSSKfAELGmRNr/0uiW/djka1Or9HOPDO760339QH778n/lXGJ3y0d+H8rlcsKyfKmc7tbmvXAZsXdSPLvLEMJtOxg8GowEdn0Dk4KJ3hGxQhVaaLujUO8MLXAuOyPnNVqTedOFPZpZpG6FvZuIEVHlPVjWonjWyeqxzG5WDn+5HtJMxbb166bq3ROClXfopOMx9lzn0sOWrCcwd5muqmUq5b6850JddpraSFZd1JUakdxnqwv1KfKq36lQbTPvZueTKzPqpalUtEKLlEcjIwP60XTBFh3Q//l5JMF46FjglS8BwRlmUrdIANjOzU8rV5po15lMFHdWvvile28dbHWYOPewfri0XOsZ32tEu6t3esN99/V5WP9+rZWNOduWa7czXTWvXIxGfzldc+CrsvPrmIY0eSUk5Klnse1X4YvMM50uqRXbUOjGd2ti6JEf5kG8J2TWr5yzmLwgPj4RMbptTW0+COUqzXlLNO7P/otnIfNXN5F8MYD1XTNEJOzKfmmcKCCTtY2xYIVMyjH7lRbwJoxJn8k/lCZywsJtZ9qrKsFfPo/pB5zlpZhmHdpdp9noeBYn/Uc7+Q5lOh0NE6WeO/rJZPHcyhE5zgTimJNvTW28/mXrAWvp2Qh0elMm7ozTa81jirKn0kM9qRGzAHywi9UBeebU+z6aQs0qqcxfH+ysH31O9Mc8qlfct08olF5Jk9prEdUbJ1Cm3wcmqZp5zLj7xGhJD3pSuXxXH/1DZdjbyTf/JJL3LmXjyfaO/+w/LBpg2epm5U+LPdVeZl7AXZuBkJXQ/msTOdLFrCTCT5/5YDfNbGORmNlZGx8XLkmjwGXuzooo/YtPYibVTXwq46yzoiBC8Fp2H5VFqKlIShppQVkcREjqRkoYFcVq8+usJ3oVyPNJptKczAeDbXyDuUS9euGE52sD41zFBEmBGbH5lQ0sO7d/Xw9m3JjEVTG+qgzkob2zCrZPItBBn/ykcM+/fv65wVfs7B8OWXX9KnP/tZPf/ypzSqK4nVm5k58JHVd5x03nAwveSdzdNPP6NLfteC0bBKh2kCP+eUGPllj3nu+ef07MeeMQmdDg/21RuOCVFjPkigez7W4hMwHHMgpC3TkC1sdgE8FyexozSmGXktbTTz2ZZ2ffZ9+fIVcXSF0eHcCByj44MJKHOwPBN8GmHOSWMbh4WhwfLAAOs6W0qDMPbkcdl4KeAaPNedlumglELnzu3q0sVLTBdy4Kdi3vZO7mc//Wn5cczHrz+mpPDx0VoTH/9NrZ+ckrLnhgFFhIALzsGJZDQamQ5gJ9e93F1q8OZc+d4BzMd+JBT4gy4GJWCazsEwaesLnX4yntbG2zvAZjtnXWUH9iT00JtfAtTKySScRLa2xw7YSzvRqWo78DAsvdM4UNetLKlWo0loMqtUjyyb4dS7gwOF1sLB+qHRvYfHYsXfWJ6VnccCcigdrNORZTwutK9WS8+RwnQh340e0enCTgyfFHhDZ9hQ8lj5op3Agz434yPC/FSlpJxNf2u9dWJKbxm0Pk7MKZufrGTe+6pWX4115/6B7vj9Ye1kUk0asagakjTfnWm+M9VkWmv8c//WS07JMugE3ZGtB3MRlufYc1kYTL36xs63trdFDV8RIeiFT5OiiCiFPrNTxkWctbVORFVVqdiHawL3YIwjJ/1yH7L8x1pYfr3ba/stMJDDBh73GzgTB1Xkx4dCkCGy45kxBHmOmQ8ODkTbGX1DsVHmMxZaTKz/QtgWxWjLLhe5ssiLnBSWS1jYtEWEds+d08h2TiLjqBna0FfyOBIOSQVZ8RwRZ0HXARD5YBv46J4Xkw8f3i96pA2aZOTAgTZgUsML9PMcERrZ5nJKYiE0sdz4YMwhPNquiCkpkuNMr5F9bMvxZNunONzLF7AXfi1AvIB3/AIc7ip6mm/NNXEiaQwXnAR/Ytu53V3VtqvO+js5PNLeg4fifUpOSdntLER6x1P47T1m7UXOyDFrMM8m2eDvCPpxAAAQAElEQVQHF9lHai/oj62PRbHhzj5beT666b0AruvKumCox1tYneMlsRJ5rh0HeY4Ij0lKEE7JObuBSXIdxQFpF5eBuMF3nuT/W75KNuzJeKrKgkx1XRieTGfa9vsTVhpyAkGIwIAhguXSmfre7Q81eJXWmxASVvbgg/sPdPJgT6t7D/Xjb3xL3/vWn2hY97qws6uXXviEnrvxlHZnU3mfLHOs9cGhfvbtb+vf/6t/rfv37otvsH/8xRfsjNt65mPP6e6D++JLkOcunBcvrxorkZ9Sef/ddzT1/XM+FnvyySesjFoPPJ9ATECeTqZ2KpfxRARglLttJ0VgGBDGhYNQ0wdvReB2sLENubYcEDAiQhkR4YDYWlEOlF4pMReDAFbpt+I38zCylLKy9ZDcDmxqnhnLPW295do6UGGM/IuP/NTLjo0TuLzbaW040EuiYM7IKw7o4R76IqCpK6u0zoZDO0GIMeDqbCzgofQ2PNqomQtv8EDwpY0+xkdEcU5gMA7ZYPQRIe5rG2S2gYJrA9ddXhjUGo8qXbp0zua1snqPbDat2m6p5frUq+99tx2q75045iMn0C3t7Extn4PbWmUnHuDfv7+nd975QPxmFz8l01o+OeMEoWx55pzkSTbbQQnZWobhQMS9fCGr7HHQ5ke1liH3jW27sQMi658fyzP8M45+nLY1zr4bBD2lmOeIwXzR1mg0mjoght5+75aWq87JLkxPr8XyRK0Tbu+EzjFINt1j219EqLUuck4F5tj2RTBwsyrDTjmXxCxfCZ7so+jGj5o6oEMf9xTgdNYlMkg5i4B7xsOg7GeHCaWcy31tG6afuvQZLjAiwvSvneQXxts/4qsq7yDpx36ZA++z+UwkDuxx5dUsdsMzNXRhM7RTSAbgh56IMO1T63inlKkTJfDgD1rAwzN8ppzE3LppBF5gbxOo7a+MYwx2yj0l4swWCc7AgkfooAzmkfkUYNHf2gZIiHteXNLOc7KcKdCA3pkL7JmDPXO43/QBkzmbufBKGyUiCs0RUeQYEUX2zM0piXlN3Qid20iEzJhH/4ljKL6Oz59zAiVOQcfSyf7k5KSM1aOLdugturfNA7NuGtEGPSTZTaENvOChBhf3mwKsxnNNsEi0oIiIAisihKy9IalsY26M5DoJoJviBrECcKMGjNFCl0JSUmfn4RM1IyeUPkJjJ5KRjXjn3HkNfmbLhmImbtswaQy6f+dO+aiwDCsMc9vzusVKR3fvKWx4PK+OT3Tn5i0dPjzQkd+7fOdbf6zvfOMbevDe+9q/dVt/9O//N/3ou9/T41ev6Rd/4Rf0mI92SGhDTrp87ap+7c//Od0ynt//X/6t3vRqnZXQ2kcC4OSjx1XKevGFT+qXf/k/01WPRzkIlxf70EodEYXTE5/DYphzG8zYDo3TzHyPcGmXR40cdHLOYgcELtrpp6AMlSu8ol4XQ4kIoSyaqVESsAnqjE82qI9o8uoGeIwDB4V50AnNFy5c0I0bNz5yvpnlCYzz588Xg+V+A4s+jAdj2bOTsBrCCDBWcG7oZTyFNvAyBvq4Z84GP2MIAjyja2rwAX9tXZpNDf6v8wqndcDkiG7pnRxjsKeVFxVSp52tiYNI7aR7ZLkMunLlgi5fPud7aTKptLM91fnz25o5oZy/cE5bfs558M7yQHyy6663+x/cvKeuqyzj3kGvs1aiOBa0Q2fOoWSCckoiGEeEzToJnuBTvpAt/FD70bAcPC1/+iNsDy7Agn74pRAsjKwEg4iQ7LTJkwfz3HsHJretW9PUhT68f6S33r+rZrSl2jZjghRVqBplTeYTjSYjnXqVyi7gxDVBFhzYR5WzzXfwlKSmatR71dm5LC3nlRdm0BQRwt+Ys3I7beg0IoyzkSdbG65yKnhOl6dOaibW/QsHo7Lq932yjJiHHt1b8JZ7EzTyYgwbgqbwOHwBGTKOeuIdMEfMLMKOjo9069at8gEVdgvYDvoANuObprZ4zH9VFV0gd+QJ3RFn+mNc9kJk5JU5uOANHODCJrEt4DGHvk1Cgb7eMQY5QDuwI0Ilbrkd+yNZzWbT4ieMhzfGQwMy4Bm40ExN3579ZsMLL9rZafGJK+ihRIRmjg/AYw40Aat3rIMOaMWfoYe+iCgxARwbuOBHjzknMQ+8ESH45eSDfvzL6rBeR+VDMhHhIL8yrK7M8aOgJ/kGnNTJ+oImCrh5hk7GAXs8Hnt+Wxaa0Ar/EVESxZYTdbYNsuCBps78RJzRxHzGG0d41TQqykwpinJBJl+9V0abez8Wo/L/fDsUY7bfKNsQlCqtPHaCEG1MV65dF4YWhlfVtUA8uJ8js4OH+1rbQbOdCYZQPtswzuX2/H7jjZ/+RJ2DjBd1Ys7F8xckr/he+eEP9C9+95/p9373d/XKD3+k61eu6pqPrRDCwscllD4lRVPr2Y9/XH/77/9dfeErX9YHH97SH379j/Rnnn/z9i2/W7kjapLMPR+lvfiJTzhIzYvRv/rqT/Szn/xEr/3sNb3205/5pf9revONNxVmdHd3V3MHaoSJ4BA0AfuCdz8IE0fByFEOfcgtW/goAaOlnWcUyHhqjIqkALyIEGMoEWd6QGkYDuMYwxzaKDyDA0PDKaGDjwnPt2ZiXFj24Osd1GofsbBarOss+oDJqgu4BEdo5x6Y9EETcIEPLviiH6MEJuNsBOWPNuYAl7E8c58iyVw8MuxQTlnZ8oBWalZUVUrKTiZXL1m2s9qmtVLyO4Op73fPbdkuK81nY23tTOwopzo6OnSAX2mwIW/tbGnko57sQNNJWjhgL7ybHY1nfkpaO9BSIidFmBIX6Dv2QmXlLT/3CfymCV49STxHRKETHuEF3iKi9GGv6G7kgIrz04++5Iu+sdtTypKDlWzAQ2C6g5PFRKme6vW3bur2vUOpGvvYqBPvVnrz30cv5dDSR76F5khK1h/yN2h167bwUJnWbPidx5kkFRlWlcemEgQYv7bvoFPu4bG2/0WEca0LjP5Rghv7HeWWV/EpJ5U2I4Iv+IanlFKxR9rQ/8aGw3Ti2/WokQEqG758gQuczM0569r16+JTkTu7OwUOcgMm8IA1nU01mUyt31kJ5hPHDdqhF1jYGzKGHuRMEkBPwAAWbeDiPiJEzbyI0NRxiCPty5cvF9zAoQALGoFVW25jLw7Bub2948XKee+QL5mmiYCNDIHHPTi5p3APf5SIKIGWhAJtzKEwBz7ZPUSEmEeBBglaa+ssu31w4F7o4cM93ffpzD2fkpx458EY7I5f0tj3cRlJhmcZVrJdbGBxlIUMck6FbmTAiQC0MDZbD9DSerFBOfXCmJp2+KcPOctXRPj/Z3/ogjvwUM7gtqbXduqOlW0seTyyQ6YrL1xIoMmXAB7JwDzAY8sfQBiI8A2lCLjcR3J/2Hg7re3AvZLCimFnsHLQrW2k295+QUCFoRnm2G0Io/WqlPO9w3sPDENKdr6qqY2/0ve90/jet7+jS04ev/RLv6Sv+gX7Zz7zaT35xA198pOf0I1nbui8A/flK5dsILV+4qTztl/ohwU28rHA+UuXdOWxxzSebUm50sSZ9JOf/rT+8n/xn+s3/eL+5c9+TnMbDSu+t955R3/2ox/q697x3LrzoT7/xS+WFVplemc2xInpMldeAdY+9ppYL1FeePFdEL5lj/BQImPn8y3HjsFBbl1q+cIhsumiMIbtKIbLHAqyiQiPlHnPBT6yZV5EFFnTmZKpePSMLigRIdoZW9VZ2Uc9g9eb09lEVZ181+t0cWwjP3FfSP7rHdwIdKx2MJSxV3kPfBT41ltvOkAfeexC8IRxbXBgZOgMBwBXRIhji8rBOyIEP8CCH+iRL/iCDwr2A24Ptb4a0cdcEoGHFlmFqZV3LDO/P6gdpLp26a5O/UDw7L07uaCRXyIic+jIuVZEqLedLbylH49r63Smxvx8aEfkY7e5HvnYaFDrZJJyMryhyMs3yjkreX5nu80pF521Ps6Aj8EyijiTfUQUeuGbwgqUIMFY+OA+GxZzWi+SRraXbFzICzwGVQJkStZHZJ0ue/E7XD969W2t2solLBPblfvXPmrs/ebyweFDHZ4cC3/AphsHOjMrCnidmzR2AAcP8IGNXkuf6YUG+Vp6h0Hb5rkzfRFn/ESc8cdc9Acv3PdOzugRXg3CO8Rl0Q/32XxGRHmGb3Cv2pXAnetK7AzWxjF4MLJwVeQq2x0/CHvJAf2JG0+KwinAlCTiMjJ/dVNbT12BDZ3YIAX6I0LQCE0RZ/gZA62MgXbogT5kBix4YXFLHRGKCO/UpmWnAF3MBQb/TEbdNNYBdlkr51RsJCJEgJzP5wwvXwZmTkJPDsgzxwbKhQsXVBZuHgcd2CbvVG/evFl8hMnMyZYd+KCXNj42DD9bjk30YS/0MSbijF5satcJmDYzUGSD/YGnqWvTmYtceE4plNMZ7Y1lCa3IjhrZUOqmsS1nz0uamn7gd7Z54FemDzsBFu0RIeZDFzAo0EkhHtDHWOjHZyLOaI6IQpOtfdBHOxAsRf/n1dshzY0oIBvs/NSKpD4kFCczk4uTZyttbqATbW3PRVaGAFbyCAUYvZkgmdyx0OVjMnuckoPTbD4TweF5v++4dPmijo4Ptbe/59Xb0ln7gV559RW9+8H7BefW7q6+9uu/pudf/ITbPtD9hw9VN412L1zUtccf17XHHlc1GunE2fP2vXu64yOQLSeoz3/lK/rab/yG/sJf/Ev6nb/yV/RX/8u/qb/u8uQzT+uCE9Tf+wf/QC988kXt7O76bP6cRnWtujorG9pRwmqxFC+64A1DYFVy9+5dsxjFkHhG+fSjTIwKiVJjSCgDJaHMbGVGhDBg2jbjqHHuTc09/RTa0AFGEBFOPK3J6wt+2jdwoe1s/KDkQE1Cz4/wTbwiBCc0kiD39vYAW1Y30MgDdEJzRJREAyyeoQUc8Ah/7Gp4pg943LcOkFWdC13QxBjoAa7BKSd54W66QrIlaeYdxmTUaLU4sS22ar3yZt7Yi5CcgCMpsvt6r+SWShElYHEcWTeNpvO59g9PHIytG9tV2w5+L7HGWtUYbtVUpmWwrDo1zUhj2wf8yFe2TLhPKZUxEeExjR2wskw9wH+MqbxgojB25cBC8OzsLzjYoY9zsu0Yf6CdHUnrHeFgWL3pVh7r1of7ev/WA43GW2rquZJqjZpx8ZmJ3w2kKqtx4oTnykH6zNd65ZRdksC7XK7Fp4TqphaBYWq/gSZop79pGsNuRJu4jL9u3GZ+6aOdGh0TANEXcqade6ZQaNsU9HnixE1NH3hCj4K7/Rnc0NNb2ugY2XDEjW0wBzi0EaCquvYoFd3RzzjmIEPoKrBNc4QxPCrMjwixCo84wwv9G9jU0DX4fyS3yMnxoBbyHELGNyhS0sgygGfsNvmZEhHaXBEh2giUHNNx6sAccEWENnW2vcgXNfSCH9pJQBT8ij4PKfbGPXgpOSXbdlv4Zy68hWWn4AAAEABJREFUwTsF+YBje3u7xFD6Dg8PyocTIqLAGgy0t10xF5myy+a+c5xOKQs65As4yItYxDH90jHrgXc+vB+ucyXsf+3dBNyDBx7QAzSQLHmWL+ziDH5XbAr4wFaRqopNQjtyigiVLy3SQEKJCPlPXMmMRwS3pWQLMUWS3DR4JTO2A6AkKVl5Y823thWew6qX7zM86dUIyuVcdrFcKJjrFeWpt1q33n9fCmFVUrKBeNm18PltZ+Pk+OXAxxk4Y2c8Ozs7OvSc0WyuzzkhXH3iCd3z1u/zv/qr+sRLL+sb3/imIrLCR2GDrWfiwDL3nAPPWXn+0z7yuvz4E5KDyODkEF7FbnmHc+3JJzTemmswX4Sda49f1xe+9CXdeOqG+KjhY05M4N72KmLm4633/b7mnpMTgZEke8GrExzw1q2bZWUvXxggL8TL9t40IGR2JShl7aMVFIdyqJFnRBTDQtYoCiVuCs62JmgNQ1EayjaKEvCYDxzgM4/5EVEUjjFPfGSwgY9x5JwMo1OyfrL5xSCuXr2iZ555Rlvmj+BNQiRobHAwFjzUlAjrybSwumIMdNJPDUzuwQs9dd0wpDgwczsnl9rJpaqynbJSTllhvTcOLq3fDYTt4mnby8g6Krbo56OjY7/cPbRsrZ1BhW/swXZs2GGba4R99T62mc62vfrvvPrf1/HJUkvLjY+2HvlIi5V6ylnZxeQbf6PGARa6kLGBWTZ9cfLOK2zkiuNzX1U13YqI0o9jbnRSObngM5vnhfmw+ak1ryZXPC/ssJ1XXSeLTq/+9B2t1mHcU61XvQ73j50YWgfJrKXHGYl9yIuw3W0nmJlpGty/Mt3JYyrVxpdz8nMWMlrYp6B1s3qXL+wB3aaUlT0eGqmz5R4Roo8x6AoZMB8ZpJQcwMaiBjbzNn3YOPfMpTCXZ8ZSUyJCyKu3cghyjX0sIszvurQn32MbwI6IwkO2PqAFmBSegU0NbOAd24fRBfN4LwEt3EeE5dOLK+LsHjrwEebVTVPsBXjAYk7Kudg6/e2jY0PumZdSBlSZwzPtBPVkuXCfPZd2amiFbp7RPTXtyCwiim6Yxzh8ix0M8QB4vDMkvhFHmAd9wGIshXsIyTmJGHtwcChwRIQYq6BXgk/6B8sbW0umE/zUwCCpRYRo+8EPf6gf+7UAn/Tkg0ZACANC/8zl2AseKcgJeWNTFNqACQ08gxcd0G6CAFVsBtpoSzQOdl7TZQWZPGOIiDIoY4QmVL4AGtzbeQf1qqwwVgFKURwbh2DL2w9dMZaUbaDTsZ18odZOOrjIeNZ2uh/5/cXiwUNDlY+uLujFF1/Ufa/uP3jvPR0c7JcX2Senp4oInSxOtb2zq8rb4qc//oKe++xndcnvZF75wQ/0ma9+1eSH36G8ajLqklDIvq+//ob29g50zruVq088qYtXr+r6kze0ffGSKidBjRqpqbR14ZzOe1eytbujh4f72tnd1dPPPqsrfheDIe/t7X30b57w4uvDDz/UnndCTz/9dHHMAye1wREKw+Bcs/R7DoKdGg9zSDo4rHwx1kyJ8Zuy6cOY6KdEhEef/dFPG4rmHtjMTdZFxJmRMRdlYyC0MyYiig57y5w2xlCAExElYGG0GDwJr3fi5VeTwQHtzAGvfOWcC7/gGNC/eeYDCRFRdjNVVZ3x1J05+MpHLavVWSBpmtq4psUmwCFfleHlSGLxUKfsFc3g3cnUOgzdu3tfoeyjlrX2Hh5qf+9QOWoH4Urb23PveLetvsb0VErZc3Mjub8fxvqAfzDLR1itdyfIALtb2N6WvKPz2A3//Ao1tGwCHM7C+MF80U6hbeUgjw+0XuTQFo9kzlgSL3zTR8HJKBa3j3/X9hA7Ugp5jVN2TW+9e0uRGuVqrLoaqffuqfM7npxqVU5aIwfgk9MTyyl8dLflcdkJaSGuMJycrAMXdExShZczn+0FPdBOnc1n79UrtJqCQgvt0E9Nf8SZ3USE0Gll/UWctQGfZwo4qLEH6IDPiCj4uKcNuNgMcBiXHTPAkXIuK+DS5nvsCXmPR2OBg3bgj7xjoA/agAFMyqYPWBGhiLBscsHNeOhijHzxTAEWsElo0AU+ato8TIzJORVYvG+iHTgU8DMmImx7yyIX3rkg14l3yNBLISlERAnyzOm8eNjfP4tZ2AuLty0ffeP3+BX+xZzO8Y9xG7tCZruON/zbKcQJeId+eKrrRiln0zASz9DQON6yq7CJip+E4cQn4kwXyTVjgAGN4Hj48IHAh54KTV40wh8+x8egU0rlnTTyYQw18yjZuIFHYRzywd4jwjSNVdlemUMfsKG7jO0dAFhhwWxnwZRGI2IgQCEARLQ7cmO/CjcyZ+QA3zgwGwddDiidmIcR100lVr+XLl8qxz8Lr6SYWNeV+DgvL7nlhh0nCn5k8YIDP8G4XbUqwAy0HjVqHRiOfIww9/uOsECdufSMkw+/hfX+22/rz/3OX9SPnFje8gvzm+/f1Dvvvqd9Z/Qtw23GEy29I+ClZuPV+tS7p1SNfaYuO/lghw/NvDvZ2tl24rmgPsngGx+lnJqXXgQhMjWKJ4G88MIL+rgLRvPh7dvCaGuvrpHNoXGSgFoHHubtemfypHdRCJrjGOYMDtjjZlScKackZM/8xjAYx9aUOqekuqpLCcuI1QMw+fgyfBOM5atyECjyNlxooB2dAZOCkeWUVFvmOSUdHR4VJ6iNb761pbmNPiKKccy9o6P9u9/9ro8W9xQRxXmBD08pZZ0FqEGsdj1AKWcppN4WjhGubT+RwuobFLSbrs5OBO/U8gWdrpRMD8Y0tg0lz2FHCz8HB0cKJWlI1n1vXaxMz4GWTlDT6USy1jDgFNl8Naa9sXMttVoNOjhcmb8OsIXGlJPH1CKpoJswZOjEniNCOVeeXwmZT2wf8N9YPzlnrZ0MWUkyJyIKnMpyw4mhExjwwhzgJIKo9UF/pCR0mXJlWrLu3D3Q8enatjUxBcmwRk7CM79Y77XvZHl6sjCf5sHvFNe2/9Y23zsrcYw29a4YGeWUBFxok6FiS70TO3Id/JzMK/TAay9fIW3aeushIkTNGGqPKHwjD0pruz32Tg548N569d45NqSUhf3zxbjOdDEfv+eeeciCBAHMZBqRn82h2EBluwvrNls2K/thZfnNOJpzDQz4wu4o6JRCgN2x7+zY3wnGrOypz/s0gXcwBGZwMRd88EENHXXdSOYTnMBnF924LRTK5mMzZpAEPXI7smt9rBqRnKgsOc/HHpLHN443jB0U5d1LY9tAPtl6Jl5d9OJ0bh/K2TLywoMj43fffVe3bt8qP9/E/c2bH5RPs0WEj8/PiySD72GPxLsHXpzCT0pJXGE6oBOZ1U0jfAfdIHfm7O09FHJnLG3QE5Zxcjl3/pwXD11ZjLf2O2T5/Mc+Juzm8PBQyHVjr9AMHnB31j3waGuMc0MLNfDBwz19jFvZF2mDNuLjR2PotOZLlgIogzJOECFRBle2jnDxAZ6Sa4jr/RIu56SUkggifQzqwgqJLOXagTmp8mrr/MULfhk+0+FqoX0fZQ1VUjbcn37nu1r7fcapDfieX8g/99zHHOT78pHe3jBlBXEExcv8uh5pzqd0XMsJItvQti24b379j3Tp4o7mu1N9/wff9i7iprZmW+LnVbY9pvey8MjO2tlB+d7K4OdkGtOQlJw5xnVjpx5rvjXTyOfVKHrfyn3bL6YXp8d++T7WCx9/Xo8/dt1n1BNNzM+JX5LetrEg0FFTG/9FXb50QefP7+qGj85efuklsa1FjgiZYz2EzidymN/ZqTob3mBlzyZjTb0yq8xvY37rnFT7fuoAy/3IzpjDhn+68Mp9oqt+mbl2UmYu+kB2SR7gwDPY0RsnIHia+51InbLfS0j+v9acmfoF9cP798W/i2BVqc6NUqpKiUhq7ChPP/2sjbfVt771LSf8BzpdrByIezmmOIRL6MQLap066HV+LMc6DmgykampFFUoWybNZFQCFU6wclAGthQ2s0EpZ+u5U+d5qcoqTh0rbe/WltsVqR975FRdmzRYR1U90WB9nR6t9eD+kVarME1Z4/G2eRiXl6QHJ4caqkbHPka6t3eqyJVkimvLMnqp8XNl2+kMJ1XJfMBT6xBM3alzEoSO3rvqtltpbdtu/HI/QqYTBwjTMJRgnHNWVSG3pIgo95HoD3mjodbDcWRF0rrLenDc64ev3TdtSRWysU4HCy7CPtJXskvodL/X4mCwnrKTiv3IfJgh40tKda3xbKbBtmGEKruSplE3QI9cy6hMT64sl1YG7WRVW1W50Aa9mxIR4iKAoJuUUtETO6qhH9RYRjnVHhIuyfY/U225rvyuZjSaqHb/xH44m8w1mczE/Xg0LWO9GdKomShkuVDC+rNceg2qvCicbc2VLHurwDR3GtKg8DMvw9cO5p4ifmz26ORIfER51S61dnvbrcu8zv7S2xA3vEA/bXp0wRML1s5jBh8tGph1JrGQLI8pKdeNqmYsYxYfwW6t77ohAWX7t+nLlSKy5LIimdp2xvalpflvveONlG1Voez4BozaPnP9sSd0+co1XfSi+cYzT+nilcuamld8Arzrvleyzi+4/9nnn9PV61dFYiQuHhwdOPHc1EO/H0YO8N+ZplN8XLL+TYAVWhnviePkkRdaZbGx7mwnS/tCq2o0shwrQcuxT3MeOtkc+Xhwy+9eLl26pOy56JdTIxJsqrIMUsd+D7b0cfBgPEOE+bI92aawr5V5b5G3n7NtvaprwXtr2S4fzRk7Rk0mE88++4sIGXZWBMZzVgYDQDG9jSsii4sX5ysfN/VWbtHQ0KuyIHsjlAYNntp53lAMyHNSMnONmqbR2AivXr+m3mNOnVAYN3b7u6+9rge3Pyyr8/A8vnF+4cIlwRyMELDuOPjdefBAz3/8RfGPwcg0LQ+PdXD3ntYOnnfu39Urr/xYl3xU1Ywr3fC5+/lz58VqLkzDoYX/0AnrwAnl9OTUK0EL38FgxzuUUTVyIB9rezYvgfryxYv66auv6j/8h/+gt996y8ctd0qSWZlnfq6F1QA7kx0rab1a6ejoSFGoHZRSaOZV82DDYfU/Nc85Jf30Jz8Rvwx60e9Xdnd31FSVFj7K4GdPTp2UsuftbG/ZCWtVOZU6uy3FUJ59q3FTi0QF/JGNcuoEtPfwvtY+vhnbkMCJTgYrurdMRrXPi32/JuDbKNjN3LtzV3t+AUdba9q3traUU1IYQWWalh5r9QkH5Sf0D7zLuuv3QyG5rS+7gpWNCN0hdxYP3LeOIOiqZ3KEyhi3pZzVey4G11jXrBAjjM8l27ilMMlDKeH7SL11Vms+n9oeQocHp5pv7eryleu6cP6i+b+oKiY62F/o4GChvf0TnZx02ts70nrVOWja1uz0Dw5O9N4HDxyssjI0WA5GUrSEqa4cEAbTMDjDpJwgQ73phR+FLdl8YDfZMpH5iTCd1ql8FT59D1w/Fvj4CrvjXh0AABAASURBVPc4uxQCXRh+RCilSqd+N3JwOuidD/a80GqKz9h1RFl7YaNUK8VIQ1dJbaU0NNp/eCTnsyKHyoEcBx5CipS07jrLeCXw8kyAoFaEcfdqTR/6hMbOY8s491HzTB86xpZ5pshX0ZNtiX6KZHie3xseZWYfmT/auTL/wMe7K9sRcPXoAid9vX2Upt5SJxkkB68T2/yDvQe6a3+99+Ce5XLqYHasIycO/KvrW629yDqxTwwWztrJ3CSIejCcs2OZMN+97dEJ03qCdkrBZTqpq2y7sxK6tvUCoSsFuqqq9txBsiy2fQqxc25XKWehU1muddOUPuwYeaJ/7lPO1nOlqq7tA+syvnHco5+2lLNpbEXgnjjhz7a2dMXJgi9L3/BR+PXHHxOF+LeN/1vGIwdhksk1x8Sr164Vva3MO78oXL5w64VNM2oEjogzPRzbH7OSKtvl2oszaEMnLbxaPmEeBtdr+yiJCHwTH7PzbmbhxNSYP+gN+/tg2UWEoAP+0RntveUOjDPZtUJWjEnZMvUc2T+ydZly1sh89JY5sKg720oyDQkCawsLgJ0di04GRYQFmRQRAtHKwYv3IjLQwYDkAiGda7lxsBElxloYrQMwMNm2jiyYiw7U1/2eAwM8dVCXL174/sgvhybeaczMOMG581xW9ds7O+LnEaY24l0H4nPe3bBD4QuPew/ulxeTly5f0VXDfMbHTi995nNaOKjgnwiIrVc5LjOtnYV04izMFrE1/M6ME9ym85kD2EyjXKu2IP74j76uf/Uv/ycd7O37bH5bH//EC5rO5+Lz3/wa8OtvvCE+ffJVv6fh97gI3idHJ4KnlLJllW28fUkyrATAaTaFHBiTrQR43NvbE7QgZ/oxAO6ROWMpwEumiX4Uuu0ExpbV7lC2qqPRWGxb114xEchGNnCcfWQl33cC5qjqe9/7nl5//XW9//77OrTz33dSfuBVy47PaYFVOTGF9QY+4GMH4IQ3PkgAz9BUYUCmZWwniPAMF4wTuk+sy2OvmKAfuUZEcVrkT5silSMSDBv+sRXaI2TzGVx6rewAR37ZDq4tr+har0Tfffd9vfnmu9rfP3TSWJT6+Gil1aL3iqyT45gO9k/VefdSVxN13gHwnVT1jY8573qlt9IQY3VKGkx7bXlVTa2I8NzWYk0f6SXlM91BnweIwn1EqLcTIZMIEyy5y22298Hl59s3fMEDiUrGiS0Oyrrz4b6POe4rp0ahWtn2FgmclWSFDj2wzwp9PPduW5wuLctQRDLNS+WcTHO4rVfrYBte2SNL9CZfyBz9o08/KpkGakpElGd0Rns2z9DKM4X7hXe/2C16BCY6Bj59tO09slvw0AYuap7pJxZwHJZzcmJYa3A8kMIylLAhxibTxGp2a74l5lPm9sMtB+GpYwB92CbHMYyFF+Bi25tn6KI9IkQ798BeOyAzluds/riHfuqIsI10pYCHAjzm9Y4HKSfTWIl4pUdXhLXluJhMM/ydONHx8nxtewUmcync0889fn6wf2AbPS1xgLGAgw7uO8efiCjyQca8k+H9LDx1poO4AD4K4/nEHjKymQg5l+Nux+HayRFZg7PKWcA/9BE2MQGYHK8PQ2+7Wdl39m03deENWoGNfEgawENeyXqidG1XYK2MA3oYGxGKiGI/EWG9Yn8k/7XtsC198gV9yXVpaByIEHJ29nODWPWClH5562GQAvlgB8MZGAOjETAzlAxLH6W3ISEs5uZcKacsmHz6qacdHI7PiEhJr/zoRzr0yyuSUEQUJewfHuiFT31SH3vR7yc+8Qld8Lax9mp85UTH+SLJ5aIz+pXr17V7/oKZU3kh70Wn3vX7EvB2bauljYtgQCE7H9kYcAiUhPMv/VJ26W0hH0n+5n/8I/27f/Nv9YST07YTyHQ+dxBclX9O+M69uyKZkXyyA+uxE9PM/cgKWA+84r97547gOyKs9NNyj+GhXII7ifOdd94RhVVd3/fFmVDkpkA3ykOm3CM7xoEj22Box9gJ6pwhk4APD/dFH0bywQfv6/vf/77+5E/+xO9GDk3Hwi+kP/A2+pbueJdxYl5HPqbbcTKB1jUystEQQDBM8IEfw75m+WIc0Epb5xUQOCgnXmVCV4QNy1YeEcUAMb6IVBwWB20fGSb2FNY1SX3Q4JXc2qhC6DynLHhFBkmh2XSs1uexddWYr5Ed8lR7XqmTSBannU6OWx8L9eqdRIY+q3PdtiEN2TblOka6v7d0WWhIYy3aVqx8W698jdAwK9v1WE09Nh1t2TlnyxbakQG84pzIh3bokvkrPOQkGQVwHOu1NJ3wRFvrIGEXEVfvFEZ754ZUTfXm27cVqTJv257aWAK5PMuJJijhZ9c5KnU+J6tSrdZ1ilrhvpSyzKB3el2xq6pKGvtIFvlxjol9EMSwC2q7ZwlW8JBSUkSUYiBFT9S0b2rmw2dKoWxZRJzV8gWM1jJE38iIQpu7Ci3cA4t54K8cO4BHUtj2MTPBHl8ce8E48c6R56mTBjW2jK0BCxgRIWr5iogCn2fGuan8AZ85+AIlp1TmcD/ygqHxomrsRQ8JiRq+6APO5hn64AOAwKubBvGKNviBV+ZA52Y+/NFGsGe1fybnocgVu8GHGAse4DIO/8d/wEc78Jc+AWAsY2inRlbABzeyZiw1fdA3m02dNLesc9utaWVcRBS+6QdORVzy0daRT0ugG/q6vhc0wc/cuyZkwlz61l6NMa8xvGLvHjvYx7PhMj7lJPCe0bwsuGhnTrLMoVe+oBOY0IF8UrYBlAEeVDdNIXpm5LSV1YURDM5ynuu/4aw8evZkpZxVP4LRQ5Dh5JSEg0Fs2EgjwruAqa5cvSK+cQ5RzHn44KHeeP0NO3ddlPmeV9GKpO3dc8o2ujybKCyoPQuJFebj3jqOpnPJmbl1whqNp+I+/Ly1c05vvPm2YOrK1au64N0MfFSmr6qr4mDsLEhI5VzRq2EMgx3J1//gP+qxK1fFKp85KYU+8HsRe7+uP3Zdn/7MZ8QRV+vVw/2HDzTxkdYnnOj4FNrjjz1mZc/Lxw7BDUySRkSUlQFGte+EiWKQKcpm3GCv5xlFUJAVzygNY8TokBNBnX76IkLcs5Lb8vFYtmxOFyfeMR2LxHXiREeiuepE+8STT+qFF1/Us889p+c+9pxeevklvfDCixrZ4ZADY8FlhRbZgAecGBsGDu633j6T58i7S4wzIoqe1t5qcyzJmJXvWyeODRz4jAhhyGE5Uk6dgBjb1I0dMLmE/L8S0OGLsZ1XfFuW69TvW87gJdvi3HYz12Tklex47kBcKVLlOqtyQqh9/p2rkWFVLrm0HzrhvPXeXZ34iGlpfQ1+j9PbXldeXKQcDqid+W2NPhVe4BurzrYTdIJcTpx4Sba9IUZO/v9QghtJgjEpJWXb/MpOSbJyr86ucDV4YeUSlR549/TmWx9qNJ4pZLqdhSKSxximkfZ+NmmmQ6apd+ncl3XqF/IR2cluVOTooUKG6CuZB5LI0scXyDpn4BmfE1pEeBG0EPpLphGZU2fzFhGKCHHf2M8pyH3kRWTd1GIVzDP98Ng6iUSYavNJOzAJyJsCbmyR8REh8GDbjKP0XvxBL7Za143AwzPzgM29yoVN9eWOtiL3vldv/zi1HhiLnOumcQJf2dYXXpCeFF6Knmw30DRyEsk5nenJes/mGTrAmywLxjSGERHFXze7H+gBOTX8wAP8Mp85BGF4IC7Qh0yhCz/H55ibbOfgoJ+x+CC44YexD/0edhMHmI+N0c49/DGXAk54JV4whjjQOaaysN/QBJ30U4fx0l85/o29ULzmRSCnQEsvEqELn8W+t32yUXsM9PIMTuaDL1ke0FlZz9TQgZ+ubdtrfCadyZQ+YAIbGrlHtsAGDs8JoBgPBmsNKWWMU74Nx9Lwea5XRFZO7zJ4+c9Yd6qUnFWbiOxCDUGtz+lPnCUhmDEIAaSVA9/cCeIpB7mrDtzWujh+4T3F2gFpbeKTCed4K2UHB8NWJFWjkY4cjO74BXLdNAKml2l+Z7BSMszKbYPHvfTpz+gNH0WxE6g9B7x8cmRsnPIFn9CE8Jq6Vkqh2zdv6k+9koemsAD4aPLaxvnwYF8zB+tf/Nov6Qtf+bLqUaNkHk/swBwd8YL61Z+8qr29PYGHYyEEuuPz2Ll3LSiMZ2SF8OELGWCQGCcvxphDGwUjxPgwdgwYmMxFgcChhi6zYbENDhhLIWtkurbCTbp2z+3qyrWruv7E4yIBPvX0U/rUS5/Syy+/LI6u+O4MuFKdS3DcwKUGLrIBD4YCLbRj8NQRtgM7OGOaeuThSSwcMGR4g8e15cZ9RFLdeIzlm3JWrmpxVdznysGsVu+FQOcExFiOhToHwqapNJ80unTxvNhmD33yNNPqul0NCqUSkBxjyvwz+TiMDyqygLfxZKo+NT6bP7DNLDWY7t7G0mpwgG/VDiuFg/FgaDga7yBy06ixvXQGfOLdauOgpHCA63vPGQouxsp8VVVz1jbIEB1oPTelSill0UIAXa1aD629mEp69bX39fBgrdovqSMsM/h2cOiNq6obVbkuCcRx1/I0hCFKYjFH6niT77fVyfNkbMC2+GxvlSLCiXaipq7VNLWPZbe8kpy5ry59JqY8E9hykbvlaJwR1qPrlFIZi8wq2zU4GtPTmJ9NKe0exzPjqSeTiYBnMLbDXoU005asa46BVt6ttT7i5h3H0fFROc7tHDewqZV93KidCE5dTspCi77WupfnL20/jQNitk+3FkhtvmZbcx9f29Z9z2KAhDH2KUXnDMxXBiwujfxM3bstea4FIOBiH/IVEYKXiLAuTbNr+pHbyHrv0bNp9NAyj76IsFybwuvP8874ukZna+ttXfqZ1zrxnjpGEeTBS8HX8XFwM2fj18iRGMEz8HZ8pE8/93wAiLnQcOpESsJCnlVdCTpoJ8EwHrjQPho1hb9Lly+L77jRR/wZzBc+iS8xtraeR3Wj3n5nlVkWnXLCJntl88t4xjW2AfAQx3PQzwJnsFij2AxjoBF6gE9hRwTOtHYQRyApJ0UKeZbC95WFlowsFDb6ykmlFwgHO4O4IiQXGIqIInyQNJ7XmHmCB4iS++QLI6xyZScYi+B98cLFohB2I++9+24RCGOuX3/MvPbqbVwYydxZdW0BLLxF7LvBfhXqnKz27t9TNq6xDTxcX3vihq44SfGTBijXIxWmf+zVLmNGNpycc6ET3nrzwRHVYAd/7LHH1dugDg4Py5EQQfnX/vxv6Fd+/Tf0m7/9W/ov/ubf0Fd+8Rf0O7/zO/qVX/kVPfXUU3aGtd7yi/oPvJti5YEhoWjwcA4qX9CBsbBSwVA46uOZMSgFxaF86PJwizNK4RnZIz/uGbOynoCHvCn0R6iMZ1Uy8RERBSdBbp09lyPDhZMNZbBUl75fPlq1AEu+qNEb9PixwAMftNFOP8ZFHwXaaTd4HsV9StmGNlK2fGmMCK/txb/JAAAQAElEQVSkT7XvdzWsHtFDuA+Hpz9ZL+ADT13VysnBzvKv6+QX7ttifO2ElGwvzCn9Vii0MBecwIng/71p6H3jAf7/eLrlACQdnaw0pPAxF6nENmM9r1Y+/rIcUs5OMdJgAL0ZYbZSEguGcF/G8WxX0Ijck+lLKQn8tCGPQkOZaKRGHQrJ8CKyjv2+4+B4rdfeuG0cY8nzhyGUDTvky/M6L8wi8JszuUUk80GRg1qv8HNju3ZlQnsn0kbNqLacazXekU2nM5EEgTmybVMIYASq2v7XOsBhPxFhW10V/yKAbdqxIWyB53LvRLB5hjfgmtLio33fF943YzsfG/ZD553lSgrTmiTF4J3DQrTzBWSjLTgJNMgL+WXrkxfHVVWbn5GmXujhD9tehM387oRkQcFfW9sDuyU+DgyfxWedMNbmi4/y04adtA6anYtVoFIG/o8MO8EXMsCW5Yt7V4WnlPMjWTbKTkLDo3nMgV54JUBu7qmhFxnmR3OBx3jgp5TFbgJ+jx2fWNSyE+AeuTKusl2BJ3s++kq2KZ4prPApyAM8u7u7GjWNPvzwTrEHEjn4mAO98JFTdp/14Fi54zhZN7UiQoyBXmIwJ0G7584VfyRB1bapwfLKShrsE8RBihSqTR/zoBWaqJPhkVhSJC+k+iK7DR+MYTwwiwxooOBUgyfiSJURRjIyq4f3JABtHrV1rCTcrkcX85KZIrBHhHgX4UoYA/e8GEKY4EDN4XmX/fKcgPy0g/LSL/7e9fuEbAGPR5OSbGTGcGKYrL1SHNnomMtPmXQ+nlq4PLj/0MnjiiqvZixRVXWjT7/8ab/svGvnG9RYEfCSbSjT+VwkJQyhNh8IDUOBJj5RMZifD/3eA+W/+IkX9bf+zt/WL3/ta8JgCYi8E9nzy2s+KXHNx143bjyla9eviS8cYRQ5p/KO4oGP7RA0Dk09cUDCQHByDAT8jKdwzzjGMDYCyZhz17QxJlkH8gXNrgS9EVHqIh8bReUzdD7afOHSReGUY6/U0Mmx3xEtnDjgE/0Vh3vkMBhlZ2elLn2+Bx7P4AAX7dk6YT5BICKEYfF81peUU7as/We4wFs64WOwjMmeCw/wmXIWztnbeGmXL3iurJveAcLqNuxB/EYXOxNWT60XEK0DByvSsCH35hUcyALdQieFZ+DUdVYkyyaSg/laD/cO1XrxYZSWl5QdyHrj5Yiv80JC8ljTHRE2n07gAu7Kjlk3jecMxXkiovT1Hgs+7BBaUs62mkG0R0q+l5Lxj3wcN57M9OG9fb397l3leiIckT5jBK3hrY1dvsJFBQ9wk+WBXGgEx2Cog+XTjJriF3VVq7b9Ag96ecZGGMtz7xX92i/nW/soOkCn9HXW72D60W823TyDg36e115kLLwSBgb62/OOm3nAZh5jeaauay8sTSx94I8w74a9sXPgUSJCyJN7YMDXxP6AL8xmc/PRKOKMf+ID46ihKSJKooFO8FJjR7V5h8bBSgUWz8ljGRNxBgs80Aa8iCg4COi0l/EpiX6LttSNYUZESbjwDq61bQBauKeOiDIWPNg0vAIDGZNAjo9PSiKJiFLDAwW88A48cAMPuugDFzV98kU/fRt8LED5FY61dfPg/n2xk/ew8seiHBuAHmpksjbNBH0WxQza2tou8fG8E8mlixcFbGSIHLgnHnX2r7qqBE9NVRWdQAfzN+MsQdtvKKckO0WxQ3iCfsZAAzUwEw/yhVLC9Ud/fgjxn8qqPeLsHiWwCpFvbEN2hEFVVSt5bG1Dq0xURGiw8+OYIAZHYdir6yJ8BzoYuPHkDbE1Yzfxyo9+bEJHiggxPiXXEOMV2MUrV4xNfjG59kvYkyLYtYV8RlFIdhB36vnnnxdBlMSAssMw6rrxGfJYjY0GnHXTFCMXxIdUkolxLhx4OSL6nb/0l0riuXnrlj649YHefe/d8iKeFRGrDmDz8hXSRk5k8Isx0d/ZiTs7LkaCoUWEScuWDw44iD7oQvCN6YDPTUmMTUlcyIwaehm7mcM9BUdiBTPbmmkIj/TcSFms6tj2yxdBriRTywYc4IZWYFHAn90XERbF4ADXFtmDG/qpWRkxtszz2JSzx1jzll1vh04pG1OU1craxswc2jawkQl6jwhBiza0+jkiijwG7xEiQim5eHW7sz11eyvHK2Fn6O0MbrKx18LZeKZAZ287i0i2GWYYge+Pjk50+8N75gveaKuEfHC8ph5ZH7XH90U3wIBGnCvC4w0PHMClnSRM4d4sFznlqlZEFJ6gQ6Z9kIochr7yir3Xrdv3vBq0b3iBhEz4uLcJ0mAgzagucJBZSknAQI/cAysMr7MtVU4uEWG+K9PbFd7Xy7Xn9qVAOzCoBycdjkQ83PxVAla2vkxWoTUCOHVpRz/0o9exF2tdR5q1nDx45F0O7fA7WM8RZ+3AirB8YNTaYSFU13WBjaw81XTWxdeAERGmuS/vJ4BHf/fIN4Arw6Bmbir8doU26IqIEuC4p0Av87mPiI/GQZN8AQfYBNO144KbigzgjcI84g6FceBkDnV2vBqPxiJBYAO0rW3L1BTkQA0M8EEL/DEW/oGDvZgsy0LWS2v77YptQQdz8VfGMncDB51RNjRtxiIrEm5j2Z4/f04vvvgJ4ct37t4pcDf0wEdrG2EstGOjwLv34IGIu+DlNAT+wQFc6AY/92W+kwk1PNAOPHjnPiIEDApjOuPKKTvMtmIcvEBzxJn/d9ZtSSYAKzZCL8VGNLiTYNB5tYPAkychkJQTdiBjkmzAvQuOAKFVqoQDVCmdOZbhgCQiigEMGJBU+oA3sSG/+MIL4sXR7Q9v6/DwwAoJC80jDTSlSnLN7ujSpcsiGIzqWmsnpVD4WXqIkC0UGceWMzAvoF772c+kkPsTlSJcm6aqrpRSKMQ1CPwInERy6mTy9DPPaO5z2iPOe/0ye29vX3z2m8TAt1s/9JaT90EokJfvL774or74xS/oU5/6VDEeZIEyOPJiztgrMc6tt7wFRYY8V6a/tWwxCuS+qVPOSjmrt8ygDmVhhBjDZkx2PzqgL1kPzI+U1DtAlXvLAKOqvZKdeTcGPmroBQ46Yn7dNMKg6C84TCc1AYIancFHyllheVkbqu10vQMtfdAHPniEr4nfVfAsSzanM3pMkuqmsS47cTEP2rpyRDKo8Bnho5G1j1A7zxw8dmX5T5W924oIP/cCfzINKc60Bt3ASikJnoA9COsdlHJSXTd+yg7mdx3UJZ8mabXq7ADSMCQ1DpYyrM7OcUZPbxpW4jiOAl20A0shw6tNz5kcUnKD/wbb/MpBqzUMxqz8PkC+cm4UKRd87713xzutc4qwTt1X2/ZYNXYO3FVVKyJMj+n2X0T4WS5JyNjghc6bUWUZZoG3cmJJufKgpEjJbUnZ/OYcntOq96Sxd6W17QsY8tVY/pSRec45F3wRUXhKj2B4mPFG6aus44goct3AYVzEWX/E2dxRMyrjs+kZjyeaeadBIF8uluos8KZuDGMi6Bhsz8AAT2s/pW1l/10+Soqdd48eYn67wlMEskiW4arMZ17fW0i+qSy3sWMGtkkABw6wI0KVaW9s9zwDr7etMo6ZtCEzeIqIgkehUleWC7Kp6lrID/tnnHxFhOmybA0L2hkH/sZyZRxBnMIugueRkxLvSXgnylH39evXy6dYWTDTzzjmRkThrXMcQDf4Z0Q4/h2KcVevXrUfbGlkeBcunC/vPMFd+DEtne0OfdMG3dzPfHpz2e9Ntoou1mVR/dbbb5evBvBpUuAiB+SCToAV5pHTntb2ywlRTrnI0c2ygpUtm8145tjUVFvOda4tviiyQe+9bToilOT/9XY/+YoI/19qzSSJZO2XaTiW47kGO1Ln9sETyyD/L6xc2ch7T8PQQRjWXusjit4a5XnlIM281oYUOWnwgOw5KaVC2KhutOPzwZ2dLS1OTsXKze/wPW6slCfyjY5teLuXLgkHzqbx8OChZn4XMp/NxCfCbr33gToNCjN644kn9JMf/UgnTgQyTnAvTEPUdkzvJEbj2gFmJTHDifKej7e2Z1uaewc0t0J6t8kMT3CSyVzb07maqi54Tpxk2J3cf3BPlKXP4KtRreuPX9fnPv858eOWTz71hJ557hk9/ezT2j23o2bcIGKxa6iaWkqhZP4rG/7auJLpCj9bc0KOrdsiohgVBlA3jYNiq7ppCoxko2c870TqeqSRz89XFliLgWkwfHPmwLJaL9Wbx5WPPXo7Y8pZ6KSzMaacBD6zKXCOHITm21t2pokqw2+tZ8Y98eQTBTdBNlJSAw02cBwIB6iauvS3tolUmU7jWfDtXOtrUCgiKVt24JUvs+WdbGc6WvFNX0pKWYnkYbkYjHFUYhXfW3c5KplcRW41+Iwee8KODErQ15sBXqIPj/juh1YRUq4m2juQ7j5oreu6vLtp170UIy2dzBbdsfocWlo2q26tZB20cr/bclOJsrTtt0ZuFOptyylDZy56gO/OOHvTjPyw6QHE5nVtOh/u97p5q1VuttWZpqXfR2C7lWUrywQ+GZ+rRh3BVGHaKigw1OQhletekdfmxXWEKo9tmpGyaa2bWlWTVdVZKSfNeN8warS5kFHO1rfpp62uayrLcFBKyW7Rau3Vd0SU+6ZpVFVVKZu5zIkIRUSZFxHqDa+zbQyD55GgV6345JnNzebEbk8KAb9X5xggXxs8o9GowN/QFRHulXdbK8OX+2rX4JBrupL/d1Y6C2xtu5Kh17Z5GQfymNg3U66VcqVIyCyJD1RUlgUl5Vz4S+YN/PAE/jMebKGORSd+cb62DXS2C/RkyhW2g97aoDRNrWSZkUTwR2QALArw2NXUTSXeW86tB3YTlG3702jU6OLFC6J9sJCILcyJCPM4FNpGozO5kBiJUzu7OyJWoAcWa9geX0uAhrOAn5RyUlShyFIknZ0cWTad48CWF5F8wOmJxx/XU888rW3vbhrjgG5KRAj+k3mS7yMnJcefxrGx9QLJ4JTdPqBr28jYc6debNaWIfNHlkflOeZA6i1DW2pj+2IOc8XVm9lSG0jJ+gYUyYhyFkBWfqad72aUhOI+hTSenQUgjAZFcZbG+eswDOIewnsb4NrZb21mZUIjQgiVgF3lSltbc21Z+JUdBTydCRmQlA1l6EPNeKrt3fNuTX43ceoAtvb8LBiGSejivcvxwwfa8S5gz2eM/Mz92ufAS59nQvPCO43OAYI5lfFnQxvbOY/9/oUVFfS4SRe8u2nsXOPJtJzbhkK9A9vaq6m1eWDLeGyYfIacrScfIDg8OhTyI/nOrEwMgm+5zrfn4gMA2cKubVgpZ48bxP1ZMBysCincHsmYLFNkSCJHbhT4o+3EvBz5eDBZkWMr99j8IM+VaWKMIolxKWUl3xMgK/OBjJtRo4gwolCy4YBPfhx5lZdyVmODmTiRIoOI0NtvvyN2i3xCJNuIssdAaUpJYyce7tEVcmIecEZO7rww5f0WLVic/wAAEABJREFUzhumgRVLylmdja43p4OkyrIAJnAiQuFxkmvz39n2xk6+u7tb1q0Tg9vruvHMTr2TbE5ZEWE+kxzPilOE52OfkqGH1NrWcjXyTmPQBzcfel7SyPzJV0qVFyStuqG3/VSKBD+TwhPJET4q00fpbb+9x8EztowuqHFw7C3lXPCvncQVUu/xg29Ol63ev7mnk4WfTG+2vEeWf5UqpQgBr3MC6Rwgk/tF8TxRDEce01teOGyVw4+DZN5YlJ34xS46701X5wCITPC7lW0T+pL58WBV1llj3feWJzTTR00fdUSIsRFn9WB4KYUG88Bc7AC4jOGZelMYAz5sFF/lGT/HL8DTWv7IR4L2KLQAi76IszYCMziAWdvnk2UArZsx8gVcSmnzvJRSiSfIn7H00UZpmlHRMbRm62XkwIhN164nM/vxfGbZJ0NVSaLc1HV+JAMJOfZOJmsHUwo0UcDNrmtun2bOyHbEfWedI4PGMp4Z9u7OrhPG3GUmeIOO2nbEeMZEBNPFHOiLCJEsJvZjxtGZ3La9sy38Cf/CR9Dz2vJEpnxarrd+SF7EGQrf5Gfu2vovGNxfpWzJS8SobNmyU6pcZ8slIhw/F4oI89zbj85kgAyhbe1Yglw3Y5Fzb/ynjjUlptuekP/a+BhfP4I7sn1DR2KybVXh/7inAHxkwSGU8CgYX/vlagdgB7WFs7lsgPLE0SNFggRj5+c7ePHE/doJCHhrE4mBHR4elhU+x0BHDsAYIbAbE7Ozs2NlbHklOUgpK1e1IpKV36qyYmoH9/nWlnjJjUOdLlY69bZ66vYqJ+35pSHfUkd5vNz/7re/rWSnzHbaUao0zZUqnPh0qc7CGNkQzu3sas9njPzrilXK2nu4pwf37hUhQ//B/p6S+e/NK8EGxWQrBZpX5qkz7JSyDg4OTdcDwSsy8hQhu53tHRvXRHzctDYPyQ4BfSRQYPDM2MFKQla0yYqmHZ4pC9OK4yKrU+/ceBnHkRv8gmv/YF/ZwaM2fzmfyYxkkVK2wXZa2fAH60khRQrVTaMIP0gOqLVYeVTmqW4a0zoWQeHQx41PPnWjJFPoZQfY2B6S6YdHAyhHQ9nzkmHRllMSY3mGV4UUbsMgG+uX597G7j9l67a1LdFfV03R8cp8siMZvJI/7x1d368NQFp79SslRSTLNDuAt4Yr5eS2FIoIpZT181fvTLNa9rp5854Oj73yVdbacmi9E+mxgU52psGlLw6O7KETPtBBzoZtuNB4ulxo5UUIOliaxt6yXDrodF5gDNZ/jlTgGKIW3ql2w1h/9sPXzuw4DwrD6vtBnVfqvZlvbAedaenMf2+9U0shLpuZbai3w5+ID1WwyPIUtxm6b6BzuTjxav5U4SnM3cBIlgfPlM09dUSINsZVthPaeM7WHfxiV3xIBr0vvYNnHG3c49PgZB4lIkzLAKnFVtAzcCLC9ETRf8TZGODAMzi4p6aAmxo5A4j51Jsx1DxTNuOggeeIM9ibOTklbfgBHvfMYSz3jGMRtlws1Fu4BHriWkSot07gj3mMt3gLTxPHE2DAWxmbk32m1o53DJFCBPGSRG0H5Qjcu86FbYTEsLt7Tsk0yRc0wyuypLjJelvq1IE5/IDP7Trm5ZSKH+Lru7u74lNgxM8Dx8el42fnRRS0t7a1zjbDR6JXjsVb8y0xHm0UO3VcZu4bb7yun/zkJ3r11Vf0ve99X3/6p38q4gX+BV/IBDgUdLxph250LF+97RL+p15gMo459EVE8TtkFhH2x6okcWDQlhhUN7WYAEAESKEd5PKVUyr9jJGFyDnbYGVIoZRz6Vvb0UgSx161l2KhMX8wYSsbKQgZ89C7h9t+uc3Hal955RX9yEdS/PT5ysGZ3cnY2Rr8jRmxFu2gKwdFO6MdcGwBLr27ef/9D7yb2SovzVIkM1V7R7IjVujHDrif/exn9dbrb+gH3/meZnWjkSXeniz00O887nzwgT7wyvvUOxK2b3zpEGGjiJ/99Kflt/8f3LuvO7dvm9VBO14tsPLgDJT3MdR1VYur9fkwX9574ISEYhoHZGinD4WE5dbUjXJKJWjRTn9ECGU1j8Yj64gwny1DyuqkMo7mUQAHdgQmKAeahY6PjtQ5mO3vH+jo8FidDS0sB3lMKJSr7P/LDtO7DF6JO3BKgh6MQ74m3mE4Mri/V898exOfa+dfsLx05bKevHHDcKrSzzwcEeOaWD9bTuoj0w79VV2XIAKNwIbvlW2hN7zWjkBRoSa7SuJa2BnkNqtFne1j5KOzpm5U5eT3J61l7pfw/crOx5fT3OaX2hFREliyQwM/IlSZT/kKeFdSclsyjEjZVtro8KDV8XGvfeu695HfyeJY6Gu9IomslTyu8WKIGhmySDmx/Sy8UDH5QBZ8REpyfhKJAZp5Tm6LCCWF6c5S9N6FzrwbOtB7Nw+UDDfqsIgH5UjKOat3QiHIyFdEfGQT8r0HyqPVeUzrILLrY9/a/CX35ag09bHr1tbcx7tTjetGJqwEP3SCTRlk+YuIM1yWKzgjzp6rqhL6oXAvX9CSzMfEtjA2fMbT7y6xAsdGKYwjWNBHiQjrZlnslXZgADMihP4jzvqBFynKOO4ZQ/9mDvGBdgowwMs97dxTR0Thh3vmgp/CM0Ea2miXr01N//JRzKksd2DCx8ZuPLTQOfbOvLEdQxeLxYltG763bN/UvOMgYG/5tCPlXGx1advGZlvb9tS7Hvov+giehSY40EdEFFlDD7zyzuLhw4eicH+wv19eZB/af/kZG+glsUEf4w8ODrT0gmVvf098xw6cg62jdTKB1pRT0T3vKwYnyYjwO5KTkogqxw3eufBhpMeuXdeF8+c9M3TohTxH9PAeEUWm0Lcp0A7cwYYPDciVOdAFfYxDphHhsNwIm+OZPuZUti/HYgP2TabkrGTjopOSPJG6BBvfR0QhbAMAB1AkyYmlc3AjWURIKLD3M/3A0yCRkY/t1MkQQGyaBVwULbc9cJJZ2AD4TPTITmNuxcU4jk7YOcir78vXrp2t+iJrMpmprhrVqdbMK4oLFy4qm4e533988fOf1/e+/ad6zQnrlT/7gX7vn/4z/ZP/8R/qn/7Df6Tf+91/rn/7r39f3/zGNxy4dvV5j00568Q7Ln7T6q033tCRFX3qxIgBLJz1m7ouQZMdAIZXVbUQOKWy7KbGSUEpCBoZHR+fGuapuFAQsoiwMgxr6mTJ2E0bMCLOnDHlrOxAgqFv25Bn3kpHCjF2e75daj8pInul1EmWH/MXDoTgqVMWdPpIWOhgaidpjJP5GEXrlfbSyRX52wA8W8KoSaoYCEdc8oUhwR+reuAAG74YUzeNcbdFJpGTIqI4UESUts4JSgpFJC29UBgUfvS97aLx8QPOKC4ruPV5OHQNDvi1+d6aj5VTz4wCc+UFRBhOTklTvycbPA+7dKWIKHYUYfgKeZgiLGMnqFUbOjhaOAh4RpKqOhV4ve01pQqWnJwJip0D+9p9vbJtjH5KriqFdeHhRhXWd1vGM2Ztx46I0p4sbxlx5Eavv/mh5TJSqkfK2fQ6YDEKWeMHEeH2XJwxm9ecksIyENcg89K5X7p65ZLm5pVdbFXVYq6PEVz3yim5HoT9ULC3TYkAm0ofukJnEWHeOvM7gKXUEVFoIIBOJlMHiFrYWza/DIoIJeOhyBc1JcKyrWsxDpzoARqoaeOeAqyRece+sHUC/4YWgyvzI5Dp2nLl2LouNGNvwKIwfoOTOb0TJLCheWzYYfoioug7IgpfzMc+GQv/zKPG3jrP39Bx4sUuffBAAS64qCvrHZpnThb9o+Ovwe/CjM5Tesup0sT4d3e3te1YxYKTOeBmVwFuYIH3yEfTfN+LmrLnRHL7ww/Fz9S/5RfkH9z8QCyuoYGE9Mwzz4jvhtzwYo4jdzPlBdFRkRHyZRz6IvHc86IX+RIj+KLy0567WWCNvTjY9vHctavX/N7mokiM0ASN6AZYFNrkC1qXPumBdoqbiv7Bxzj6I0LIj80BcBjHfPrh3zY/KpPCs1Egg3yrwYJnIO0oB8X2NvpkgEwmecjP8jj6WpzLttp7ZZWSZ3kc85lbgpIzOvBhnmQzswGPrRCIGI2ashqXPabxva1KyuHHXp3hNR6XHBwUSbXr8WQmfm6ZcDP1KmJipeeUJJeJg/rE5/cvv/ySPvaxZ/Wf/uAP9K1vfl3ndnf01S9/Wb/8S7+sl1962clnYiXe1n/6T/9J/PzK137lP9PKK0J+4PCD994v37AnMyMPViqUHMlHWt4NeGewt7dXjrZINicO4hEhDDBSOHj15kTlQjYYGMpA+MCjjXvkwT0DkRWyQNHFIAyn9eqH8/2JEw/4kQ1jZuaR+citqZuy4gHWfDZXiiQSN0cwI4KQIyHJcHA9WEdNXYujwZF3PbWdpqkqy7jVOxi2d21XbXx8GgV4HO34lZUw3LBsmWMVC12vnBS4hz54apxc5At+4HXDz9Iv47EBbMbdYmcghcL8IaUhQvKzfOWUHOBqJ/iJqpzUeTcKHXUzMg0O9ra1pY8skEHyWPp6H1tBB6Yow0mGO/jlad00WjuhvfOeg7vbTxenylWoqbMDdq+VV36d4a2s86Vtk5oCn/CAzQKTY7bWNrh+VHJVm65eMkylbD1b3x6Ym4nWfa13P3igVZe8cpzaNfqSfDrLHTbrptbacmtdkCnHFb1ppMj6aZ00p7bdra2JLl3cMYzatHbG11rmre2KRJNUOQlxPAn/wC6wzAPPtfWLbcjXRkbU6IeCz/HsbruvJWUZrJGFaaItIgy/KsELOOgOvTOPAnzop53+iRcqzEMnEZaFec1OSOBiXEQownK3PiKiJBH6IkLMBzY1JSLERT81cOBvbR2hj80zcAlqzKENfrin8Mxc7iNC6NMEFFzQ39ju2U0At+wAvIDlnoL8qJl7ZB+nBnbOqcie52zewjaGDrhXqMgKeTCXGjjQsLRcuY8Ih7S6nKTMnXzG1jGJliMrdioPHUtYyB3uHYgFOTvTuRcSnILwpc2cKyewxvFlbt+daTKZifnnzu2CptgUeDmCY7GFja18/FbVVcEL3cgMeqEHeaLHCBNvCPRRJo4zEVHmYFPoFJ7oiwillFTZviKi3AODcSdOzIxJIMCpCBBM5B6EenQF0vI9bax0S3B3AEoG6GYpZQ02oN5OATKKfbnMgkFWy2sLdeSA0FSVmAaRlJEVy/jWjlrl7L4oxZqTvVS9nQuhzCxYRZY5kSLpgreVO34h//obb9nJBm35fse7komz8dhbdoLCjpPHk08+4SQ11rkL51TZAVsHp85OM/GYZz/2nH7t135VHOl841t/rE988lP6lV/5Fa8CjsVHi/mpFwLykd+H3PXx2NtvvlWO5PgV4WPvWMJ0OIbY0XvDrgSNCJcVPskj2wBa40LQCFy+UGo2n8iZe2TqZjEOWXEPjM6AMcTu0RaWcQRMZKaQcXYlENR1pUuXLhha1b4AABAASURBVOjm++/rnbfeKkdzb73+ur7/7e/o3/6rf61/83v/k/7g3/1v+jMf9+3fv1/+JcrsOJiH0GCZwyPHjT/4wQ90/8F9vfCJF/X0s88oZevUQaazvMAdETq2weCYkUyAy2AFcQ9v8IJzr+30nW2BstFrRPKR5I5Wq9Z093aIaeG3K/aSLTvjMuPYx8gBZzDeKicbdNLgZIohDE4YVQninXc5PvY0ngjzYKFkjyWBSqFkY6fUTaXI4aDe+53JqfEmLTyHT101o8b0zO2cozI+IkxDpWyemQsfSwfmn/cDeEQ/yEK+WFTllC0BeS81aGlZOmfqnffu6ebt+6Z9ZNpNuRMECZt56LK3Y1T2AeARHDkPX9s3ckpFJoxb+whwcXJgLCslH531XhkPxQ6QOKvi2gmxdl9youkL3fkR7WvziC1tavih9JbpYJtCL/RxT5uRlCCLLnrTGhEFXkQUevBPYFMIrsyH/hKUrStgAw9+5It+V+WvR3fG2Rs3hT5qCnOgAbjIlZpJEWG9NEUvtDGWceDkmXmMw6ciwjII67bT5oqwLu132TKOCDE3IjbdWtueS5/lDQ/whLwiouCEH3DWDpgszBZ+F0KAPl1iQ51mWzPxyc1z5895UVsLe7LZKdnWoA1egJGtj7CPIBcKzyQwFpssjC9evqwbTz+lp595WgR/4gV2R3KDJk5wbt68JWDyyazHHrsutF85htVNo5ySd0S7XniNFTmJeMc/GXHbR/N8yRqcyAg49/0OmCN8cMgXvLkSY9AviTsiFBGywEqN3BizkQ0yiYjSBy/oI+JMvsCJiKKHxEAKAKgBuCkpZWB+VFofj4SfQvznGwcEW2N5qizAZCYn3jnIrK99tJEjeXU1Lsaf3Q/x2cpmdjIBOSUNNrbs+ypl7wbW2nvwUL1Xn+bWz6caNVUxMIQpY1o6weycu6AbH3tejZPHD77/Z2IlXlnII5dkOK2NhiOrtR3xs1/6vD716Zd09bGr2r1wXleuXyvl2vXruvbYY/qFX/xFMfc73/uufucv/UV96UtfKt+iv3f3njo7Jwp+7733xI83shuh3Lx5U1ysHNiaUjhjrWzEY6/U5vMtnXi3goHgRJRkXumPiBK8IgIQxWC4aUw7Bk6g6i0/uZ85Kecynj52FNTb3o1NnRAXPpabeZXz+GPX9e47b+uHf/ZnWhrvE1ev65knb+iiXwiOHYTv2jC/9Yff0J85yXz/u9/VH3/9G/rjb35T3/vu9wqv0P8Zv2e66iNE7IDSORCEaT6TaRJ0LbzaIcjCRzZdGBs2w3iSKfql3hgs7dhCRMCig9/gINUr2S7qqrHu/Wwd5RyCV2ygW/ciAMNXZ3tLXsGknAUe2ufeugMXmeacbMS9+4Yyv7U9hmkejC+AaeeL1FgXnXHZ+QePd5DrXQYHaOiE5s4JkEAgXwWPg0k2TtpTSmIMfE2sW+7p6x18caTOtmYT1pAmunnrwMnF4x/9WGWO+pHthghKJOSBwdZvZVvBZ3KuhGyBmVMIm2n8rmU2rZSiVeW2FKEwbdiIK88ORWT3J8GDfHXmYeqVJfTRRiCiDTzoCf42hT7u6aePujMfBqPe9MEX8xhH24kXEslyGGwT9NEOHmrGRwTDVHiw3CJCjM3mkX7mdKYPXAykhs8NDfRHnPFOH4Vx8LPjl9Twjd2zO0cHtIF/8CBwuvJqfVJkbWtQRBR7gAZgIXPw87x28qYeO3YAg9MHAu2m5p7dwr3797S/t6+9gz0vAfqyIN3Z3VHd1KWknIpOTxYn5aPna8cK+AEmNJ06hkErNFPg5eLlS5rMZ1rZrokTN556Sl/4whe8ILxU4gBHXm+/9bbu3rmjE7+A573tOz4x2Hu4r2O/G+0tw6ltEFjgoZ5OZ2XHg30iJ3SFbHmvzG8I/tALxePjozKGhAZNzI2wTZpmaE2PdNsavnwhn4go8sQO6N8UFuMeYr87S+LMp0SEEoZXJvDwqITO/hseAccgUEZEKkBW3hr2Xo3B3OCkse7WCvmyg1GHn+beTeAswAZHYweF2dGoUU7JjsAoqanOHI4xJz5ffMMr6+NDO6UF3jp4TR0sI8LAk2yhfvG30tb2jpKFyr9lUlm5r/gl/j2/1OdTKdAWpvPh3kNVo0qXrl3WYzee0ONP3dD1x69r7heb0/ncTj9o4RXo9vldffHLX1LVOOj43cjnrVy+bLTnF2YY+dhHbNBGEOOf2SSpwAfnlFM7L1tN5EOSwYAOTPudOx+WHQ4yM+FC2Ch75J3Y5pmaQh/w6GMMuCKizAnLiSRKvWlHEhGhy96doWDovHrlip584gnVOWlmeqcuNx57Ql/63Bf0i1/+ir702c/r+Wef085sS9NmrPO7u3rKyeZjzz0nzmjhd8MDNEMPK3ju5SvlXBwoIpRME45DHzTxjMPyDAzuI86CCbqn0K4hvLCYqspeVadKLDYiaKvLro75HGG1607T6dhHXds6OT32JrVTRAg4lW0Im2KLj8G3tsGIKP3A730mt16H2k1ScfLw2kM2UQfdiW1XvrDhvswpdLkF2PDBM3rgHt7AwT394XH8Fd57z89JddMo5crv8HrbkvS+j7hItpPpSLXt2hlGfFglRfIRWOsxS/PTq64by6HSYH/pndjAC/ycsuoqe9U50Wza+D5KqcBl3ideQGTrIqUsCrgIYNAHvdxHRJHVxP6RUiqJkH7uG9PLfUSUpAEv4M6GWTfmxeMZB9+td9XyxTPjgE3APbWPHB8fi37GdY4RwOSZcRT8prMO6KMg04j4iBZojTijISKKrTMfeNTM4R7a2B1wH3E2nn5ooY+yWvv40zQQRMGNTKraspWKjplLspYv+Ewpi+TcNLV27QdbXpgxlw8P8UGas2Prk8IfdJO4+OAN4+CzwLP+oQF5MO/I74Lhmb5kGZLkjO5MD/bFy1cui++KjKyTHccb3hmmOpdkVI8aPWc/ZEFHTGF38eabb+ju3TvCH/hXUu/euVte2FfWEzxXtq3G9oCMx37/eM58EA/4+ZUv+yj/C1/8gr7smPalL35Rv/brv67PffZzeuyxx4r8mY8OoZUCndTYK3rhflPQQ0SIduaxm6amZNNSVVXRHeMoCWDJjSlnG2gqgkbYtDOp84pl8CouImhS73vOvVllLX0OPdgZWntsbwGnnK3ApIkFOJlM7bydhbBWbfgbxBBGoEo5VFnpYeH3dqrOgeHY55TvvPmmTg4PtfaqG+E1DsCDV0ShKPhZMY+cqAgelR3g+Y+/YKW0euvtd+ycfUlOzIM+jqM42z82rCMnKuoD48AQOhsgq8W6acpRFz+Pz7klAZ1gxRiMDKfEaN7wS3mE+eSTT5ZvvJNkMKRjv2RPKQs6Ue7x0YmWPqoAfjJvvDxnLDxQIsL9S2H4JJ/ecmMsCuaZe0pr+nAcxi283YaepZMr56EndmjKNe8kppYF9yQ2jD5bByd29vV6KQvEL9ZPZKVp7hUMBli7H/3ubG/r3LlzDlozcYGTYAONPEdEMZT8SHcRUTQwmF5woM+RdRNhPXoM82iLiKJ3nnEw2uCBOfBDDV3SmctFhO1OxXlZsYWPdsajWufP7/jFtJRE31qD7a63rXXeySwtj4VXhMvliRPFwvpfOUh3QpYpknKq1Ntm1qZ1/+BER8drdUPlsZ3AHwbKWO6HYRB6ImggQ2iEbgp0M07mfHDpHCA3dLeGrTCgHIqq1t7+id5+95aQV2saA8qd3LAdvsT6V/7qX9Yv/fJXdbo40r17H+rw6KDYgRlTirDMBplFpZydSOcloeQU4kcTy4kA96dL71wWgralM2RnGqAX28mel2xv1ARB7JY6IpzEx9rwyZjagYh++KWgI/mijggxRr6YA//AwS+wD+Yxv7W/bu7BCRzmbW9t+xhxyzAsF8PA9umnBh525maBi7YqV+ra3jLItsW5mnqkiCRmD44LA0ecuba/tGIuOIAXEYWn3kkPesJA6W/9fOJj6JySoB0cI/s48+CD96lz2z4f6qltv+zGr/q0gk9k8SXdp3309IlPfkLPPves36VeEcdM2/Ptgisiip3CR0QUW2odH1f2S97J0Q5+8KIb6MQ/kVtjXBFhPpNmXswuvJA9th9z9LbrYzP+yQj8l9MO4syJE9SpY4l88WOyHXjMG/4PD6nKRR58afTQ/n7gmImtYbPwWtW1WCTybq3YizcAyHxDH3JBpxEhxoftC/qhnRqaqTvHIebLF/zI4yNCyHxpmMBjLLJNlkg5zlmbuZWddGXBEIhabwdJFgszjKJkS28doDDs3s6y9NZ3YSba04UqRRFSZadKqZKUZXyu/WdnVUjNuC7vL+pRrVxnVaNKsiOWLO1Va1aSl3h689VXdeu117Q62BfRJAxzMG49unJTq3YALY+DNPZL50986mXNbcRsEdkW4lwPHuyJwH7bL5VvfvC+nfDYjrlQaipll9GoUePjiMVqUZx6NBoV5VQ5lyCL0h54d3LLOx4EipKfe+5jeuGFFyQzR1JrvNJIOSuZxpXfCaSURRIdewuNc23ZaCa+H8+mqo0vIjz1rDh0qDYvY++8WLVQUCgFA8gpaW2dgBsFE2iX3q2tbFQDinchcPGO40nvui549fO4652L5zTemVtGEx2tTnVEwO3X3ol1XigP6i3LzjAOvH0/9la6BGXrfOnSO1jnKonSWEZzb8mzdWRSUJWMsqxu6rrWYL1iTNxXTiYRIeiMCCVPiIgyBmPrbJBLy7ntVk4hnU6cCDrjKnbmtnbo1KcsudSjQU3Va5Qc5E2rHJANziv7lU5XJ17dL/SFL35WN57yLnOrVm7aUpbtiWXba+iWyknqHIiwnb2jU71/8651W6ntwuB6RSUhh4jwLmhaeMIJ4SnnLPjoTPPYq762XdpuVlp5x9Ta7gfTGmHD6+3MQ1JnGH2e6NbdQx3YV1I9UUq1eTce098tO129etFHq+f0o59+R0997Kr+wX/zt/XSy5/UtnfJi8WxUkhpyKrSWJaCqtw5mUxVVSNFqqTUq64b1X4ejcbmU6VtPG7EarZxsITmiCi2XIIR/umjFhZEmz7Gjb3QQ2fUlfVGGTUjWTGGG4J/xtHOfbLwWwexiBBzeIYWEgnjgMVkZFLX2WCsA/N90e/yJrZtZLrBD8z/e7EZGWdleUlt25X7umosw0qV64istRerUy+GZBpa6yVl8KgkLdqAX9kmoXc+m2vu+FCZN2hFjylnje2rjLXmbANSeCHbTKfa8+Kytp53/V514nkE/3pUK5uXSKGVkzZ0nfr4+JaPi/nFDeILvI9GI42QnVRoXJnOPb9jJbDXdaO5dwwybhY1g2ElJ4CR9Udf43lV3dgXFrZr25h9ncTCCUjj9m496N6de/rB9/7McexYDpFSTvYTCThSWD4j2Sz14MGB9p14Hh4c6NQBnr7WtBx7Ef1w/6EXU0cinqEL5MJxMiUkRfB/lf5s+sAPX4ylyFdj+0qYVaXxAAAQAElEQVQpiRIRyuaptU3wjE0gf3ar6cgErMzIysGE4MD92gIEEIpgoHzxzH3lYIPhkFh6B6WObaZLaxiMxzg83IbRFuRVXbvONpazQJYs1MqKqkeNJrOxGjsETMhahokcSSuvwIABrNY4BiU/9k4Ip2rqRqNmZIcfBJ3HrEJyrY997GNlNYEj/eTVn+jo4MhCfmhFHGlc19pxsmGrxwqkbhrlulKywQ0K9TZ+Vg7wWDeNyOhVU4t3IxxtZQuP373Z8fntYErO+BxUm5bBwkVmtLlLCBeFlE9tOIkAZ/AKkj4CFjuk3oxRatNVlGs6qJum0abMbejg2/I2nMIu4sKFC9re3fYx35Z4CUgiYhfFSoexFy5d1OM+7rpy9Wox0KUXBClnVY11kFMxghFy93FJ8rMsdIJ678A+WAbrdqWFd5uHPqrDOFa2CRYTnQ3HClROyTvNtgQsZAJPEZaf+YNu+BvMW/I4+pAFQQd5TM0PPGKEtM/mM9WmJaxvZNET/FMoV1KU4BmaeAGCXHvDH0zrAI3m6dlnn9Hf+Jt/TX/r7/yX+mt//S/rt3/nN/WZz37KRwlj28RShd6QrzDZoQcPD7RYtlLkEhwqOw2yx96hB14H0w191BGhiCh2AV5PVA99QmK9/4cVSEv7yWmx1cbHEsfquqSUGvVDSP6r7CvJ/GDnP37lh9o7uK/f+PO/5r5WH3/hY9rd3bITL5RJnB7fmTeS13TS2A4q9eY7wjBzVqbYTpDdjm0Aexh7oSJf9EVE8TnmIDMK9+42XZ3gjTYKPMI3QZEaH4sI4TuMZx7j0SNjx05A3IMHPVMG6wJYjE8pFxwyDysvOI9P8L0HBV6E5Wg+gIm8GU9B/sl2MnJwpR4s/4godGbzSn+EAXow9+iUMYyNOIMJ7TMnAPpp594KL3KAtvLs+fxFhLsGtaabnf7aMSvlrLpplHK2LrH9Rfm0JvYAbHwDmvm01cKnDZX9FbjICxoptGHbxJJkuwrzNHVCO3/hYlmocK9IJiGKDtmJIU9kKF/Qjf3XTeWgf6yV6RpbJpwutG3nGFMrIspc8AE/V7XpXdt2WuWURaLcdxJ7uHdg31yLq7KtINvKYxsnS2SUzSf4IqLICBmgl9b+zX1nPTF36YREe0QUmdHGM/bRPxqLLuCD2MfciFDiBfOhCUFZIf83qABg8MiZFyIi3O5SmUA+6945yCx9bEQ5OT70y6IDJctr5Z3N4JWbwdj1kxluywpRkYSD9YYdKZe2//O+U4QEQb23tDt+aRw5OWh1WvtYYe0t8N7+ng78DmTvwX0b7Zkzrxz0WgseQRD05Gs6nemTL78k/hXE8+fOe5Xa69KFy3rppU/rxhNP6rxf3O9s74jghvJZCfQ2YgwC/GRveCRoryxQFHvZL812vcLIuRKBG4EiwATDkrIVBP1N3fhJoj3bqHY8hyRAMI2Iojw5WI4s0+xkCp7Ghkydcra8ZBkNpQYm7YydOAhPXXimYGjU8J3CQjfWI6+ueIY2SjK+kWEfeecIf3VTi8CNUZFESZzZ/KwcvCJCpb/2mEcFmqEN3RO0eMYeaKvMGzxuCs7FPYEpIqyfruiSdmhCVsiWMREheAIOffCB8q0CRQrzb906sJJM5vOxjwPG7h7U21iYDz1S6G2/lDz2S8XW9N+6/YHeefdNDbF28sniAndS8kiXVPndy1rHJysvRtZ2tk6rVScNjFShF1qA39uZmAuN8IwekudX1k/pN6Ep5TJ3cFAKgxiGpAf3j/XOO3dVV94RVmO3huGSvHol8/PG66/5udff+Tt/z0dc9/Uf/uD/UF0nPfbYVdvFUil69U7ka+8kk3rteMeCjIZ+MO+9kNNg3DLRrW2ejxRDJ20UI1Q2jdgJART6k+0zIow/GXeniCiwmAefzEOeBY/hDi7oCVnQLl+MAQ74mbfRZe/FB20EnYgzuMOj8RFRaGF8RJi/ttiDHl3gAC6wwMVJBzgoDGEeuynsmH7ogzfg8xyB1PVRjNqMBR6xDF8AB3BoAybzuF94d3zqHRt+jl8U+8+WuM0OXpJtGx9ZemGM73DszDiSB/cpZ1WjxjLNoj07HkKfFajGCYDEsb2zq1TVOvIx1eBFxcoLjs5JoXXdehsB7yWhjEaq6sqySpCoLZ9isMuE17qpNdgWKb1jIPpGp7XHV4bNTg1/g08S47vvvScWvbSxK9rbc7z0yQ5xsWlGqj0HuwE2sqBuHB8GhGrsESHoIoFRU5Afxd1Fh9wzLz+KESSeleVESSkVv07ZgDpnm1MfVxFAITAiivExiALAiDDj2Ug7ZW/zRxa8vGs4tVMvvJ2St58XfPZXGxnEQDQZM5sRlAdyhQXnguDDNQbT2zAj5NX23EcXT+rSxQt29pWyFTWbb2k8mtq5zgm4CKT2aq91EBks7OwAVEOHHRDlt4a1XCwdMFZWVK25k8upt391rmXCy/uDzs44c3vFPEtz6cQYEdrb2xcwt70TMDlmpxfb5bFXf5ukgGwwXgypbhoRcMZetY1sSPWoKTRnw62bRsgAp6UkCxt5GE3ho7JM2E4X+eTK9C4VERr7WIAC/JV1Ql3m24jROzCAGxHFmDEkHAgDwhkiwom6Fz/zgPHNzQsJ02w6MM81cVIikdQ2VmQVpgt65atuGjGnqipRsnECc8+GCd/wCS0m1KPP/jAwdEjNGORBD3QCI8L02C7oZy5t4GAMfNA++BirK7pMaups3MklvPOa+73JtjjqTLaVzouKwU6PLPmkytrOecmJ/vz5Xe3szvT441d1+eqFYqN6dDG+N/zDw6Xu3t93UAvV1URVagQ94KeGLug/dvLlHt5by797hJOAN3iRNJgXK9Z/vXrfI9e2Db311m198MFDaajteL06B49Q6MQLnqeeuVGOopanK/34R6/qm9/8Yy92PukFzVQ/+9lPTE/y+LXhtUoO6NNR1u72XFPvHinYaV+SSifoTZlRg9Z25I0Mk/XY970ijNWF9kciKPKgnzYK7QQAxtf2VWD2jwIW7fTThjwYwxyegUGJCPM/lF0HfYOFnHMy70NpZ+xgweScyzP36Dw9opHnn4e7GU9/27YCL/e0R0TheW1dR1h3phc7hEbgUza+SXAkme5wevAIP3AYO/LKPIy/st9VhgHftONTwGBxed67fmBAw9L4KCvHCnSIfTajRsSxsC1GysqGNXJswIcpk9nEUSiEv4XjUm7qwgs+BB2V/ap2aepKI/clE0C86Sz7tReuHIfzEv28YyjvYpeLldbeDaGbjbxsBmptd9BkaQv/f8sLK17ap5xLH0lvb3+/yK0kLdtRytmWpdKGvJAT8h2su4gQ9GWPoSYhIePG8YBnfJo+aKDurCPuK8sTGPBFTVtiUm+gbF+KIM0YRkVhUEQUg2TwmiDerSWfHWeLrnOmXziZhOcjmN7BHAJREkgGKxXCIB5CgE/Nyp8vxjVWLIlpa3umHW/djw2LT1QQxGfO1MnBRXZiCCdr0r6zs12Orgjq0FiEbYXkhHpUBMxR0szb39lsrm9/+zt687XXTbNEosEw18u1Y5T5iqQLO+fU+X3Hh7dvaTaZqrUhvffOu0j+Ed+DldALQ0KBCnfZcTvjRNjwOXESmM1nXp00qpumzINXDOnYAWrhs+u1DTM5cYycfHZs8BxTbZkXymxrrtorFeSFPmobbrbR9ZYfxrl04GDLDQ0YC3W2YSaP4V3Khi50JF/QIxv03HCTx62c9GX5TP08394ynSPVjel0X+/xOMsK3RofPKE/apyOAi8bPjy8BGL4oQ96kTV1RJStPTpHz8xDPszhGZjYFHTyzH1KWegw8uC5E03t+FMffZ4/N/dOcq52vdDghCDvANQn5WgchN/Qf//f/3/0+7//++JYTnaVgd/0Or/rM+NTL0asX9OiSKrriYaodev2A/V+CV83E4X/gwboz3aiTUmWEfSiB/hjjEViHAut7Bc8dySKCIFTMu19pTv3DrXuwh6RlHJSZbtNXlSguyvXruljz39cj19/Sk8/9bx+8Re/ppyy/of/7/+gQ68ex81Y/NqrbFPJEAb713Ram27gVKK/rhrlnG2HrUsncEcYn+dEnNX0I29srrJeCQLoJSIMqxZtjEkpiQKPjOeeYE+Q2ayMaWM8MNArhTb0BQzmIh/kxzj83iIV7RTkRDGh5Y+5+Cp9NGxq7unDfmkjYLcOluCFnohQRGg8GTNUfihyYA40gR9b29xD24YX6IqIYufA9CbBcCZlPvMojEk5q3XcGnlBOJtvaWf3nO1wZlTgTmqakaRQBPElLMda4AAXdORcKSIb9kwbP67ty3PDYhy8pJSVy7gzXQ1Dr5Rz0Uvn4IzO+BQZcQJ8/HxT3Th5WRboaEMncJaOT3zghpfud+7d9a771Hi3hOzw+VMv7Fn8AHNhm106IZ36XR76AtamRj88UxrjYsE22NjRMX3Mka+EvZhWWZaDn3++BhbjGcPchDKmk0kREEQznkB95KMTCGIQCEtxQBxswL1fBC99pLV2kHMkcGAeZJw2pt4+0atx5t3AAhnEAZc2nlntUp+/cF4jB46Vdwcf3vlQd+7f0Xx3SzeeflLVqJLCf9F7R3Gs1kLZ8dHREEkjB9HKzsrZ/sOH94Ux9jYInOyBj8NaB/qLly5r6mTCCv+f/u7v6jUnlPI9jWas3gFhOppo4vvVyULvv/uuw0JoyzuWb33jm/quExA0N3UjVgkHfq+ETMIElSBu4+D58NBBpG1FcC/jrRT5WlqJfFGIjxG/a9jIEuPdKUnkvHbMx8S7hM7G0juA4MST6ViywjCUleUMHhIFdVVX5lEaW09141W1lS5fKDEifKeyKkHZyBjY7HxyXduZavGCm5dx9MuKqgnY85lGhod+kR+wyr1hk7wjwuREsQuCEvRHhLINC5thbMTZGAyvMV04AzKJCNvCUJxFviKiBMFiQ5YXsgJfSrmMGzW1eie81qW3o639Un40zprNa89blUBOMrErq86Nzu9e1NLvQNp1r4s+xrx+/TGxYHn6qaeMs/KKcKVQMuywdLNIInfuH2rh8b2Dfufj1IikCI+yPOQrIjwXfJ2f5KBRuT95rpRyFjyPmrH7knd/gzrLKVWNO8feCS5VNSNF9mMOj1HRBwuM733/+/pn//Sf61//z/+Lvv6f/kTdKnR67J1IH/ab7OQ5U98OWnnBwdRz57d18eI5NTl5HdWpqUeFrpwrTb36HdlfUqE5Ch70wE1EmN/Bclk6ma5o0kbejMHWKLQxn2BNO/YCb431R+CjZPM7ckAEyNHRofk78LHNoVonOt6rtT6Sq5tKi+VpaT/myNs2D3x0S5CJCOthDYhCFzfABSdjeC7F41r7gbz46S3Tqd8zLhwPsP3OtpCxfbPKmJySmAsM5nIPP/gbySoiyq9B8MwY5vSGERECN/YJr8yRL3h1VehsHRM4Puq8/M9OxrOtLW3jp15gSmF7qJVSLvXYoLfpzQAAEABJREFUO5K6bgot8hXQZQ+tTOu2F4iNZdfYHmoXYEWER0ljt3e2fwI89La+Z+7K/s7JCjGF77eMvTjlO3Bb29tiIchOhLGdYy81/sZ9WE+zrblG9mdFUnLpHPtWfvkuJfOc/KphWehsmqb4cvYc/B2CuKdeO0Flx1PuGUddWQbok1MO7kdeBCtC8AMN9EWE6KMgb2tnsME2Akg2omTBRIS4UAqFySiO5s67Eo6GFk4mKxeCQGflh5VmqkU/zIbhADPiLJCAfAMHQZ6tdJcaIiub0X0b5J5X8ceGhQBl45Jhrp1V77FrYKdiBh1dBJ0zB+OZdx8wwScsFj7euv/ggQ18qXPessqKfeq55/SpT3/aNA36p//sd/XPf/df6M6HH9p5Wy18dnpyeKTvf/d7+vf/67/Xw/sP9Cd/8i1964+/VRzyvN+58DthKA1lo2gEu3RSA2fKWVVdSyGz3Ys2eNzzsdCt27fFp8AeeruJQVy+cqV8a7+x0gcNOvIODBkxp7fx4nwYMs8TG9LEgT5y0sgrMnitm0Yosesd6EJK7uO5ampRSBIbhbJzgQaCOoaVclZEOKgO6kPC8BobRspZY9NDUNl2kttxmc/nIij3NlpooUR4ks4u5EAffFKgG10uHAi5z4YJHZt7njcwku1h80wdEba7WlVOytb1WZHqVBX99N1K5y9s2y6zsLOkJJuDBi8xeyeD7e1z1tPagbPV/fsPHUT2fay00ONP3lBvctetA1lk5yDDS7UWfk9yuujUe4dDIiLIQGvnQAaN3CfTSNLkPiIsn3GhMZk+WW8pZ7HTS9m17Wsy29L+wVIP9k8UdsbGgX6QdeSx6AocW9tzwxmpcyJ742dv6V/+7r/Ut77+LTVpZF5Hij4bdBK2zLui6bSyTAxlWJvX3mWw/sz7QB1qzRf04kvUZtX9UQIicqUgf/yWsuEPvUVECSjwxzz4BQa2iB5p+/m5zAeep9luGlU+YuZ+bLvEdirzPLINAYP54MIWfl6GzAc3Nfjoi4hCM/h+vo8xzKcdmJsamgYrH565j4gil8EyYT5w6eMZGMxjnELW92B/yRrb5iOcyB1PIkJNVVuWLUPLGJIXQZvF59o2cXJ8qpOTU0VKRWYp5zIO+CweO/tt62NQyboxlFxVau03+EixvSRbgXGnM9zQ2JtexRntZ/FvocFzzuZ2jlO9F6adZT0tfjh2jCPhMTfnStk0tCy4DJkaWVK3pncwDSZJa/c3o8Y79IWOHONIMMgoIqy/SmMvIJu6Ue85wENnxPPesQUZMpbSNI2mjq8ppcI3eqE/IgReZM0zcuYeOIkHGgGMkUWEzojPRdgYFGMGM10IszOT+QDAnMFKzjlpsKBWPioBVmvCkpUAUubKF7AhEOHgOCBHWat1p6VXZlvnL+r600+rdkA79I4HAXVWPF9GzKZpfm7XUKwg44kIwTA4gJVt5A/8cn7lRDSdzpXrWgTOZKF+7stf1qc+82mhmO9+97v6J//4n+gf///+sf7xP/xH+kf/4z8URyWv/PgVff3rX9cf/uEfav9wXzu7O+L4KSIKTvgYrMB9H0scOgGxW+FF3tL8wje0UOOU7EgQPJn80qVL4t8cmHi1ZbEVh8cQMapNDQ9hWW1tbYlAvrW1LQw/5VwCDHAiQo1XNciQ8fRHCmGEGMfMq5PKPNfmN9vBZbKpR3Z06gjLyyuWzobWWX7F4NzHHBIWOgE2fKCvzrrubGzgok2+uN+ybpAF99AwMk3sqnhJ7yGinTZkQYmIM0c0f8AHZjZfm77+kZ00Ta2pA1RjB6/sNHKyWFuXO1sTjeqkzgE0GZb/FBG2NamuKr+nuFlext/xrvaMztCudSfz32GXHjMoK9cjRTXWg4eHfgm/cpBY2La74pzwE+EJkrDPbPoo0NvbO1MKzZzgm1Ht8cmjPNbj66ZRrka6deehHuwdK2U/52TUvTrLeumFVrJdfvqzL+mv/Od/Ub/x67+qF55/XjvzHScWJxwntaRKznYaeceDLs2+F0Izw+qUYjCNrdZeMVtltj4P9Q2ya92WIqvKtVJKxRey6ZavTc047inInWd0i22eOMjsedHDPbtm2jvrovVKudxb971tYGT9Tsw7PjZxEBp7RX4ml946GETb3DaBDVC2trZEP+PBWdsmeYYGkybqiCjzoDsi3Dy4yHo5LWVl3wc3NTTjU0vveriPiMIrE4BPAQ593AMfnNT4TWs+0CljgENNX0RYR50G8zh2kmHO0nhTzgrrG58am28+7IJMwjI+4yNZH62sBkhQ3VjntrGUs5BfVVfK9j9wUhMP18QIa4/7Ex9BwRf8EMxb++PSu5ICLGznBgzvR15UE7+ef+Hj+tTLL2nLNs2n0DjaInZk44tAFoNjxkzQjwySaYfHY+sXulmgQhf9zAFPTkny3JXxsjCGHuZS0Pfa7YyHX2DIFzTRxhhopx146Jk58OthKj+ngiIAMtgBmcTA0mnEgxlE5dnM+lbJwmNli8BBSKF/bedHQKZTlQUKTGBgcLW9BJgU2piDRtZW9lpJaTzVpz7/Bf1X/8//Rn/5b/xNbV+8pIOjY/Ft+AcPHqpKlU69yl9ayLw72QgLwWEMu7u7unrtis6fP6+5A+t0PhX09SmU6qwvffUr+s3f/gv6ha9+VTsO1iSCm7du6f333xfHP8zZ2T2n8xcuGs41nb90Uck8kAT4IhGFjxXz0/Z8Uoxf89zyFhT8K28RkdHKxljZea7xMy0ujz/5hK5dvyYSytQrDLa4GA8yGNuAN0qgxvDHDqYomUAO3CIjCzObjsZOnXxPO4oDBvN4zlVlg5qK54nh4tTsNMZ2/sbJ5cqVq+UF8OHxkVrLG54KPdBkh0HfBY4NVL4wFOjzrSIlq+nM2ctzBJWgjQLf0BJx1o4NoXfgYXTIhB0SNc/gomzmjUZe+Te1g4xUm0+gdF7twetgR+PLi9PJSFtOxjmHcfcem4w/q861Xn7pJT3n3Scy5jjm4GDPi4aJ6ganTlJIKWcNkbX0omX/4EjLVSszZXzVWUCxUVdVZZhVSfatAyr0TyaGU7vdOk1ZDmJrl4GpwqHnDpxHPiL98Y9/psHvTcI4DMo4Q4gDOI89fs34jvX+zXd0+fJ5/Y2/9lf1//i7f890v6zWdqPew5VMR692vVTtoz12Y3PbrzT4bxCyAm42HxFhOrOwAXQUEYLWTR9OT2EOeqDwLF/wGBGCrghoDAGDZ/pILK2PR5gLfPiPRMDqBA7gMBaYjKGOCCfmk0IjsFb2ARIKuo4A19q8OWibAXNS5Esfc3NKllOYMpV24NMObgI/OICJXTNo6iNo6KTwDM/Qg81B39T2DIyUswxYLCZo06OLMRFn+CLCcrS+rYMyx7SAC9gRHuNS142T3tTjGpfaNJJEwqCjyEO+NjRg0wpZDk6ybsefoQ1fJpj3jqvwz4ecoBc5QV/dGLZtbNtHY8QX/tmHT3/mMyq/wvHYY7bjWuwOsn2DZIf/ghO+kMtsPlPKWdDde+Ej0509NiJkaqzrtek+0wHz4LExztr2Hgr3t+qdUIvuvUDhnnHQjp64l2GhF3jkGbyUcu94Qw0/zEkorbMDMRljskRUmUAQJhuTLAjZGHqvXFj5kzCqXAliEAyAT3zMcehAv/BqzC4gmEs5KSLMbNLIq+CRA2KElWjnBCeCiZwVZu5rf+G39eXf/C1tP/Gktq9eUdSNV5H7PsLohAAOvCN496239O5bb+r9d97R7ZsfaN/vRjo7YJI0HjWqq1owllJSrholnl38oOn2rm4886y++ku/pF/9jV/XV37xF/Qrv/Zr+nO/9Rf0X/3tv63/13/73+pv/Nf/tb7mvuc/+QldffxxJ5RL3lWcK8dT5y9e1I6TDfRmK+IqSeLKZfHt2bmT18hCrZuRsnnbdULjWGvXx2TnXDZGiVFs7+wazq5KMrbxN5ZJ7dJaoYfHJ7LAlG0M2QbGTgYlrbxSaC175MURFnVvfZTa8+AXeSL3zs+UynTMvGIEHji2d3d9zLMUx4AkmfnOlh1lLHTCXHSPIbHj2vOKlX898u7du6LwYvDevXsiKYAf/TMHvMUunKAG48UmmqYRbdgPwYhnauyBmjkYZqk9Z7BtJdvEYEcwSzbswaV36WQxKIZOF89va/DL9bV1PVgOay9aOOrpfA+tfJLlto9BT73qe7i/p3v372rll/atk1HnYqH6L2u1GnwM1rosFQaOjNYOJqfe/Q5G7j+Ly7Zj2145KPIJOfpWXhV3drSqbmzL2WOklLL2D4508/YdfXDrrro+lKIynaGIpFxnye/6Zk6Czz33rJKN9Cc/e8XHqN/QD3/4Ax3s7SsnN6Zelcf2ThydWk19xHX+wswLorEdfW14vTr75kbmChlX7+O9ZTnOXXvH1ln+EWH+VuJqrAMWFHVdayP3zT01gWjm4wvu4Xts2+3RhWngBw25X9vmVl5Rn54eF1wECtoozMFumA/uTR81z/Sf3UP7oOViZR56rZ3EWSlT9vnnHXws3XXm3z4KvSQhaIMenqE9WUY8cw9vEaHsmLFpp4/nDV6OoYlBVoZlnmxHpuGRfIAREYqI0p5yUu24ga4HyXl9KDKNFMIeoW3l5Np4TFU3auyn7NLwY/jvbTDZsQB/g98USdDBPXYVEZLHDJbr2jpMtivGQ1tr25V5wwbP+0j+nAs/hbJ77pymW3PtXjgndiVPP/ussNXbd+4KewR+bb0iY/g2BkErNe2t9YaO+ODR4AASCnW23TB/OeUiO+SQUtLIMXnqxWRje8E3qWkHNniwA+yfWsNgOK0Wj3wlmTdwdcZXZcM1vDAOPgavHElh5L1XhRCXjbjKye1hchC1t+V2jpwtaCunN4FyAJg5ILJT2HNgB3FnpJWF7wWXRSjZx0q9tlN3DhxhmAQB7o1OrYPF7tXLuv6JF5W8/R/qRskwG2+nt6c7evbGc+Kb5824MjNrnZ4cmaEjLb3KvvneO3r1Rz/UKz/6gV77yU/KDx0SWE7McGv6Tk+XWnk12vVJyrUGl2wnOudE8InPfVaf/vIX9eKnX9bFa1dV+cVmWyUd+X1QZ/rH3lbOreCRA3Jvg1na2VbmZPD9Ogad2tHW5qdzabyjGHscY2uvZnn/Ex4HDyOvpsazueWQNFgBPK9MW7YD+STHp+uWpyWccqVIWbVX6pEqoUwUTOC3jspfZPhIlllfilIqgYWxGLZSqLaBQI88lvdOMz655ZX9zvlz2vY7kXfefVdvvPmG2L5jNADecXtjg+ILmqx+MHCc+XESqo075yz6k/HxczcHDtid+e9tSFA/2DHCeq+z6XEQztBRZR/lrE1iKnOZ31uGrZ1qgzdFKJtvnh1TzLN8pDVW5Xb1azW1NJvVJbAul0e2TyEpda35B3dIW+aPY8fbH97V4088paefflZf+9ov6+PPP+sgdqzB/+EIlXkYvHv48M6R9o6XWtuWTZway7uuRwVkcCMAABAASURBVKqqhmGSMUAPZWy5NX4H0tSNImpJ6MiVeiHzrs26c/dIxwspVSP1loPN3DqROie/i1cuiKDxox//xPMrt/X6o2/+of7lv/xn4kMZWztzgxzUps52YP9Krba3K108N1KOzjuVtWB6sI+MTQfBomlGXgRMNXWSmm/NRHBrrDv6RqOR+TAe+2fbtiLQ0kdJORtWKFJStm3i0dzXTVOeW88hyDS2/dY+UDVZrZlhXGO4vfVrJpRyLuMJwODY4AUX/h8RWnhhifyMTdn6jbBddL1GzVhbW9tikXXeJwC1eanqxnQly35QXdeCh4go99Bz4uMa+QIO9kN/Mg8U8PHMvIgQCyKSEWNpx4ahMZtmaoIsMCNMmQsxClnkuiq8Ar8x/yp9g/hF4JXf2y29eOmtg7azPeekSCHer9RN7TGyzzaqTHukylMr7fhdXq5qtfbzQaFN4RmcrflJHj9xLJrb93a8+JxtbalL7rDfLC33Uy+c9nzcftOLpD/4g//o49xbyoafXFZOcHXTKOXk+Lb0u49W6GNi3x9bV4MDC7jCcuK9z8LvfZLpmDpxwL+xSOah8fi6aUQbvK/tu51hIydk29qGkF1v2xjsu+i1tu3wfHBwYBBhHtviC/hXY1hpacJbr3AYJLNuzboaXPznYAmiiFAyAbUFXwBiXC7J7Qc+flqbCPpAnpJJD5ULmBCH80Hc4DnUlJySPFJLryhlYzM2syydHB2qqhtdevwJTRzQ5xcv6IoD/oWL57WzsyuMpAjAc3oLjsy7OF04ySx07NX9vXv3y0t23l0c+6js1PCP/J5j4RfnKwuI1fWxE86pV0Z10zhYbdk5Z9p2AnniySf1rI9NqM+dv1D6shWsFArTi5HCn3zBi6VU2rOFvOXVPufHtGFcrOxYJaH0qq7kgUX4ivB9CB4a4+8sk4izZ+RX29BwTvA0vqcNeSFD7iNCLQr2PMZEGJ5U4DEXfUEnK72ZDXbklefYCe+LX/qiXnjxBfEbYwQzkhXz2Y288/bbuufdB/SQvDk2iogSkHa9q4Ev6IUGDBfDsziELXS2ncF2sik5pWJg0FrGe2U/mFYMkhr6kmFH2NGYZ9r586OroQSj8WRScDdNre2tqXJ2+/JUlYMTcKEzFHrssccFzxcuXNL58xf1B//Hf/Sxy6m+8pUvl/ZQst0mB/peJPNjO5ZS7efQkW0DWPAFTfJFnXPynQodS+OkLaUsfGTlwMJuYOlV9nLV6+bN+97pdKodKHsvruA3PL13Ytk9v6PHH39M165dF7+68Gt+Z/Lf/b//O332c18o8imLKo/DP5IXMqzq5ltjJ4uRUkqmkdDTiyDAGJx5bYfPORf6Tm3DH60UPR6d0wc/jO0dACKi4GICCSEiHsGV3XyguRRkiD1UtvWJbQX8OSfRno0P+wMedMDjpp2XyNBBoY1x4Keum6bYJLYMbbThq8zHDhiXTLcpEXCPjpyYfboREeKiPyJKksg5FXoZt5kPPmiKCGGf2Ozc9j52kGQ+MpjYjhgHLApzsR36uUcHEWcyyeYzmR5gNk1le7F8TEpvG6X4yWGqV3iMIpzIpx/pqa4bpUjFPuULXnOuCv/AhBbm2w2KXbOwu3L1qvA1aJ95MQqdsu3IOIkb/NbXBzdv6qc/+5msNC+s5q56pZRLzTj5f8g2IoqeI0IRYR848ZihyLV8HcLxGZnDG7SAK5vfxjqicC9f0F05ltEfEbLQzVN2NZTaQ84WOWaEsYNtjB0K9/h0QqitjRpGEAgIi+N49blRXk+/ISULkuw9c5Zz7taHH94xwa0ZkJlMhaG+6+XFeyEABiDMU8sfsMFHzaSJM+nCyejAGXhwIvjgtdf19mtvCtidV6d9u5K8vWnGM126bOHbMc85aGzv7ort4QW/4J7agEhmKyeLpVdFJzZIDPPB/Qe642MI6v29PdFO5u1JQE5ECMCVGgeC2XxLOzvnDPOiZvNtly1xJMVOoapHph1jDr9869R6UlU1Nqa5pt51jCez4nRrH5nAFzLyBMNthJLAQzttEUFlRfeW27qsKDhGWTlIIOulAy+F8TwPHg0MYGI01MADSm+dUDOONg8tcKl5BiZOjvFwz9zPfOYz5Sf2SSbf+MY39HWXP/yjP3JAXOia3/MwpnOi2oznngLMCDuQnRNj48irsxwYL505I3PoQ+dWvrgGw+K+NX8sLNjBlOJO2jBE3ypsV4xjJZpy0th2Ad7aQXZ7a6LptLGsFh7H6MG2losubt/6UJ//3Bf1BZfOO5ajIx8VDqH71r1c6xFt0ERJdvCHewfqlRSRfFR1YJvtJUVxfMa0XnBEWNfe/ay9s23Nw+CAklLIpJnMwUFFfhcy6PbtB56Jnivl7H7Ti04IyiwE8KO9vQfluPA73/mO63v6vN8NsrLl6CMihK2vfSwX3qHseLdSVyF+rsj/85/tTnaBR86LjI8OD01zZ3xZ4T7o3dgAthMR3gFsFTrdXWrsaXgEgzZkS81cavTGGO5TSqI9IgoeYFOAXWBYLvQzp/ZiJyIKLQSlTRsJxIgFLOYCO8LU+o+5tG3g0cc47JxCH2M27dAKXuyYNu7pjwhh39gMC6K9vT0vJo/FBWzgMJY6Ij7yN/ppp4Z++qmhAflGhCKSg2dlK0lFBvLFHGjxbUkI1LRRk2zgHfqhjTLyIo6FALLAd+nf8g5kMpmW5Ac+4METeIHV26do67yrgaaZ48v29o5knbAbAMZo1BT9gGvqU5xcVSXWAAdbqt1fN03RSfbigFOhuqkLH8iQeYyFbnACk9MJYDX2O/ppp0QEwwq+iCgwmUuBx0Kr/YNavlJElEE5JSEUgtTCK7KTk2M78NI20RdCIkIRIa5Iob19K89jQGqPUHg+AvIEwxkEQgijQDCFe8pGwPLE2tntj37/3+i7//v/rtd/8CMd3N/TXe8u3r/9oe765fuJA8TqdKV2kCoLZTqf+z3GZV299pgu+EU9SebS5Ste0c3Et+WnTjx80StFLkIgiWBsD+7fL6tvdlInfnHqnFIC0oJA58AzRPJzr9YKXTmIwM/IBjGxwkYOopGzUq6cRGbi2cLw+M5BZWVeh8J/meOjk4hwdxSjQw7y1T0SOvLiPiI+kivPKAf5YQBVVZcEhaxGVjCOyi5je3u7wIw4gx8RYh4Fg8SJmAMOCs84HDXGyDhWcDdu3BC/4cVRFgmGn6EHdlklOTlPzG9lI+X5vLfh1LQBGzrAhRODg3Fmr9ALrdzDx4r3Z054My88mrrS4PsSOl2X3Yxr2joH72R7wvbgEzyyXTRVJcZPJ41GtVu8uBicBsxykdvgncDPfva6fvCDH+uN19/Sf/yDP/IxyVivvPKKfvzKq4pICohxSZ4EraeLtQM6drtSSpVSbtRa35Hio2DTNKPCy5QjSuuyskN2PnoIJ5RIEguIupnq6KQvx1zTyY5yaoRsao899M567UXQOR8Rskre2dm1bU4c+Jbi04T/67/7d4YxE7AiJSXjHsxbrgZduIB+RwoTjgxdWW590TmyndoWJ5OJkgeMbZuVgznyp3S2r96+hK7RM0GSZ/imL6dkuFEK4ynQbPGYttOP+Gce45nLGOhomkbgBic+QR+BCVqgKyKKTrgHN/OBA27gU9OX7T/AxJ7ATYk4oykirL+R6Gc8JeKsD3jIkvHYXkSUHQtjoYV2aFs50R15xwkN4IXG/z9Zf/psWZae92HPs9be+5w75VBZWUMPQDfQ6G6M3QCaAAiCADpAm5QIynYorHCEpX9A/uAP9l9i+4PCoQh9cIQNSnY4ZALBQSANASRAChAxo+exeqquqhxv3nvPOXvQ81vn7uyK0K5875re+X3XsNe+mQWQq9hBH29T8C7lGHPq9lFOH3+Chw8pz87Pmu+RwxiAfGRin23hGw6y6AB/+OEXcHbRB536rms5BT1+ZFMBD762hb7wtY912kvmwP1cT3/kIx9pmw9yoLnK2zVzBXtPmFuJDfIYt0t7owYPXWryETvgjb7QIBP+9NOHnuBCQ4zoAwd7wLGPvmHcPtbBB8AlNvCgzAf4OYkwCgUVA4IvBpdMduq1WjheeaZMqjn9nI6e594sma5aigTiQuFwUPBLg1WhKYmOMrRxJkbh2E0csYnB++fP9LXP/Y3+9N/+O7ERvPLwdV3cv6fzwJCTf+m3WUakQyZ+7QedZMc+yWRnR2Wxe+ONN8Xi+Mabb7Z/8fcibxf03713Nwm61UCS1Cp04ERIsvBN5SrXY7tcWXDldZNrL5cqIIe4mFTbCXSRk1Cn2uZEMWRxqV0fG52xjAS/Z/EJbDa5mgnOJpMc3JNM/PnIKDyLSq1agzMMgwgcgD/Os0GymFPnKgc9uyTgCvgKAA8gGeGxSKrv47vir3LgA6AHeFe5g95n8zy7uNC9vN199KMfbb9tBk/gJAsVCYJ/wjqHiX1baOABPSWbE/zn24WLPnRjnP61TozZeOgDaDOGjsgBf4M/o/8+10ckftd3inMbMAH51xGm8Ub3757Ed2r3w7abzafZ9J4/f6Hf/u3f0T/5J799/Hs9j5/qT//0T/Xtb31be/6Vg8TOkmyrJgd2+0lPL3d6cTWp1F7bfJvjNFYKsZ7TV7Ko7jMfMu6iORtISX4P/SBZxye8DlPVW2+9q6dP9+q6Ezm4tRbBa7MZ9BP5BvjTP/1T7boBH+zj87e++ZYePX6sGhv53tGnXLIhlixqSSmdbIsevnpXd++cqcjNRnxrOy1pk0NFja/wH3X8z7yirTzgkj9AmrEteZ88I57g21YpReuz8rL9sh9e9NvHPurK0/e9hvCCDyXxgxe8Myx0gRY7wSWXzhIfRXPwGUNX3kShA8+OXQFk2BbP2o8cFjzGoIWG73lXubJmftXMjTlzizHmGYuqwmMY+twqnDZdoV9l4xPbbUFHr5PE/XB79YMMdFttwY/YA/2Y9Q4e8KYP27aZI8hFR3gx3g9D29ygwQZ4gm+7bcKsG+CiO2tW47PdtvWIuQYdNOhAe84kGDO/Sq16M994z7KWQNt4Zow1AjyAvsvcxrR61kdsAeA1pU15kxsbZKA3svEnejKG3BVWHNrg0IY/dUrbzbfYTBt+ygMfNulcc41SJg3gkir1JPkSY5SyK536nCj46HrINQx/U/fp4yei5LR2yHVYiZCWDglwbFUpVQgDCE5JEgPUaxwEMNboImOfRe7d739P93Py/kg+ot6592o2hVe0zeLc9YO6XEVtT8/VZ8HmjeImC/8YR8lFrp3O82Hvbq6p7ty5p9ezsTx8/XXdz4m6QU6I/RAemRAkALJ1S0eJwzfhixxMruFXu0GMkQRDNrJSqqzYNCllCVR1dVDfbVqpPIecQkr4brJAdlkdoOmj+xDZtmVb5X1+wH7lmbLR2latVeCCozy1VNVSUlPuS8/aGI16i3eeDegsScamySkYeP+k6TLhAPiRFFOMM/yQlRI+yAbgS2wA7ACfZFstMlRaAAAQAElEQVT7KcFHZzYTxuELLUkEQAeAA0C/Anjg224+QI7tNgHRcZuJBc6Yj5zJwPi019B1+f486c75oA9/+LXQzTrk+8ycD8RLcjQeVZ+Y3rt3Xw/51w7ii4cPX9WnPvUz+o3f+I3kz732G2jKsyQpi6tqv9Hb7zxpfy9kv5/Cb0qeSvssLJss1px+4Yn+CZjQbUlO4zfo+8T1kASs3an4t7imqQ/OSSQ4m9AkrlnTaPG6vrlqf2/p93//D/Txj39SLHrfzdv2mHjPS+TmLtjFyh+N003y9p4++MGHsTsHssRqDl6Rj3fUUvCcn4q+c9vsluDU5AL6LtER/1K3LdsNd+1b47WOd/EtY9hpu+EzRhzgyTjw/nFiSRtZxBl/UV7mWwd9LGaUNr44xB+HdkomXxhTdGQcPugDL8ZoU0cflKbNOPzBh5bcoF2i95TDbM1GPOTbyJg8mBNbDoiUXfKh7wfBC/2ZD+u8OMkmQJuy8YjvaA+Zn8iFBj2QiQ9s060pMpwgsYkg07ZKDsAAchdJXfSBfpWZLg05VKAzY9Tv3L2j87zpcHDCJmxcAbnUVx6UbJb4904+0nNwIh+SMrBueY+OpVTV2IENLkUJZGvDD71evLhsBxr4wB/f4svVRmJO+0U2o5tsOIxjAyVt6nbyMbGz/TL3SmSttNThB27cJJGYKLtkYV+SpHMCBsIQJ21xSoJUwqwGbrLwX+dVvnNRCXQwjkG2BWMlBiiIQZQoRh1QHhxJf6pRbtGU+8Gur5nYe300H7/vvPJqhnCFwirMXBRbkjIWmwoLfKlZaCrOK+EhjdH7kMmXea5UgyuVjJdaxW833ckbyvmdCw1ZtPrYg+F20abfaLs9Fe0aniRa3x+TUdgTHPQupbYAkhyMM+lYzAFo4HtyFj5Dn+8P18cEjOzcnmkJnykG9FmsSnxlWzVj9rGkjj/wE28O1zehz4mIhZN+aIgF49TRQXkYGzIRGIOOhACHxKEPvYMW+7ZtcUMObcC2FJ1IMHChv8oHXXiSJM2m8Eae7fh/iTss5CGfcfiDbxuWoo78lSd8aVOi02UWHRYP6ist4/QBLMS0Ob128c+SQHbFun/3VB9484HOz06y6O7ju9J0Qd7Q99l4Sk71G/29v/cb+rlPf1o/93M/q4/mjes3f/Mf6m4OJxyCUHBRCe02k2vOx/cxb7pVteu1y7e2fQ5EihnIX3VLs9m7ZAaToyHQPOOLTu89fqF337vSZnsRnrnCiy8zizI+N+BXqtG/JqcePHggfrmBq9Z9ZJXYZId7o2lUqkV6/bX7yUfl7WsvcIgDp9FN8sa2anyyAvnKOPEopTQ9qeNrcJQHO1Z7Vh74DP+v/babvtCBz9xkHB70AeDSbztcJdtNFxYbZMKbmNs/6GcMWfBBV2CRtOS/FIInvKFF/7UNHnYhjz7aAG8R6Ic8NmPyFZkAecWvBLccyhsgtNhg++VmBi184ckY+Wu7vXXTRgfb8Xtp9iET3aBTHvBLLc1XlY0kPse+KeskYFvQIAO7QtLmw5R53OrB20U3Nh/ayFx1KeFlHzdgxrCREmAtYI25f/+VtjnDu0vOopcdXUOLP/DzEUqbq9Cib03+kbv4CP/gL2TDx3ZbG8CFH7C9zbUumzZtaKasq+gIQA8tQBt7KZENn8KmUFEsk23O/XUjTt6ApEzoEqyuliT60Ay6zp0kNJt+EOO1FPHaFStUUocxuyqlbh8UQwEMwYksfNSRlcO+wkBn9y708ANvqGSxV5LOtzDlZLDLiXSXt5EppeIE/qc2XTaBujnV9uwim8Sp+rQ3vMnEIaVWqQRqkSzVOIeJ2Wdsm1fcLosQ+jKGLJxXQ7M6qzkpg22DzaRH/xLbAPAo0R0bjjSzbDdgDFuhCak2eVM5iV6224bEOKA88AB3BdvCl/t8zCcBAPgEVZT7JCT1IQs9JbKpo9MK8MYewLbAQU/Gt2ymsb3QP88qmRh73qhSclUA7ZBxcFedkIOetkU/kww+ttsiRp3JRr/yQIdMfIhua6zRH50oAXhBBy76lBrbE6eaOKDvPm/BXV8ic9aDVy50fnGSxeFKc071fKCutbQJG5F69vxpwjnpwz/0Qe3zMftbb31dc3J5CW4X2yRiU+TS59BSsxlchtdeSn/XD5HRCd92faebfOuxi6QsNjmtYXtSUaV06kIftnqczeT77z5T7bcMhb5kvLb5gW1vvPF6dBv1q7/6q+KD+zvvvKcXl9ft7aTxy850lCBd5rq476w3Xn9FxaPmLEBTvrmgD7FZlCeJBN0hsVpST0/4Tw2QB+B/FlIWAPDAB5eS3/piDF/TZzv+WprNNr4xLGVb8AIHHtRr4gGPFeDDOHKoM2676UJ9hXTFJ8cFC92QPeU2gXxZ29g4JJdttzyF1nbTA4WQAd2SNYATPd8/l1v7j/2LyKn306390KMfepOD2MLYZQ41bHZ93zc5tqPnD3LJPvoA3cBDHnTweP78eXvbpQ0/xuBPG/xVnniiZym1+RkceNFdCpFXkwk9fKClbh/9YFulVtXMh3u5jn742qvNTnDBgwflEr+UetxAigtMxVsba6bybPnNvOR/F1tX3fA3MbAdDIlY4ENK5C3Rm9iX6Gk7uV21PvSBRwk/7AYf+1p/F2EzO2dOxAdOaGHGDJmSuIcAJ8VDFreWkLmzfPHsefunkZfMqkNOWn1lklX1MRwhtpsCCCFgKF6DA6+1rymSHQ++2a/0Ih/8y3bQ+YP7Uo3ydGbCKTBmQZjS5s1jF3lz6ksWQitPfrTJlmrbKHJP2940+kGOM2p4lS78ShBtbbOo91ncu65vp3V066I3zsAxyoMNKaJG1RxfoLNt0Q+e8lDO0QFabGQD4PREP+2gtERFPvSl1EZfow+AL1bcIZMJoN92S5qLfNN4+PBhrmpyWs0GiCzGS2xCT0pkwhtZ2ME4bcbAB9CPfkpk4nf6o5zGLFqclk7Pz/Qgsk7zDarhJa7o9n5AJqdB2y35zuJnkpwEApCJHtgBHfiA7bbhgM9dMbI5aVE/zbUUesOHpKefvlq7sHKbhEPX5aprTm45C/EmC9aY/inji2opgcQ1MbqbK4Qvf/nL+vrXv6Y//uN/py996Yv52P0n2rcNiVwInkvM7lTKRk+fvMji/iL8ZnHIOElelOQJ/jvje1wmIflTSg2NIlMa821tymKYqaIXL3YN7F6cTMccclgs5uRmDc2f/8Vf6r/7735X/L0nTpU/+ZM/qV/5lV/R+flFeB0zdk7+MM+YA68+eEUXF6eRtagk58lzZAVZ0VzEmhNmTf6w8CAL/66+JrbwI37YQByog085JIfwNf2b1MlRaBgvpUTMIvhBS59t0Q9PSvrAR57tdqKHl/IwhgzogZVmd7N/yfcmmzJ4m+Q6fJAD0Ad/dAurthljH/qhJ+PIoa7IZVEEF1rowAPAAegDlz50RR/ylrxffwEFnuiwz1rHOPqCCy2yGYceGQDj9GMjvG03uxgDbAsa5AO2Bf0m68yyLG3DhjcyeDu9ygd028m9STz0swZDAz/kIcu2kAdP1oOTXNMhBzDrGcmjoywnhvyFUzZfxqHDXuSe5CM9fdTZEAH7aAP1q9w0IRM9sJMSXPSBDh0BdAOoA+jIOLiU0JY+ydsVKYcj1ShYstvxLaSPwjWZPGeiTHH85ZMnep5vJVPaUUUl46e5euDVbZdx10zUgGKgoqwdrEx0lOv7TiSB7eZclAprcYVQM4mvrndaStW91x4qq0eAP0XOf0s2kzEnteqSoHXib+nvgn+VE8Z17vqaPsVSJie/bkqiTKkvoS3Rp4SvQltqValFJfL6vP3gcNoOLfqQqLyGj9nk0FkOT4WtFik4c8oudnRDn283WaDCa8ZXKbvs/DUlQWlODf6SMYVmyqI95VtAKcdJG5YtSfAH+CQ0CXOWBZpSlhC9xHdKHTqH1k4jQH+tVchU5Nzk43WpsS12lVrF4lhZhDMGLkDgWagB24Iv8jfDhmo7HPBPuaM7/rOtPjZBh/xNFqAVXuopifEUcX28E32xBb7QIHeKL+GHnZT0UZLAdvQIMb5JIdzFNZCiUYcdw6BaSoOhLzo76VOPR5ucSbvYrTxLVvdP/NjH9eOf/Lj+6q/+XF/64hezqXxV3/rON9UPRTfXL1QWq6pIWezPsqBf72d9753n2uWK1UnyOd9hNv3QbLatiBCHo7NsMmenF9nItirx6bSUbB6d3v7+M6lUuRSV+Fl2PrSe5ePvRbti+7Vf/bv6qZ/8qXRbz3P4YmP5F//iX7TcVZ5ZkaHS5oK0yzXePd2/ONEYm2psP8kb5JB49pGJj/FjyKLXoj5xwY+A7bYJ2H65OJ2cnLysgwPdEF9CtwJ9xJOSmCMTIH62ZVu0oWdceYgpsWMBYs5nVoi5QizpD1Froyu4Ma/xoA3fsNA+h1P+TlgktNyBN+OUbTxv3rbbAQT56LjmUy212Y4/5sxvSsA2pA3ggyz0tt3wVx41fgVApJwTe/JsyQEh01Rs6kvyo4QOevDsIw/q9DW70kB+ipjsxL+0knH8gI/VVMJDS/MB+MgEx7Zucstil+iXdSRl1/XisSMvsZoyGWpJPesNec4v57Ch1LTBG6M73OFL6eDaVk3OlJo1Mjb1w5F3TFKXPKqxf8h8H3NYZKPB7/QpdENwWTOUBxvQk7iyCYNfytFG5EFnW/QpDz6HHhnFh51O+6rzvBmcbfpWbrK7OIt4slslk3XMhNy9eKaJN4h4vtQiILyUeSomWoMY4lqFYn0zfNYSPlMW08hHb82ZuMoGtsRhc3hv8yFtmw/gd/MBfZtddMnYBGP+NdVZqqmXcuQzh3a/v1H7bbK8cvLKevXiSvucgg5JRIDdmSS3SygtucqlRg9pyirBRjNF9nU2qLBvumODCUgJTUhKShyHHdThR9Cm0NOvPDP1lJxM99lMSVqcCj4OJihTNpJaS2ye5PCtCXZI1CW4awndEl5jcOU5CYauS/QNBCmWq4RHCW0/9MJHjn4lMaPex39LdL/JKXyKXeDzvQV9+2FQrVUkBPpQFmhLVZED8UkSk+sDh4CFCH3AUR70om67HQb6LGRTNogMxaZZtqk2wC+2myzbsaNvNtTIxy/It/1yoTvqYkUdlfQP3VadOyk2TIlzmGvMRzB0untxmm8nJxpzhRVXKaomS/Jzjv6HRdVVr9y/q7/1tz6t//g//t/oP/3P/vf67G/8XX3gQ69Gz708KbBEVnwaH98cit5+NLbf7NrtrzTlgMQih9xDcnJOQpToVFw08U/Wh6Y72ag/PdfVTvryV7+nbhPfborUW1M0usmbC75/8PAV3bk4l9J3/959ffELX9RXvvQVbYetpuTJkvkwz0tss6Z5lw1o0Ztvnmi7WfLxvVMfvpvAkHiXBKWrzma20Z28fQ3pn7OQ4pPNZiN8u+bSNMVIHR9iRpuSGLIo4H/6AOighxeLNTyILX2U4BAfPTodWQAAEABJREFU6oyBDy/axBKgD2ml1thw3t70odtkIyy1aptNDf62BW2Tn4WsT+5PKZHLOHMYfsqDrrbz1vdCXCkxBkDfD4PQCT4caNALfGQCtps/6AOgAQedaSsP7RV3yAK+HCbNyX8nqZb4VSmv8uYAPvToteLTxj8s6pTwDcuQJKdChz/A74fkcLJTmRrgYCflOr7L7cqUxb6LfLuEhfPdbid8koxO1iyqpWhOPLta1HVVpVQNiTe6LLFzWawxPMBXntp1WtJfaxfcLgetg+Sq5/kkMWcOnZ6Qjxa+Q0fygTXKtqbImRVO0VeAJHDQG6BeE890RxdsU7OZNn4CiAt8yve+/S3dcG+bxD3dDNpEscwPLQl4LNI+d8iHLFTI6cIUcIQHXZmpmcgWjpizGJaSkQSlREnwgVqKCNQhp64lExX6UjKSRaOU0pxykYnyiR//CfX5nhGzYlNBV8lF4KzB2EcPHDGHj/KEiw7ZRK5z/YajMCzdinqtsCM7DJFpu+kJTrra+BIGSQUhA2fQaTsf9KeVRSb8LMbYhObYNsb5ALjwoo865epUnF9i4z66oRf8Gd8nkSjhhx3QMw4s4U2bcfgBtptuR35FtSVWUamlBZwEO82Hf06yLDAEXnlKrXL+w1/olK72p5SiLvElXvQjD5w5NqEDOiEf/XT7YANt8CmZSDX8qYMLHXX6ST7GeAOijk4A4/ShH7GENXq0su+jKXmz6PQkp/u8oUFzkmsw7BpzmkXHN15/oO22JB5ZzS3VTBy7qJZeX/3KN/Tv/+Qv9Nd/9QVBexgzOad9FrltUnQUOiIL3aZMrsNh1jvvPklcraE/UQ2vuF+19kELz7Sz5mvKQrOwMKSXXOGb3Iubg77z3XfSU9QPmcQZCEvdJDcf5s36Z3/u58VfqLWtd995J7p9JR/8LyNno2VRNs4iS4Eli8i17t491cX5Vi5S0y8ylc2mS5zwqfIQJ1viugv7wMOX4FC33eJKO+jtzZc6dODZ8W+EE3/bIh5cudAm5vgHXPpZvG9yLUW8135yADzwkUcJPrKQQx9tdGOMGJ/l2vQ0MWScNmNrGzrecM7Pz1sek0f02RZ1aNCbPuReX1+3fvRDLwCdrnJFg+wtG1hymzp6oAM40GELbfjiT8ZZM6AHZx2jZByABvz3249s2vBEdwDdkAku/ejLv7YB7ynrIfrhz+l2ftmW7Vx3ngvZ0CNrTMwd/aesa9ByOF2yAgU1di/Js74dJmpyAv2VtWVOjgw5XOIr9KLcsoFnXYXHLmtNPwx6cfUiai1Zx/dNpn2MPzToVUsJu9LmCO0gv9QR25q8dFLio1Sj0yzqcyYNchkDyhyh/DPv737vu3r2+JHGvH3kVkFdJtE+i/QN10kJGjPB4RQ7VFMqp8cSxehLCuTUeBALIkIAhKAMAikRhgGU8VNTCDbX2WS63C++/sEPSZXJnF4HkvyHbGTtxDgelYcvSdYPQ6N/ucBn48OBOKNmoSu1xCFqOHMCNLOLh18pTfPmiKZfFueahaPvBzUCHR87CuTPLpvBqn+aQYmlcSA21Fobn7BtctY+G5ylBQ59sBmAz5xAk3QkIn2MwwddjpKllQ9j9DNeCHgAO8bYCg4TlPElSYUfODHxa5D0MSGYqJQAPOBvuyUN/DjdwYdxJjr8KMEDH33RYYiv8S1Jbx/p0Z1xdKG03RYo2tDTBw38bb/0G7rBmzFwmEzAi+QXPA85ue8Sc8YW/JxEWeKzKW+RFxdbPXxwry3A9BE3qajWQe9+/7F+7/f+TRbRs2wmgy7unCR7R/3Mz/yUPvXpn9b1zZWW+EnJ6lr66NNn8Z+V8CZOklU1DJvE0eFXNSZfANty5DsbRhiKv+z6bj68H0ZJDl5iERXFG9V13t7v3rsb2oO++9239eCVV3PV9dP65Cd+PHNq1JgFI6yk8KJcMn82mWgn217np9sc4krGJk15S9r0g5Yk1hwf2OTTHLt3Im5rP34E6KNUHtttU9llYyOeUxYxxuwjDzv2BN7fbx/HDtm0kQc/4mQ7Oo8Cl37b7VsJC+SqA2XExo/7pp/t+OjqJZAz0INHCRB7dGMDsB2/Z+6FCTjkIvKRl67Ec9PGGaOPMXgwf9ADHMbgydUNbzPUwQEXGYwD2ISN+GNM3AD65qwP1FeaWorQG3nQwQ99qSOTfnjbFrzYLMCBB2WXwxG44K19zHnG4Isc9KcNDjr0fSc7vggtPoBv0kQ3WZs3Jxv16b+XD/GNbxIxKqavS2zmNp/hCR/lod74Zn1KtHXI9+7H+TwBDzZzeKM/8vEXfuOmBzzWF3wGHTxsNxupQw+d8tjOXJmbzshboQwZ2AT2Ly717ve+o299/at68u672saAKUl5dfk8d+o5DSax2Ty6WMJJv5aiWtwgmS9lhliLNkOfvqIlbeXByNUA2y3pcHJ1OSpj6eL+fd19/Y1QpyEg7FLUrs/k6FVCx+nZtrbZeDZZ4OwghL99LJfbyYdh6ZZv+ZeUc8Zo00+dEyd4lGNOEFOOobZz6p2j9yIbSxaV2Ljytd3aOBWblIcxdAMvzfaH+grgEohd/AguUEuNTV2SoW9yGEcX240/dfBXIOjUwWMywBs+9NPHaZWrA8bEE1trKcJHd+/ebacg9ICuJsHQHYAWPrZfyoUnyQQu40P8TJ0EhwdxA5BluyUUPG2/tIVxaOhXHmRAi0zq2Mc4E4zNizoyleg3vovCd8xCdlC1dJ7vcnPic3LS65VX7hxzUZZdJEDOgrPVkDeMe/de0ZDr2psciF59+IqmZVT7/9zE/2M2iFo6dWUTuj5XAdKzfEhflvR1g3j4HldcFPeJtw7KWi187FL17NmNvvrV76jWrU5OL0KyRMeaDcfRfsn4U2En/wDlxZ074VP0uc99XpucnJdsZh35nMML2IpNp9lIXr1/oTvnW/X5aNkF8HlMUi2l0eM7YLvdttwkRktiPGWjoI6/iRV1FivG4EEJDWO0T/OWsMlVCbwADhOMgcd4rbXxhwbetkV8wGXctqjDAzpykja46AA98umDJ7EEj3Ha9IMDrPgsZtTjyMRwSMxH2aaZhXISPGy3vjmLPnzIF3QH0KXrukbH37eiDzuRYbvxQQdkgIsu2EJswLOdePViTYD3IaeLp7ml2WSNoQ0utCz+2IY+MIUX9LTRB59xmKOOVPu4ztluMbQT8cQMXvAE0Bs6SnyJnuiBjnNyxbZYm+asu/2mF9+Xh5NB25OteMADVh3s4GeTZKzP2l1zUJ6mMbbNbc2lH/3wDXFFJrQAGyK/YDWEbs6hh9uAm6sboS90lADy0Ac+lPgIPtQZS8ouyevcseWkVNn1ErSrJ0/1NK/ofC+Z4mBlwV0CSgLjrGSdUApBtluSIQCBMB6bQqMIzpid8TrfNQ7ZZZ2FAoiFYTVRSKXThz/+CfV37sqq0lJUUktFFEM/ZKHYJChVtlOWBnYCFEcTAIxCLo455HS7EAxZ1SW0fdPVqY9xNgvGnI0OGhwAjLGLk4BuH2wBv5bSaGkzhAwAWtqAi9V3PVWtY1FNfX+Uy0CTG9nwAWyLJIKP7SZjTrJBz+kHnWzrkNMiAD19lOBAx+KxZIGcw1d5wCOwJAqbJHjQIOdOFrbzXCkQM/QaskmEpOkIL/rpAx8620JPZNBnH9vKAx6bFHLAsX9gC20m2srDToxiFzzYPNAPeWGTD9anLVmLq0rwhrwZlOIMLeKnkotjTumnObUPfVFfi042fb47jMEvso9YNf2llGyaF/qjP/y3+va3v53rrdO8nZxpzoK9yzfB0lUdwksqistEKvN28fjxVXyQyRle+G+JriU6uCxCPu2TfJPqEkuVLm84+XD/vSfq+lMV93L+m8Nwn7frk5wg0eNrX/uaWHi+//3v68/+7M/11lvfiozg1hKeZupk88mcmw+yD/rhD72he3dPtR1q8tVts7zMwQ7Z+I2Yl1JCtwTfOs2msPq+ZgMA1kXJDn1yxraIAbTwWAEb6YcfOjJOm3HKNXaU5A19lKsM6ADo7KOMVU949PETbXCgseOhADwYh45+SnKBfurgM07JeBzV/qxt7NskP1a9wEEW49AjE3vwDTbSBz8AXNsv+SGTXKQfOoBNCF5LsOg/y9UxstJs8wD5zJ+zXMHC3z7yg9eQucScXe2xLWjRD17gwIc2uNBT2s7h41l726MNLro0PW7XpyRZxq9Uk7/n+Q7HISVkTadkkObgwR+94EG8sB0ezN2b9qHfbTP53ttv5/bouFmvuLZbXiEXX2HHTa440VeKN/KHtUQxF772D+Y6NEc8HfM7Y8VFsq0hiblp0OUGa6/nTx7r6aNH4pprl81gSZLym15LFvBGlIlnR4okfqIgDsOQYchOGjxHmZmFOrgluNTRsZaqWkoMUXsr+fCPfExSlVzDq0r5iTE4C2NwkvLU6Edfqu3URJBt05RtMW5bVqizYuCgQ1YNHAuPqCTHYHTEGbYbzUpHWXPSKbXGQZ0I1GqT8jAOLWBbths9d504e5XT3W4uXXiR4CQi/rGtru+00lMC6MlpAB2xCT7oRz/BJQGpA0wEEnfJIsbJjt+sQQ4LPLFRnnWxgXeaTR4JB28SHbAdG/sGyMU2+sFf2/ClvgI2AuhBiY7Q2cekRB5j8ICWkjZ4to++Sj7ADzrwGeN+d8nC38c30JVizYlfLQpN6NI+HTq99uqD2OI2KZYcGJQnbHOq7WJHbdct3/jmW5mA+WaScT5a/+qv/Wp41Iz3muIzyXLp812s6NHjF7rKN5Auk3WbTWPIYjhNB4lP6kle26k7eTpn45v15OlOz19kM+sGTcnpMbYEQbXv9Oabb+ozn/k5vfbaa3rw4JW8UZ3r6dNn0bfEFinzPqgWNGMObnz4t0d98EOvabup6rNhcuCqpU/7RFOSlTwAiD/+tkOfwwPtMFMpRfgPoF2Tt/iW/MDv0NBPDtEPfh8byUVyktM049BDa7v5EHquP8g1gEUGmfCAL7hnWVhtiz7a9MPftrrkPX0csiihRQ7j6ESf7aY79GsfetjHfnAZgy8+u8n1J3zAwSf0c6KGL4cl++gbch8g17GV+We7+Qq5+KKkDb1t9YmdpeTQkHrfSnCQ08dXzAn0ANAJu9EDHHgA5/EF+ABrQdjJPuqDTHhQohO6QQMf+IE7ZKNk/mMXfbV2dMvFMm+r20F3X7mbTWq4zZ+JZVTwtN1kQWCbInibVqKj7byF78SIbdlHwGfElfji/6t8rOffL2RNIf6NQXIcXavry1jhB/DxAXX0ZY1mPha7tODTWUtRQqkhk8sw2h1kJmASeP/iWmN2upL+wszIRFpy2isxq6tF1ZLoC3RFOs3H9D5OOckrYw3XzE11pQZKg5I+Tp4f+diPaXP/FUlVc95KlP5orqilEn0I0IIOOanW6FUzYUhWAkRgCCSB6ZMUS/Syjo9DC71UFBUzoeeoN2XQ4RuNMi5bTmmnDNRMglKrkCmqvYcAABAASURBVFGjOws/sgDdPraFE2kuy9LqY/wDDsmCTBxNUs0Zpw4+QYGGOgANJePwoQQfPPrpo77LG92LbOYAfcD19U2Sam6JTwIyqY6Jo3ZyP+RtElrkIYePrbyq0wbwHYsJOMiFltJ28xHy7aNPsAc8YMgpzD7iwAeb0Qd85FDSto840NiOv4vAtd3q8ESm8sATf9tuk7nUdCaOSwB+h7zZ8nawGYoevHKRhbaPjmMW2ymIMyFMeBcdfV/1sR/9pEoddJkrrGfPXmRibTVseslKf0mRjF2sXT7CP3nCbw0lr5NftRQpo0zqOddjSza3WjKpZ7eT3Tgu+sY33tWTZ5mYyZM5+jrKkvu7/Y1+9GMf1b37d/XkySPxVnInV4wPX30tb5eThiwWfe2Tg0vTdUkub7ad7t07i94lb03XUvqmbKDYXGoVPsImoM+itiSXGFvLQw53U+YaffgefAB8fA1NmGYqLaK90lECjNEPDMNAU/CpkU2DO3rm1yrDthgDkEM/fKhTogc6kY8sUCxUV/nmSj98KcFTHurgbjabxGeTeE7NXngzFpT2x3b8d8jh4RCcOTA1AAcZ8GPxe5RDL23k0EY2OU8JI+SwQCLTduIxNMC+rutVam0+Qn6f2MIXIEfxI/TwWfuoowP92L9PLLrQQU8bPOSxLq049tEW200WfiJWd+5wXSrBgyt8eHCQoESXIbmjLJ6b7Ua/9Hd+SR/88Afzhnzd/DLnwGRb8AKQix5rbCixmf6kdpsz+Ac/IZu1c4j9+6zr6FtLbevH8xyC2Fzm5FcX32STaLGHD1DpK6WtffiHNvzKnBMQCOws7Z9ozxWVomSNkp1LPi6WLPNWtZLvc9tQDlnMDnkdYnOZstiVTEaFrgtNHyFL6rUU4VgMQiBGIpB6OCmoqjHk9PyuVPp01UAn579UMunysyiTYVZJX5fJSCe61q4TfOBJvZVZ/G03mTXGEsQhk+Qkd4wnJ6diY7AdfksD3T7wW2HOApbRTOv8TH2KXat/QLejXQCbCB4BIGF38QdXeQSAxSgCiH+uLPZa4t997uwPWeAPWRjhBy94EGgCC6/WDg4yt5vToGB11cn2VBfnd1KeqLjTZjjR2em5trlDhwZbKdHFLi3otgVfANuQyTh4AJMEmdDiO/voF/BsNx4rHfjEEaAOUF/pbIuHvrVELrxoIwPZ9EFLH7yxnU2Q5IbWdibIvum94kxtcR115+JMJydFFxcb3cnHdWWxn6Z9JseoJXEiL6ZxVg78+trXvqXHjy711je/kzeUm+TJRq8+eCj+BYU5V7hxkbrk3TgWXV7u87F4H5lzxveqpRNjtZZWKoebOXOh60sm8F5f+/rbOvDvcW0GLU58SpVyJTaOe33/3Xf0la9+NfL6xOZE3/zGN/U3f/M5QW8Hb5FKVzROo5Q3HwdeeXBHQzbJe3fPVYoa7ZScY2Fk88c/SzYRYgV0yXvg5OSk4VKS5/TV5Dy4wJycsx09tuE/yHZbcPA5sSceyKCEjvrEwhH+zCv42m60zCFO98ixnRgd4psufl9e1kuUh2blAe6wGdrCj0x4oBd41M9ykid/7XghcuMQjTmQgQNgD7j0U6eEzj7iozN94NBPnT5so0QPbFtL6gAyGKcccxDGpxz62vzMhgA/FvKVJ3j4EhqANvoA+An+lPCiRPfi0nxD23a78oQvY7ZbHIgrfAFuTtAfH7NGSVbQkl9qzyZvJZtsJPzW5ht5+33t9ddUk0foAE8lr6gjoyYHIIIvpZxMi3+RMSYn8I/tph8xQqZtQUf8sBu94cub6U3WLepjeGDX+2UoD3LxAXxr7VRw0JgEz/LZhMB4hjiabIZem5z4h65TX6oyJdSlP1mSsiizWbvLK11mJ7t+dqmbvL2IjSQ4GGQbW1UjCCWPyoRD+h2cLpPaGZNK8ABpmZ0fTZtMxElBFfoQeHSlJPjU50w05GAQRtfoiAz6xugx3iaoHZ6zwstilwXXdmuDOy+zAPpXmLKIwFd51r5U258u/mAyUCKv1ipgyOY19INOM9mHfqOTLPibnCwAggEOkwsmBNN2XDnRbPJttwkMT2jAQQYIUxYZ9FltWq+30B+f4N8xNk9JGuroDL7tLMIXDcClH/7AEH1JIiY3clabmHjg2hZ4jFEqj22Nt36FPwsRPMGBhr6gNX9AQ5tyjG7g0aZER9ttUWScvoRTlOAYJmzrsafra/p3unfvVOcX2/jqkNEl8VP8N6esOb0u+Z5wJx+8v5QN5Zs67Cc5Gcs3DXyH/6fkucg04lU2en6507e/87ZurnbqE6c+MbOruuTlJm/UJSXtQ66+rm/2+s53H+nk5I6GLJSyNCdHXIvOz7d6eHsFx+Hi61//hr70pS8L/57mIFPEY03xQalW7Up03ejBg/t68Oo9bfMhfrPp4+samk1knKpGx1KKyBfi0a4x4yBirTz4CQAHmOMn2kzsvu8bPTwAeNCHPuDBgxJ8oEs+U7KBMQY+AA68I04Ta0L0sd3qtmU7cVmid2k5weIEL2SSVxcXF23u0ncn3+3QgdO27cyRo4302UZEgzG5BaAPdNTn+FmJG1j02W6yz/MdEGCeIJMxdCCf+SCPfPuIC3N4spCzSI65/qa9z2G4i7/gMceHq93YCx/iSY7jF/CRQx294Gk7vu7apgEN9MQAXcDH5/RBRxwB8ADk4d99vrl1WQcZg7fyzIm1cxODHOZ0rSUb0U78v+KxkfGSeLBS2m4xsN3i0PimvsSeJb5DjyV1aKhDBw7ragIodEUf6rWU1uZN6cmTJzmQXWtKTIbkPD6CHlCeUkuLQ61VhxyECwyWCOStxLaaMXZjWIrjqKouRECVJZIqir18C8kE5be+gCUMby4v9eid7+u9wIvnz7W7utLls6c5BT7L6e9KyodHaG3rJqcBxYnJE6GHU1ly6sRBik5zTpIZEB/H5zgXIzCa4FDiDN4ECDZOH6PbTV7ZAH6td5c3AZwSVlmWlMfaxzEkEouMsGeJhCBU19jZqStV1O1oEzuVB7mllBawLgsBvgBOcmLYDkNbEIckJHj4D12o1zg55HHZ1PyJzvBhDDzGwAFYvAgW/WyWlAQIXPCgJejgUmL3PvYJGwIVP0rZ32eN2XhOz861zUK2ZIyNR7Fnk7e0IVcLY/w6ZQNdgr/nFxYs+dY+kh8dp/iSEln7xJXkQ7be9zAOPrjoycKADcDV1bXm+NUu8c8g+qij5yYLdd8PWTi3bQy+tpuP+m5QKZ36rlffb9RloStKjMadToZZH/rAPZ2fbtJRtMxFLl1sTjPGoMdlrrbunN/XJz7+41mwT/NGcaOLu3fUJuacQ0NeX5a8FfQ58e3zkvDuey+SE2o+CwvZRX0X/lq0LAflnjf5sNW3vv1Eu+AvmeBzErIuVX3NxpbM6jadnjx5qu9mY3r77XfEwvCLv/i39elP/7zOzi7yNjNp8Rw9DzI65E2mq5M++kOvpU2f8oLTtU2kVCVfRrFIbnMYoWRRwzblIbdYdEriRUnuX2WO2ZZt1eScbYHHPLnJDQJ9xAf8Lv4ENskD+hgnbqf5sL/izdEResq1b5U/JN+hU551DF1OcoCiTHcWvX1smGLvrBJ5c3KNPJvC95D1gnx88vRJw0EG+sATengC1NEBH2yykNVSVcMLvBobkYN9tgW97cYPPelnnDr48AJWO9FVifNme6IhuThNi3bZVKKekBN1U3bx4aRN/AQgE17wRC/bwhfob1ulWNhZclgAh42Z2DB3kAstvlaeGv2JBbTohe+hta2+78R4kk9JLY2Zh33Wlpp+fEkuPHjwIIv3LvFWsx3e0MAL3IhovqfP0evAHI9xvEGBy3iUbbaVWiKvaAh/xthcS/Q4Te4tWUeePnmiyxcvxO0LtmD7lFsA9LrBZ2HmWjWHJjNyEYqbxTrEzmAp6U6lxoguk6fvM7kD6Y4Bi0rGlpzW+HayHXqxqHbpnLPDHq6vMzGWTJJJJY6Y86o05k55POz05NE7evvbbwW+pe9+9zt6nkkwRl4UkDPBi0a5KkkxisW+uKjUqm6Ig6OHbRGAXRY3AgPQxgmHbEzAHDscRe0S3EX8Fs+U++8utpA8XRKyzyK1zNaY0ysTv9YuWlj8F4nqIrOGXukZs/mQHMqDnBIdagltAjTlVXnK5LCtUmv0ngQ+sMsHQyY5AdDtU5pebi14oTv6ALXE+shCnz66Lgk+OC02oYDqRTbqqwSWzQb/7LOZvMj3lJisQ05aLlVyyeI4NjjE/7LlWvQi99f7+GhaZtXoqjxjNhVFLjglJf7bx7dMkgw3e2ijJ7pgF/3gTeEN0Ib2/TjQTPHLPvqh2zwvQXMSv4+o0nSdkmvI2SU/5tiKzfCFxiqSqjTnZ+k050Q/ZVG8OLHefP1cz54+knLdJOW6KQt7kxG7pmwUxJt/Nfgb3/iG/uBf/5H+2T//XT27fK4ydHInHbJBzF40Bn9cOr33+CaHmrBLe8imIFk31zuN0X/2PiocVMu5vvPtF7pKvtS8RYzRXVmAgDl5y5vL5/7m8/r93/vv9a/+5b/SH/7hv9WYCXf/3oMsrGPycEoYZ/E32p1cfJhvK28+vKMPvJYNvy7alI36cqJ5kTJxpEhd8yCNFgdyvUvu0i6JFbDJQsdmw2JEfGy3BYI47RNHStuQNICG2FPia/zO4kSb+kk2BGJykTcK4gFPCKGx3U6p8KS9wooHPfrBa0puQEss4k6Rd5fJW/4C3bF+KfDQEbsA6uQCdMiEn+3kyqFBKVW2XwK2gwMdZU1OA9DTph9dwcNWdGN8SlzBYW5cJ/em5B5jw7AR/X0/aEq+MZ82wzbyihhXHnyNb/A3vNKVTWinWos2OZz0fW24+KRGH/xpu/FFF97OeMOEnjrj4O0yLx0ewzA0v1gW39j6xHsTvbraKy5teQn+WQ6Jc+buEt2xFb3RxbbgYTv4U2DWy/HkFpvDLvOIFwd8jV13c9DaZ61qvLKecYBlbakuqtHjOrdNl0+fi38J+zoHRHwzxj+bfhu7YltwlLV5l/Ww5BGglwpMLxUoxccxqfWlUDikWFIsrQ+DQ6pNHLFJcndxYuZqcATLyKmqpbYFYY5HcFKNk+SiN978gO7x8T2zCIcscngu4nF+LLf9qTa5YxZbEm9KiZOos/tThx48bLGhdgssbYVljV5djGbynJ6eaJudlz54OnJtZM9ZBEbhzL7rVWI/iThFb/CQixwCQR/0BKSWksBN7TRJkpRSUeXIKwEvGUdHAHpoKUk6Svjts/BOCVLUiA+yioYDvBkHH1ra8EKXfRYLbCAh4cN4SEQ/OOgNODbYsTDAGLRsuAD48IQPsVP8AC0+RS51yhrfwQs9aJOwjMGLNrT2DxYb2y2p+75TAtdyxXbqEnS2Wx/0tpvv2HgbQn7Yzk81P0yJNXpf5Jrk/PxMp2db1c45JOykhmc5NnJqOz0912/+w98Uv1H1wQ98UJ/xMYufAAAQAElEQVT+9Kf12c/+uj76Ix9VuAW9BGrLR7tmIRjFvwu3z8d1cnLJBK0+6sZiYpekTidnoX/y9DpvOZOcvq4W2WMWuevE/FS/8Auf0W/+o7+v/+U/+A39o//oP9CPffxH9Vd/+ef5xvLV4OxUEv8ooJIfQ3zZV+uN1x7ERyV52McXc3JuUpexTU7KxOT65rr5hVhg/8qDMfIFwPdz8itsIyebXuiJEe0+BxJK2qufoaUNDXypw9d207GGHjrbIqbUwVMe8M5zrQROmi02zD94oQc6AujFOH3QI5N8oU3/SoNsxgB4AtAyDsAXevpt5xqJX1JQ8wlj8LLd9KBNfmIntKssdAYPHsgjx8bMMfqAVfZKTzkm307zTQf70adPDsOvjz8psZESnuDCA17wRgY09DGnoKHOOPj04U/q6AYf9C7JX2jpt518WJpdjKFTkk1L4lyzftVS1A+DLIlDlG0hw6aHviMt/HbZJCjtI04pVdzKrDZQMh5W7c+YA5DCGRxwnYzd9IO60PWl0z5XvVP8V8Ivf7LhVZGzOQ+l3qmgLIpiGKA8rQz2lBPYctsGD2BsziJvW7bb4oUA+nEeYFtD12OZpgSHtx4UYIe1i2rt1ecj88d/4qf0yutvSsG3axaIKUmTk2JODGMW8MxkodscR9pHeTiuliLkKY9t1UwC2yrv64/w1q610zoOjQ1ezetkLxbibV517aMdBI/rIwLOb4Pss8DPWWCgA0iem3xsB8922yxsS4DUdCI4XYJ+loTcZsPiFILO2FBLUd91GpKYlOCGqLWHPnpmnDa4yGIcsOPPJNBqh/JgKzj2cYw2cpAHYBv4U2Jou/kAG+BHiQzq8MDefU4WXfSGhhhSwpM6trCQMMFWWnyAPPD22djAZRwAR3ngx6s1PowKbcHbEdvkBPLhAS5gO2604El7HQcHPfkd+6vrF1m8z3Tn7pnGfICPiPwpcpLenKNKp7ff/r7+8i//SrvE7hvf/Ka+973v6MMf/pDgga1d8mHhbSb4S+heXB3y5nKTlwyH5yTlJDQkPsAcvM32XG9951299e13s/ifaZlDVaSuLxrnXfL/oJ/51Kd05965PvZjH9FP/fRP6GMf+xF99Wtf0ec//7nQbAJDy0XFxkOuuKZc2T189a6GbIrK21RhNuYabJ83+6uc/kqpQteSfMD3xNN2Nr/jxkR/lzyiVJ7V/5QspuRdzZzA15RDcgefwpM+6vAltvj5KjcE+BlafiGCj6/gQsvhCBx4A/CGnj7oqUMbNWKeKZq9SxYOxmyLknxEZ2jQB97IaAT5wRh2rmO221pA3KAJu/h632TYR57QkG9AWLQcX0t4M24nrsk3cOCP3fQjH73RDVsobbc8WbLerG0OFfBCD3hTv87tCzrhC0rbWkv4ggdvcGnDi1iBgx8Yw5fgAcjHbkrbzX/QgW8fbbUtB9l2s5Nx3T7wpw0gkzZgu+Ud/cgnzmM2A/uo73iYwtM50PCWsWRj6HKFfKZNP2jJusGaXV1Sn8T113VuQfhNryX+rKHcdL36jGfK6CQ0BaGHDB6yIGCM8oxrO6/+jONIHMA4bUpwbMu2ulKz7i9tN2XM4VGTzJZVIgxDSiZmlwnsXC/tciXzwY98RB/+sR+TsoAtwVH4QDMk8Ye82sFniuFzJu+c4NpupyUCWPtePLySkiTQ2RZylAcdAejSbH+wYQ4v+gHbLSjQLLHTPrbDJKpE87RLoYwzmRlSEm3O6fQ6k2NOfUq53MIcstKABJijL8myhO4od36frKXRgjPFz+CgP3pERGSX5kfbjTd94Npu/WscbLdx6JHFIsHYik98jjyXtjChB5PINihNV2jpA6BdcfDpage6scigw5DYUEJHCX9oVoCOMXhRMg59KU2kusSaGn3IJJa0waO90sFv7UcO7efPn7YJe+fiTPeycI/TLr46+kBybJyy+Oz1e7/3e/kI/3ldnF/ovffea/8b37OzU/3tv/2L2cxYjOLfXFEts9XlVf15rrS+9/1Hen55lculWeh4zNmqKfl3lW9w7z6+1PfffaphcxJJyEw8k4Jcq42HOd8HH+mNNz7Qxvlu0tU+aT1E302gl+3m7z5zYsyG0ZVZrz24yDcga+hr4ppcivRSo1PpGi4LHz4htvgFHxEH/MoYffgGIC5An3nBYgUNPuMAQB1c8oE6OIwBaz80tAFiCC/q5BRljd70UaIDfOCnPPBAN/D4uL3NASrdwo9ntwcq2ugNb8axi9J2s1V5sANABnjwpY6+0FIHgipk0Qc+gC4APMGHFhk2sVqa/xnHBmj51Xp0to9zAR4r75WOvlUWtPCEFjpk8E2EfvpWgAf0jFPiJ9vNRvrYhNDBdrMBGfSNWQ9tJ4dH8SDDdvJibrqX1OG9ZHDMIdt2m/ti1c0aAz7ywLHdaPCP7bZmdu0AFergvpSZ3IYG2tNcb5bisFuaTPrTytqdn6Hps2k4ZYn8JXRsKvxldM5ASntTqvqM5XagS3H7JwQIW53DKR3AkfQDYFKufTWMapKNEudiBDixVtEsRRySRbwpEkdIlt3pQ/z9koevSYpjpLglPyzVnLiGoW+TsGBgxqfsknN4zFmkARxAUEhYxWHIrNGBgFHa4dl8lx/hbDvBix4poQcfoK6Mj3m9s61Si/rIhwdj3KfaFo9toY/tbAxdxCLj6Pw5uuEzJhoTsJQsRLHVdlwwZ2J1DZSn1pqfav22w7No9Rs+5fSw2qE8pZQm68i3tFMEk4aAY0NQWsKseLTn+In2sb6E/9TkoCM0yEEGiwh8kc/vuNtOvBYxhp7wYAx+TAzsQy5j+J8x+AHgojt91Fe+Nv5zs/eQt5+V9pB7YnDQcdWLRQRa5NFvu9nerT7LgrvJ3fQHPvhQ1kGHLMzKIUXBK12Njwe9/vobevE83zdyevzoR344V1w/nHhJ/VBypXXZTvdJJ9hLruHY57vJVT4yHqLjlDw55AR8SKm8eczaB/nxs0uVHHDIh5J4hCiHipuQF11mE/qn//R39YXPf03//e/9ob7+je/oj//4z/ToyfNcKczxeyfJimPFc3Ky0b07pw3OUx+S6xlVqSU4ygQu0YOYjU1XfEs8jrQnsbFr3y72Ofzha/zIGIBvwcWv1AHaxIx4kTfQ0I+PGQNsN74ltq2AXBY6YgogD74somwSyAUX3uBSEj/6aUMLIA/Z9AHItd1sQ2fG0QGdyAPbsh13La1EBni1lKbjygs5APwAeEO/1tFFedAb3RinzvjJyTY+nhs/+umjRIeQZL6MFE1H+tAPPXlrA9CJPvghE/60wWUMP9lu84g6fcwd4PHjxy1+tpsO6MmaB3/bzW542m7j2MgvB6DQJjk4Z11hnGtq+NoWpfJgB2Bb6CKtvpy1ZI2irTxZ5gXfKd+PggGWiGk/DK0fGXbkRxZzr5ai6qISzJp+/mrI4++/ozlzuE+7Bm+ft9voEaR04Mz2hhIE283RY3YdHDAFGeVsCzzbUUlN8BiFxpywMQJgAJzptm/Jwkb/xO4bZUpU4v+KuL17X3IXfpKiaFJHpoylq7xSasaXgOLYnN4yBm86aq0qMZI6fchADwJMAGnbll1kO4vD2HjYVtM5doI7xkY2Jduas3DYbrY3/qGlJIFJmK7vxIS04WshH2ADYhy8k+zy8LWPOOixtteEAxc+nBzf3wctQbXdEtGOTvGf7SZ3jE9JAmjgi24A9sOTxLSPNPhAeRgvxamp+QF9kQO+7daHv+FHH/zRFzxoAfCRSR8y0EN5sIE+xtDBPsoGBxp4gcuiMue6MCTNZ8ij37aGoW/+Zow+FivbidfUAL5j8o98SoB0drrVxdkmdEWHbCZzJsmyzI2vkltJEX3v7bf1+c99Xm+++aY+9amfzjXWI33r29+ICHJpUXHREr+WWjXNRe8+epH9YcjiMWYj2YdvNpbI5Df/JhX99Re/rG1O2ZtsZEM2rSUyuUZjvnDqe5S3lt/6f/2/9Wd/+tf6t3/0J/pGNpT7d19VzYkuYpqPbQs9tydD+5eCT7Y1+szaX93ErCVXvAeN+QCKPVwbZPAlHf6lTUzxqW3hd+bmEoPnCKF/nw0G/634jN29m+u0LBLg4HfGoCVGNfbbjtxRPLTBgY5cID/JaeIMPv1n8QN4p6enjQ6Z4EIPLYAsZADoDB304FBHb2KNzrZFCR90A8CDB3kDP8ZLTawyV6FjDDz0YBw56EB9HUOO7RZP+uGJDGhs8m5o+UUfNkIHb3BZqClXXPRAf2wHwIefbYrGBzvZdHk7gyc604ce1CnxI3rDY+UNX9uNh+2sUcdcBh+cObnWJefQ5ybfQHaJ8Zx411Ii+yifNuP2sY0/oE0C5W39pl1RjbnSmsY5/JfQSUt4KNVWyonl3DY5+FznI/2S/B/6QQ0n66Kix8waPiszIt0Zfzfz7Mm77+ntb31b73z7O2rXXHC3LdtUW6Labm1OYxiGwgzabuNNWUlsEjiP8dWIFtgoi2IEZswiGG7qS5/gjpmY5zq/x2YSh7jkmtrhdPuHyRH8OUAPfOcsRI1XeNpujidA8I2SEjQZAxca9F2ywNC2j7ybTnEKAaYfgOchp+Ul9NCtgB1DJiDtFQ9ZlkUy2Bb9dnoSVNtNJ/rwBQBvkgs6+COXNolJHRzgcLup0UcdWPHhgQ6U9FPHDugAeCMTfOIBD9prCQ60Kx44tOEDDjyxk4SmhM/JdttsRA79lEyC+/fvt35o4AFPeFDStt1OQ/AA6MeP0MN7LUs2NtvtexX8wYUnvJQHHQH6AXikWyHTnMWk75SNRDrZlLyRsRFV1VLa+JKY37lzVz/6sR/N4jzq8aNH7W1kyveVD37o9ejvzI3MoPxMKFXCNCyz2ez14voQmjmptGifSQPDm91e3/zW9/Xddx7r6dWl+PXeOZOo1k5ced29f1f379/Rw4cPtInfYlablLtcjS0RYFcZ5TMB8UfNonA333tOTqJzdoxxP2ayHzKJd21BlZboVJJb0SGLBn4lnpyGl/flKD6xLdvxweZl7uE3xFGyYEPD5kLOUbfNsMbMrV2+XQHwRw4Dtpt8+uFB3DgUAMSPDcS2yGPazAX4kmfoBA20yIYvAB596IAPAOjgCX8A+fABH17Kw0bGoms7cevFv2zrxAsZKy748AOQEzKhB/wpaW82R/8g40g7x+c3zd+2Gz75Zx99Ax8AHrZzwNgJHdEXegB5ygMOuPSBwzyhRCby6Q9acmIUeNRtJ97XjS84Yw7jfZIaW9Zx7EMG4xy2Sq2CFzw4VD158gTUlqvgYRs0Kw9K2uQ3ny/gY7vpga34mBzlt7N2yfFSaq5bh5fj8GTdJtfxSgltnxubsxwgKIusGjjk+96zbCZXz55rysGurIIVApStURzlbrILIli3D3h2JmOS2nbQ3QJhH+uMg4+iGKw8S4A/QVEsPyZ9Oko/6OzOvdSc/vBMLfNISzYEQKJfzbiaiVtrL9tHvYHk8wAAEABJREFUkMWDvBXY8OgD+r5vwceZ2MFpD+fYbv2MA0ob+jGrCSUADUAdXi4O2hFoy1E39uMjAHv51zaZXM3uLDT07eI7+qhDZ1sEBt62RYluwJiJDd5KTxta2y0B7QgNk1KKSFbbt36pst0AGngETehFMttukxBbonIWqLnRIXuXhQQayiGbJrxJasb22dzsI1/4MYnAZQwAn78QxkRnnAUGettNNnXsUh7waaMDCww67uKbfRJvycJPH/fXjNtHv8AfevqwBWBC1VJUS2m+2276+KLXiB1ZdJdlkouaL+acoLrky52Li/Thq71udle6uHOmB6/eTw4e2CfCa0nKLXId8r1kp6dPr1W7IW8qksLMkdX1m7yxbEK/qGQyRUMpeuPPXWy4n+8ev/bZX9Z/+p/9J/q5z3xK/8n/7n+r/9P/+f+oX/zFz2SxummylKdmTvXJy1lTNq1LnebNqu8dHUpwluSGgj8mRpOKlH5r9RuxXCIQHviGOUqbkj7bogSgAZQHul38Q14hG/w58wvf2o68Q2RPbVELemTPDeBDnhErNrFjjI6LH3jQrzJsi/iTH/RDSxt6+7hoMoa+6MLGRh2AB7llu+mPbeiHntAoD3joAO9S60udwYMXGxQ48KIP+dCis320kT54gwfOVRbAUmrbhGnX8MU/pZTmc/CavLSxBX74Er3AYYw+5YE2RZtX+IsxeCEPGsbgBy3j0FNn/M6dO83uw/7Q8hZe78dBN9qOHkr84U0f8PjJ47ahE1tkALab/rYbP+TaVk3ejlmXrnLtSwxKqWG35MC0b3rDFz6UCzMiskpkYofthltvfVSzFiOfHJ0z76bAkgN6zTo5ZKzIag/FHKEIxIg5SHMmjn1kaB/LhpwfTXgEp9qSEAcD8GAsejHUAGVsJETd3HHza56OgkL4ovZgPDKn7NSH20nQBvJjiR5ZI5phkJQYm27ZJZP7yIC+JfoAxzFrlWsfdWesdrX1E1CSZcg1i20RZDt4UXyKH5SnpF1Lke1GozyMNT7RHxqSpg8P6shjgpzn4y8TCp3wCSVJwThl2DRb4ENwAMYIIHrBExzoVr60wQePcfhT0oaeMeIGQAOvlT7qv0wc8G03e5AFvvLQL1nQ2BZj8MFexijPz8/bOMlnu71d2G68lAdaaGzLdnqOf9DFPrbBsd3GbWdT2LaJjf7YwThU0MCLPnREJuWc/Hjllbt6441X8yaRiQhyYjYnZnbJR/d39elP/6z+w//wH+ozf+sz+uCHPqCzs5N8v9hFzpAFdNQYHkQ6QVAtXU6Kox49eq6aTWiRhb01p8V+ONWTx9d6/OSF7Kr8USmhnCQ2k49/8kf1kY++qX/9b/6lPvRDD/Vjn/hhfeOtL+sf/a//A73x5sPI2aOZai0NlOfh6w/aptaHPxNdCj8VudS2+fNRv9Qanc8aMB9LKSKPsJ84APilBo9+fEddebZ5Q0oRebXFEFpwoaVOzthHv5P/Z7m2ws/K03hkjHbf97KdXrUSWviQFwB15aEfnuiALrQZ325PdJENHT7wo4+5YVu013iGRVs/0I9+SnixIXBlxPgV9/Ghs902FMbpRy7ykItPoMEG6tDQppTcZCATvfv4fsmasmS9oA0oD/LhBw2bFdBlvdhnweff/wpK8mdqvgUPXaHt4yvq8APQh43OPvoPXAC9KAF0I//wCRsKV6bwsS3kwRd9KOfoydUs+EuUGHJ9mkL2kT84yAXso612xkAOouXkz6H57tnTZ7n2OqRXcvIKGnJMebbJHSe/9zkoTZkj/abXEDjJN6Y7dy4StxqsRdwQjNlI+lLF3zPc5lvOdrNRmXOPBkME5s1bSzaRJad1jmjOCs6bwpSJGi7tT7HFm8fSxpYoOcoOdQA+aSRwR4FcC0SCiiUcslPRcnKqj3zyJ1WSbGOc5BiUYYETFsIx+5zWp4wh8JBrqCmGEQAmH6VD0/wEYcA1fJMcLlIJo5J2KSX1onmKLrHJOv6nbGZWUZcEKLVKqc+xpcQxpVStfOec4rCHIONsgk+C7OPEKf4gYRgPg/aKeJJvJbVGXq7kuq402X1kgAtNiT7Ua4yskUsb2k2CAC3tOXoA9jEhkHvImwJy4EG98Qg9bfRhDH5MAOTZbjGBFphjR3WnoRvUZ7FU7J8T86NfFk25S+XXnblThU8pXXTvdJOrmn2uYYAd/+CnS06x+wZOnTcKQsR4RKiU2sbG5A48tokvumEjwMSo0ZtFpdaSCcNvYynzY26Ts96OoW+Jr6CBnnazI3rXxFbjjbbdpIcPTrPYbrWkb8rYGCWWvKF0w1Z//hd/pT/8N3+k//+/+j198QtfEovCq6++qoevPlSRj/85NS+tPi+93vreYz27nuKeLmCNWnR1mPWFL307H9tnufSaQzPm7aJ2i/rI7dI+v3Omd5++o5/8qU/qT//9v9MXP/+5fLhfdAj9XBd+ZipNurq5iqwb/cgPva4PvvFQbfLZzXbiVhIj53TXb3qFrYgzttsWvrPd+ui3Hb8t4lnbY+bMdU6fN7nvJk9KfAjdikMJgMcY/sa/bS4nkOQhsXHq5Bbj5CV18JF2nGeLxuQ/4/ZRJ/jSRh6yobm8fN5Oz+hDG5wWx8SJNrgAscHObRYy2ugEwO9OTu9887l3757aG3Oit92c5IrzRKfbU3UlsZqiT3J4Sk6T4xNzPQ48pC+iRH4io8sC3OdNE3j+/LLld9eFPvbaTu7u2mKLLlzl4AuufLvQ3dxctzH0xr4xvsYu7KFNDDhoQdN8FZ7ov7bB7yKLPviDY1uH+JH1xa7qMz9L7BljB3Lw/XrjAs2U3C61qGZzA8bQzlnzGOvCG7CPebGkvwveZjMIG2ryahqXrIWzpuh+yBrGP+7Yylxz5TuD9uNe3dBn8xg0pAwnLVl3++SR5lHPnz7WZYDy+up58rdXrRZyuuhVMh/KjPMT6RJFUsj8uAXbst1aOAw4ZJcG+C0vFCulNJwlDrSPydXqoWIMgRMfFmVdZrHcvvqaTl57XeqzEIQ1uMqY7ShXNWw22p6eiWuFhT6ccpto8Cu1as5/HWWyZYzBcxZwF4fecllUilIqk3jOpJO0WEtkKzqSgKVUDVl0NklMApjuJMvYJglJS4CUZw6N7fAron/MQom+gPKUCLLDOwzom6PPkkDW6EZwSaZN7BkTQMbod2igY5wJZFuMq/mgNFmMQbuW1KEBz7ZINnhxslwim7E+GxdAnQRXHmRis7IS2HFK/DDle0C8lPyxFPvwy5IJOcW2OW0mHouSZNmOnwYR98vLF20CbjZbgTfkNDIld5CPjbSjSpKrb4vI5eVl8PD/0kr0BRcb5vgJCPvErMb3h/C+aXRMUOQBtsOvNpw+8cIfS75/3L3o9eEP3k9C1ywC+0yEWS6dVJQ3nRN96ctf1f/3v/3/6X/44z8J370ePnxdpydn2iTeSZUsQr0SJok8Sn6pDnr8/KB3Ht/oMFtjDLlKnu/Gqm+//TQ8L9R1Gy3x4WxkTbp/90J/+j/+mb74la/of/EP/r6+9o2vt39y4j/6R/8r/fs//atsTt8L2z4SZo3JUYWu817bMuo0H/JtC39IS/NPcdWYhSQhUo1O+AdfbJI/RzyJeq210VHGADWfRF/q9spT8cuOrhZDp8Z8OWQRWeL7LjlIGUZirJaS0+pOz58903Sbq7tsSuQBstHFtuxALRqGIX69aXloO3qPKuFB3lEyjn7QUqcfHiy4lLajkUSOkLPgIAt7iTuD0JIr9EO/6Qf1tcvhZ4yOk4pL5B/k/Nd3WQQDY3K4xo8OnOWNC2CObHOwkdz0Rr9SqpBTojM+HWOz8jCvAHTEP+DAm4UdqPH9ig8Ovh9ufYEt6Momg00AvMK2xQgbAGQB0FIC++Qahzn+l79j5if60kd8kLPk0MPGAa8h844NCF0A/ISeAPbgWjteKWq5p9RHNp7kWSkVFjL5kjzgBmhObs4ZP+x3rb8Er4Zm0/faxt/8ltbl42wkgf3VC9Vsan1NnmWDQYKjW+2KSg0os6oqlTi2BGxHvkVdeVDWDnEUQGGMpw+gDWAwQD0kYixMMkmWTNwuSdBrdtHm4kK/8NnP6t6HPhycOcob9MCS9gKJaq3qkhg1hqAD7VL8EqdEl1pqwyfgFXwgu7NkQTNnUaRUHIMugA0PtYexOc60nYVie0sTfdImCUCCZpOdvfEPb34Xu4scaO0f8Fr52G58uuCCAygPyczJCj74Z/Uf5T6Tm8UbWbYbPXTgAsoDHpMMHPqQR9JCS0mC0hfUXNdctwkKLnog7+rFVRaWG5EwEfFSBieKVRa48EEX5MELHvRRR/9NFjV8A0/7mA/gQEtJP3V03GTDgTe0lLajwy75cPQx+tpumwi2AdCCv/JCNv3YCD785+wEXRK5JGdPTzZSEnqXbzBjTqGaJTtxWdRi+tlf/6z+8//8/6Cf/7nP5NS30de+9nXxz3mcnZ81Py2LVd1JsuZspmPg0XvPch22RK8lCyub20Hfz8f3ObjYUUqwm4hJNRPotdce6p3vv6O//PO/1hc+94V2ePnn//x39du//TuROUjMK9eUVpd8Pj3LifpkSN3pW3TIaZDFu5aaxXyv4786PYrvBMQBn/DGeZRdXvqP/jBoc2DKQoDPbMt2w2EMYGzIYkcdHsSPOgcj+4gfd7XNgHyyrTBRforHtmpyHijpRc9lXlKTbLcx+DIOPeU2Bz/0IV8A6uiAbPSZ50XUoZszBynppwTgoTz0EXtKcgGbd7n+po4scNET/rUUMR6HMOOjVxEP8ulfeYKLLmfZaBiDN3zQB72Zq2waXM+x8cGDOIADLfrSBz00tOENLXwZAx8AnzYlcijRfa3DEx0ol+RzraXlrX2cF9DGyTEp/k5fiY1sIqnGvtrmE1etNl5o2O2HXQSuk3vk9c31ruU7Ppsyf1g/ycVaStbfWbUEX1JZFiXxtS1Vg6ybvL29l9x+zi+xPM8VcPo2Wds2yWNLydedyN0oKMAZLyTHAqMASuAkO0MB+lfAcTiDMrz+Z3/ox1E4kl10Dj/6djFGrtrmO8JnfuVX9OrHflSxNkmvlsTgA8hRFIJmiXNtB61EzyW4c6ujn20pCb2Ef9BV6xEH3Q7tSmwSD0lEchBo6jWTwnbjZydgOY3gYORhM3h9P2QR6JoseCBiyGRkDPouu/XKqyQItmUb1FaCA2APvmAAGZxWbEfXKh7brQ4PZENju/Gw3fyCXoxjJ3VAeeAHwJPFf51g2AouCQrAN+iiRP9DrsvAfT9P2y0p0RU8bFvrtttJjvY6qeGLP1YelMhAN9ttQoOvTOkuBwLbL23pkojoAS50/HYYmxQTk8kLYANjqy7UV5lhlUV/0tAPGrpOZzndn2xLFv/rTBuL/9hQbvLafsj13K9nM3mYt2AWzhcvLvXKgwd69cGrTcdai+aWQ0o+OCZYN9dj3ozGXAtc6Pz8XiZKyaK+z4f5K0PHsakAABAASURBVG2GrezgJS+VN4wpl2CvvHpPv/BLv6A7F3f16sOH+tmf/Xn9nV/5dd1/8Fpk9HlrOglvoZKKi0ry5fx0o9OzTNWc5sZDrlVyGhxzMsyQuFqoyVHmy5jTKfi0iemcRffoVzU+1MmxKN7a4ILDQog/bbeFiX54DMlh8IkB/rSddeOQk/0+fpgje9Dp6Wmjsd14LvrB03SI7RxIAPKPWNrxW95gkAHOixcv2hsL5S4LP3jIJZ7oB875+Wn8MuXQ8yw+VfLj0HIUHuBQrnrbbkrYFjbTgBc45DN49FMHsMHKf8EHF9nwBA8625G9NKAfWnRFLwAea8n8go42eJQrMAY9vsRGZDFGiV+oQ4uelAC46xjj8EQncIgbJfSU5EutJYeTSYrOtuOnqcVKecAnR8a80aTZ4mWbarOty9zr+0FaSqMp4VUK47OWbChTci5TVNvgDBnrQnnab9RlTvBvK17xD/M+fqIdtws58Jo3vhxaSm4iqiw2lNO87W2HTVqSkyxFSp7nRyQkWPNRcCkvg1tSV54pjAgMRNTnJDcOyVD7s/aBzxhtdtE5imP0i6trbfMB541PfCISqxZOeu5VS5/6olqroF1I2PC23fguS7RMjVbjmw0A3twldllQutDBH1oCQ8DWcu2Ddxfn2nBRm0RtcQyvsG42gzNkwlEq7qEEllt94MW47YbfdIlPSD78AlDfZ3GANwkGzlpCj962ZbvZrDzr+BI7V5y1D37wZVLCK+hNNn3gr/zo7+IL9CNZbTcb4QNPwHZbLEhCaAHo4MU49PTRhg/yqGMLE4cSPTgxoxe4+AdcfA6gDwAvYoB86uDYzgLbtTgzBj3XAuDYR5/A1z7iQYMtyDjiz1F3OSZrJsLQVb3+kM3hTF2Z2+aSUAVHWfiHLJI7/Rf/xf9d/9f/y/9N/81//d/on/3zf6Hf+sf/WH/wr39f17trTXlVj6gWhyXfQEr48T/SurraS+Rlt4m+p+L/rFhrJoxL831mZ2jm+HevTd6Mhk2v73znO/qrfKNp/9Dj7/+h/uZvvqi+P1EpNbEOXVI4f6T5oO3g6Lpo0xc520wpR9t32QDDWNvNVsqIXcKjz5ycVEppfqPER8TGduu3wyXzBX/WzAXGbbcP38SLfmKyyVsl9MQDPPtIR7/tdqCwrVpqk4n/mVvohLwa3vBi4YUPG8pVNo4SGngig3zhV0eX6DP0vfrkJDS248tOyuqVqmzyc68+OGOuv+GXwdamD72RST+8GaONDErGGVuBDQQc2sijDh6+IHfpp0R33vLIOQAccLGNNrTIh852TF8S50PbaMGDD4BO9tEm5oXt5j/oGMcPlPCkDi3AODIAbMGOfTZc+tdx+le94qjEuKZwhp06OWP1Xd902mx6ET/lgedKZ7vlKvJTDV2N/2toutAG4vcuA9uUfeI6pN5l/eEfUt3l0HWTtxB+U6smXuAVSVvWxlJUrVxzHTdjbENGUf7LmG2VWkpzHMFGKRyBw7Q+EUSCsJHYFuOr0eDjUBxCHYNsN35TriDm7GQO/0N2trnbqL97V0va3D27VBVZQQ9Ao/aU9FNBBjypw58ELqGtter4UamqHwYNmSgOku3oVsUzZxODhiQCpixAlDgAHlM2AoB6KW7OR3eAPtvNhlJr0w2eNZMDv0AHwAsZlLtsIjj2Jh+tacMHGnhRYoftNlGhhY5ksh2dSwP6p+gF/YrfJ+CcNJnc8ATYEDaxmZJXcXCUZ6XDP8iFBlpwM9zsYAxgHFtYsMGjDqADMuBFHQAfQI7t5iv0Z2KyuVBiC+PwhQYeXVeTxJ2gxZ6bnGCP/Z2QueqF36ABB3rbzffIgO+aX0pyO4bMOQTUlCebTm++fi8TqjbbQhSUOROm171799tH96997Wva5WTFQjJl4dpkA7hz7yz4s+Yl9+1lCadsUrVk4Zj09tuP9Oz5C5Z5TXPVF7/8VvJ10OYEGquWTpI1Jr8+8ckfk7KRfTwHpE98/OP64R/+YX3+i1/Wu4+e6pA3ozCRXVJYSo6VyLp/90wfeOOBlDeb09MT3b17R/zfGfu+as58wYa+xj/9oDG5EETZpmglPsJX+LGUIoBB+oC1jt9sh+csYokvwQWHTZw+cAHbjQ+8l2wEysP4JjlGfnG9a1vkB/lUSxGxBse2+syLclsSa9uiRIe+70JXmw7pjg2KTlNitm058CBvi6XUvKXwQfymLcrYRk6hq24fcgR+9KEH3fTVzE/0pp8rF/5lYvvoL3CwAT2HrBPYAj5Qbm2AF7SM284hZN98gQ7g2G5zFv/ZFiXy4AF/6MClDf46jkz64b/2oS+5DB483l+uuPTBt9aSt/BZHJCWHLyXpGmNrYxhHTlSXDKegQzSV0tJmllD1gyAjaAPzabv1WeMWGw2vegvYXSTjYMP6o/feVfPHz3RVb6Xzbm96CO7K8md6ZA5cJBTX5LFbPyHzCGCOGU9XaLcHDjkqnaft+w5c6IsUQawrRKhtkUb5Z125rCc//5nY8FjgZiS9DgDZ0FHPSxDISGs1KLNyYku7t4VvGalCG1+ynYSr2vyaCtPupoeNXS205MRGKYGf6oEqdYqRktwujgM55JQ4KATZUgaL0q7yD7a1gcfAOcQB1ICJfaWYpUS3sGtkbHK2mZyAWubRNqkj3azKxMRXoDyQJsi9tXwK002NKWU1sf4Sk8fCQgvNom1pB9b0BVcaGhTvxt/UnIyW/uRh//Bt93klFqbf7EPgCf41N8P0DDh4Il8StoAY9CgP/38lg39a2kTCTV54KJT1/VCF+xaZVJ2WXwYZ4w6/NjUqCMDHOWhTT/j+IR+220R6mrRNO70yv1tXtUtPhYP+b5V4tslr+rOBORe+Md//Mf1i7/4S/q5n//ZdiX18z//af2Df/D39OYHH2qcdpGSCesx4UtWxk+PHr/Q46dX+ZYxt7/I+M67l+r6U9XYwltDzUI/5vsMfjs52+rxk/fCZxQxIR74Y1HRZrtV15XEPSLyZ5/r1yVvJq++ekd3L05E/YrJfPk810JXmpdRTt6xMHeRhf78ggv2wBtfLUl8/E9fja5h2xY321RFH4swmwWbJ3UAOhDsY+5vkrMnmY+A/QNahT9ytlxdZI1i4UM2tJygWczRL4ksdKB/Ss7D33aTzxoAfxu+C6gNEpY2blvkA3LAZa6U2A0/+8gDejYt+ILLGH337t1rb1zUlYc8Yxx704y/u7ax0U/bdpPZJd+wFT7kE36ijzb+hB99ykMJve3ofYRDFlD6wUcnwE7O5a0CXMZsZ4PcCDnwDKujPrfrDLYi8yLfjKFBD3BqdEM+vPEJffYxTnPigX8ol2RoFGJYHDI22RzJcw5ISgy8SF2pOklstxmrwayWhlrUx7/gXF++0NN8RL9Kzl0+faLnTx7rWdo3ecPMzhXcmo3o6MNaSouxbTn0ADogu4Rnoc/Rs639U95YSkRMKgRkyhsEBlPHWbVWYfTQdXIpOj4OwRKbKGeBa1sl47a1PjhlyY6FsXZwcUp2MngecZYUR3CUgh5I58s/tJFPAGy/lAlvxbEEeM5OCE9wwaul3Ab0NAvORvQzGWopjb7vu8bfdksyO7olEOAt6JhNBfw5i9EcJ8HbcubY0hYLJhfBZZFCnp3RAPS0j7Rz403fHN7g41cmInX64LvC2l7HKAFk8a8WsxiwYbM4UDJGSZu3AiYS/JUH+SnaH/gC9LEQrPq1dk7q2Mv4+0v4rH3IWQHdwYPWdnJgzgJ403wNPuPwt918ju3gn+dDN5Orz4TCXurgwpdx8Mgh+MKHtm6fddx28z1tu2SCDpLwu5L/e52dJenrpF2urhqv5J3y8EYMz5/4iZ/QZz7z89lQfkEf+uAbevDgjr7ytS/onffeTpywZVTYKnuPSulzBTbp6mbUzWHRO48u9ejxlVx7LfkvbHXYTzocZt25e0/DttcHPvimPvrRH9JP/uQn9c23vqGnuSI4Oc83geAv2Tz4TRdVZa7skpPO95WtXCaxGY55ExmTIxNXbpn5XV81Zp4gp8/GyMKN3Sw8+BB7aFNiK37EZ/iWceqULE6UbGwsysQGH9v4zYKWNrGAF3TwzahsI15L9GKBIifAo2ROkG/kHpv3ZtjklFuCu7T/PXVmmYqLrl9cqaZEb2SRw9BQX3OXPmSvfbWWllf0IQ+gjjIl87fWKnTELkrbrc0YbWycg8xCPicHaDO28kEesrFjWZZGi//gSx/+gI/t5NKu+Qha+rrIRk9kw58+2viZEkAWJWP0g0cfPGijT9Rrf2w3P9esrQCyoQWow2PKerxkHUJm11WNWY/GrHf8dQnG6V8So3Z4zlgmg8bcjix5a99fX4v/ISH/Y8Knjx7rvXxEf+d7b+vpu+/o8slTPXvySLvrq7bJbHNw4borbxSChyOzi7/RF/0pgSyPKrVmztQWJ+JcYgdjc26dKEe+82HhHEX3eTXf54POFEOip8ZxVroV02UX2akFwCcQGG5bCMVAAqM81J1yzo4ODk4i0Jc5ieW96fZjzZLpRm9KNA0+f6D9AdCjxt92M2KfhRB+AIskJfjIUTjazmTfN4jCjbaU2pxAAEocZR95HbkraG5A8sKHsiaANc7T7dP60qafRZFJCj/8gE62myx0QQaAbuCSWPBicVAeeKVo+OAxBi79BIUEhOf7+9cx8Hkj4IRDnUSlhB/6UKID9NjCJKIEB10Zo81mxeRiHHnIX2mQBYAHPv0AdfgD1KGHDj2RbR/9ihxwGIMH9iOfNoBMFpeVJ7JooxMADvSMUyJrIiFdtE/i0pdkyOS50fnFpv1zJvDg3xOCFnwWlH2+Q/zRH/2R/uAPfl//9J/9jr7y9a/o8up5rrEeJ95TcuIYd9IP/t1wqqR/+9eB2UzezVvK8xd7KXIPmSg3N6nPVlc3Ojk901e+8pXG+3d+55/o3/+Pf6IvfuFz2Xwet81PuRZQ8nFJuUj5Oeve/XOdnW+TmzcZmVVq8jJvL/0wRB9ngZsz5w7ijQSYoxj+w8/ECD/jW+yzHf1DHx6M4St8YFvkEBuJDc/lJd776YgXbQCe9hHXkq6vrqLLohaz2G1b4JNr6LC7vgnOdebxoiY3Cxj/2gDXYWw46F5LUYxsssMyG+nQcLGHObHdDpLzrWvTRVZ8UWqTZx9lIRuosQ8a9LTdDjHYZ7vhK882b4HghZGuojsHCXyy5gJj+AYelLusIdhMXlIyzhiAPfZRB+gBcJDJP8sfcc0W+KCfbeEX6pTgQQMv++hTcht8aBlb7Rn6XvyKLrrSh49tt/yBvukVokP8S5vYKE4ttTbbkx66ib2XT58KeP7kSfvng568956ePnpPL3Jtxfj+5lpT3oxZzDdZ106Sb+d5Mx26Xu0tJjk452CD/5ZsxEs2FAVsNzldlxhl/i0RiE7TrT7YRLsfhuZ3bMsGY823xMFPso9td+YvtYDAGP2AXYTjcPp8K4DyiDc3RyhSL5D6AAAQAElEQVQPzuEvdDl8x+xI4JCEbCYldDhxaVNsDvbxj23ZR6BnDt0uuy2y4Ecfyis8MZw2fEmeKYtMq4fmuBku8fuiGueVWoJK4h9Cln5aGJPSjjy5JQjBJMHSjA8yqeO0Oc518Ag4NiqD6DKHvmTCADYYEnfgbDK1VpHg1BknGPAmGNDalm3RD98nSQLk2s5iMjZaEpMkVh7q4KbaJid6rGO2m8/hTR+LMSWA36Czs8FmAqGX7Zb88EQX+pANb/uoE7qiOyV8sQHf2uTJ3ORBRz8leMgFB74sFnZpunKdhQ7gwYs6spCNfiyUALTwW8fwC3VoWpmYz7exWFJucnLH331eNt9446GUPvwy5mTPwt/khZD/KRbXT+j3y3/7l7KYn+hjH/uofubTP6133n1PCaPm8C6lpm69yAf4y6td3lDGbDo3+TRfNYMkqyTeyjNNS77HXOnizrmQ/clPfkK//Mu/pF/7tV/VJz/5Sd0kZ4uVZ87UX8J3krJwnuRN5uyUbyHJQ3I/8yADbYEcc7oEu9bSaKbYMaVviWz8RB0bbLe8oT2HnjHspk7fGvfVf8oDD8Yp6WfBxefbLMIZbhsFZU3e9sOQ/Duh2dYAKvBkrMT+Ta5RLs7PxT+nQ71EH3D42+H8a7ic4skn3qr5Z4YOyTvo0B39NolbgiXeBNEJ/bsEkToAL0ryBJnUkU+JzvQxBi/sIffoY/MkZ4k149i2ia62mx3goUeD9CnLAPTQ2m45DR25S4ke0COH2ICLXejC2xn8wQHgiR3wIhboCR4lNPCBJ3jYsZZs2vvchjAGHmPws93mTj8Mwn9L8hP5SYUWq1Is23kLTC4kZrUWFUlDrmB5w3DqtFssuqxF/aDT+KLP+Jw1DX7gCCfk9bOW0vh1wa0u4kCAPOr5zCeA25hDDmdBV6aaVl2x12ZdmARN1vZZJQxpAM2BETqxMCdhIyl/Ij5EEB9yZ7zZbMOQiRLN5cYIB84xHJh4u1mkQ042U457NeQ31y+i6CiVqiW8vFgOjl2UooFSV1xDX43xNbuiilViaDd0KrVE7qRSimoNn+g3ZuLNsZBN6yaysGG73WSD6PO6HdoIqRWHSZthUB+eNbQ2ekvOWAm/Lv0khWwV6uEbFTW3dhUy0IVJDx4nBtva5aP7Ze4hn+YeEtkA40xcTiXrRMJG5Kz+pR9/zrEBXN0+0NOHPuhJnSHoGHt/nTH66QOog0Oyk8TQl1p0k/vdBKmdDgd8kFMREwewHZPdfKo86MKCA28mIWBbtNE3KA2feCML/FLwryNiDh9nwSuZoCOoyYFD+koD8LELPrbb5mn7JZ5tobd97LPhuWR8iczkWz5cc8V5fXWtw81VEn3SBx5eaNONqsl68mXJFrDPB0FnAf/whz+sfui12x3yFnNXf/3Xn9PnPv85/ciPflRzrpfQcFFRjRz5oCkf1B9djrrcbfTu42vxtlNqLwWWUlMW1aHq9TfezHeVoi9/5Rt669tvpa+o76v+7t/5ZSnfcqZ8A5ld4o+aHF+i36S7d0p0HLXkjb2vpd1v19qplk5M8qgrWZkHsxx/rnGiJE4lfWsslqws+JGYUIJDnfExcxegbTu278TCRp/ywCtF66fPdssLNkHyFh3GbGS2VWvNPMoGeMvzkMXPmY/t7SNj5BvxWnmio32MIbjwp2/V0UafvfaJh12VJUZWEboiC7uowxedyS1s0+3DOLkJX7rQFzqufJlPjEE353A5Ze3J1Fd1+KfdlSoOyCUS+ZVa/uFI8OEFX/RFNmA7+TvJduLatxIcbMFeZKMjtNS5LUA+fegLDnV4MQ5tjb8Ys60u86/U2vjCg3Hw4E8MWfCbHYmzkhOtL3XTmIO5SNigrLfYVcIz6ZHRDGQthI/Bzzi5zSbD4R7bwU9iKommEt/UAH+Re4yP0BddlqxJAG27SdUQnafkwZx1sS9V8IkF6mLH2cmZWFszBaWaDpiMQbYdbRU9mbxRjmZxZKeesg1G7ZqJ4CgyZeOYclpbFhCtOQZITjBCH6VmeKbc39y0pF5C03AjxypScH0LyhMqzflvyThJiG61q6J0xnEU/QSGOjCHv8LXgVJvcYO8bhzgb/Nq3aGzLByFrbUWlUSh0TfeGYulhzisRKZi75yMHLKzy8cxNhUSBX/VyBr6LAaZFWMWiX1OpSQoicBEsN34IwsZ0GhZ2kReJwLy4ac8lODRB67tZjd17MUO6uBRX3EplYc3ASY2uCuAR7LXbJDoCz2b3EoDL/pC3nSFjjo6oyN20AagRzdoADs+iT2HvEYfsoBTXuc+9vnzZ20TWWnhj18OWYyooxMTBF3hRx/6AODYbhsNfkQuuEuSfUlcaknMMt5X6+7ZqXrv1JVDFqZDwlXkxKRLTLp+0HvvPlLfbfXhD31UtWzD03rzAz+UEETv5IdKVQiy/SS3s5rnfJWNxHp+1emtb72jzfZEJZNIpVPL21JU0z4/v6cHr7ypz/7639enPvXz+fB6lryX/uLP/lxdcJRNSbWTlAUzi9qmX/TGG3d0uqUdPRGnRdE2+vXqs1lhO7nV9TXXaCfhNzcf4it8QklMqOMzfFNjq+2GRx9+pCRu4ALbvIFsyF+0ucWnbVt93zeA95BDBgey692NlLzfnp40PeCJbvAConbm9hRuih+XvKW9aCX0yAaajrWoxBdrnlBKjq/y5hP7Vz52Efogw3bbvNAHWgD55BF22G5rCHVkANApD3Xwu9g4ZzOMUjrkzYi5vsvaQ8kbTAmPoOv05DQoS7Mf3elDDjyQCaAHPkY/ZNK23WID3kmui6DDL/BAB/TBVuacbUEP0AcNpoPXD4N44Gtbtps+yC3Fca6aX8CBltzYZX1hoOVY1rwq57ByC6mX8EAWcvADfBwG9PfJR4BNZs6aXeJ3LxmNQms9U1l2+kJj/6DEfmwH4M0If0fl/Ow88iX8W8OvhK4lh22BjKE4BAdhBCVt6hiCsTidcu1HAEbQBh/cMROfN5MaI1yKCqVQA1hajR84iQ0EgJ5y5W2VplMpVTVA8uP8UsIvUJM4tmU7qmVypsQxqw7wAWyrRj51+Jda3xe4Yx3ZfT+05LLdfLJIDW9MctoWclcdjsEqbZz+IR8kbTdd8CGy6KdUHvjjF3jCg34mfYaaTHBtC1rq4EBDGxzq+B0e2E0/JcAYAD9wKMGjj8SZkni2s5iOus4HOvgzxgIPb9roA0/okA1f+hgDwIPm/bypk4D4mzFoKMkjEnClZ5PjGmLIBILXisc4fMFHJrSrDuAAjO3bG6fia4vT0T4b1z4bmHPoOL84zZXTqdB7nq0lME3O5lLa/1/k+dMb/dIv/pp+93d/X7vdoh//5Kf1B7//75JXW9WaCe18YF96uWxU+1M9eXKlr3z1W5qWTqdndxLPksVDASf+fWg2+uIXv6Z//Fv/H/2X/+X/Q//qX/7rfD95K/KLXlxeJ5YbaanBLVqWHIumvU634bUZVIuFD7B19Vlx+CYfSylSDmJe1E7Q2A3eIRswfgHAqcFdliBJ0c2RsbRSt8+KAx5+h852w2EMoI8SEvjDjxKZALFjjMXLtphz9NMHLb4G6KfNxraW9MMPYN5QkpOMM4Ze0NkWfXMOYvSTl+BRQkMfeoCPz/bZGMBnAbfd/AgeettOPDuByzi6rrTYufrxOt8Y8Pv2ZIspwj/gwcc++og6g8gEbDcfwxv50MMf/bAbeP78uTig0Xd5ednmMHV0Ax9a5KCL7eTK1OYichiHL3Ip6Su1xr5e5Lrt5ifGoZdia8bFw9iUI1DyhnGAdSmWyHbTe5nnVk8jFIsoWRMo05E9fWn80ReotbQ2uthHHvTThn8pTo4zZ5bYuW+bO+NAhmCpJhBk2+KhDmAsiHb6s5O5lBY0+ygI3BrjELbWbXCVCT3n48x1OyHW0mmb+9aMyPlviQMsCVTdPo42tsWGYId/TLUjL3XlQR/koBMLIQlGH210ZIxkvMnVE4Hkn10Gh74W8KsXCdAkHGn7pdP6YRAJEhGCD/YQ/IhvOMigr4QGfZBD4tOn9JX4BBz0gMcKtlvS2G584Q2t7ebDVSb0ykObxIcXfYDtiDjSB6XVkcMYtuEHeK5j0NJGP+wGd59rrpuczmw3O5GB7shjHF9RggMdJXwAcJh0TFJ8glzwGUPmwoKZWEIPLeWSxQ482y3ZVn7oS50SX4CHrpT2UTcmMIB+8EBX5PddH9uLxpyqur6Kv7cxjvucdAe98uBuVFk05gp2SY4uc81CcSdtZ7H/N/qv/qv/p/7iz7+oy+eTfuu3/lt96ctv6eLufc0ueSuRXLqEupe00eNsJl/6ylvaTzV9nZzcLrVKiTFQ8xZRsvF03Vk25jl8v6T/+rf+STarP9Buv6gUJlpyK3pmAqjvrFfunauvi7pi8Xek8Ck2YneMkvNfCX9sVur4CF9OWSjoA5dxfIvv6ccvlPSv4/C1IyMnZvDIDcbxMSXy8D2gPNDbFjKQB8ADPOr73JMzZjt2lUybRRwKtuGPLujA9xPlgSd94JMrnPyJG//SASWyyB94k5eUR73j29CDwy+WpNrmHHzQG57QYg8yqINDHXrosM22Vlzb4oM5tsAHQDa4wDLPTQb+gR92sMHBD970wQsZLOj4Ap3pBxiDBr68gfCtxnbzETqzobC5gEcbGuTThhe2UwcHu1YAr8U+c3VK/kBD3mOf8lDalgIrD2jGHNwplYe1s0u+2m7xsq3q+DjztF13ZQy/JLnjg2xqeXOG1nZyNfkua5uDsZjTOcRRcmU452aAsqjkULZrm+flixftihQbS82cVB6UBFCQMl3CUbSpI2yt4wTbjSGOwRE4nX5wbGfhnDXGGZyIK28ELhryWuluwAYpOM7kyT6p9z9FFqA8tuOMVNof63B7MpkywZCDAdQpadsWOitPrTE5MnndBQfd0q0Smdy5gw/QFzItcRx8eEuaU69xDGNRRzi+lvAL2NaY6ywCDpCwY4LRcEIDT2gBZCHbduNBstJvW3OSmToyoEE/EhkaxtaShKUOju1mn33kRx9+p4QegBagz7YolactANtte22mDxx0hj+lfeSJTrRJ4hUPGUw67KWOPvYR33a4q+kFT/IBOnCf57QGHZOQj7PvvfdeSzz0BA98/AMDaAD6KMGhRBYTBX5jkplJcZJTZd9n8c+Jthar762z0y75cZ3cKZrGGZb5pjFr2JyKt4uELKEctN/NevTec52e3pVclVCr9kM2lEW78N+PychsFI8eP9c0lzZWIqNUS8lcTnRjcNiw+u5EF+ev6M7Fqxka9DSb0ONHzyKnyg7+4ub/vpfuXmz1yv07maR9G9tlc8fWmpxho1/CG3sdKXPs6nLFim/GXBGDB/RhNOTQY7vxCGrjbzs5OQoc+FFC1/jdjtlHGmILDlBKgUWjpX2SDYI+dEO2bdFPn22REyzEjJW0qRNbcuLhw4fx6alYWJFvWzz85NvEFDsYWuT4PwAAEABJREFUY5GFBr7oaKP7QfDEPuLMPKENPTaAi92Mr2sNMtAH3cClnz4A/vRBj27Ywzi83z8Gru0cCK6bD9BnpUMWvEupWkgSmAXQA7mptrWkEr+sSyW+xLeMU0IPwA856NFkZ94zDj7yqGMjYB99jP0J8HGuZK3b5doRXHyJLvAEkE0JLvSAbU3JY9tylLTdYmg2EknEzRnpa1EXoO7kKf0Dh7XUD2wgUrMP/ZBju7WV56iLM+969V0nbE535I4qKAQCHRBTohhQ4iScYbsla1uI4xDGELKC7aa08jAxbEsBl6oaJedl0fnFnfQVSUCK9ieTt5XHHzkvMK1aAxlHaM2XP9CHfnSjXNsgkDT02dE3DjwkiS033QhuTfBp2xbPissGAS19tRbZbjQl9tupx2m2W4CfPHnaTtvKQ5LY8HJLyBr+0Kw6UaePNj6mjvPxM2OUtBln4SXh1z7iQgKiI33g28hSiwX9JDa06zg04FHabglQozubOvLtI73ygIPNQJqiDT94wdOODxNr+pFluyUO47Ybvr2Wav7CPnjha/RYARvZ0CiBtd8+0iPjcDg0ntSRjy/QmX+okrptOfFg837+9GlORs+1JMabTdW9+6fKWqubfK8Bh/mfofCbg+Ns5ieJaaeu3+bK5iz1mjxTNoxJ+1yZ4R/oag47UybUUqpUOi126Of4e4pZi+YwnbPYL8nnZbGKg7MULeok9QErnSnTtyS38yG+elJXZ532ReEWfkvLFezEl6uvOlfV5A99ilxKfGUfF7w1F8CJgMbDdlAt/EUfelHabrxoM4asQ67LAHgqDzFANjhpxn99iy/jyIAOfIDc5BRNHMh5+tCHfIEH9LYpmlzG0Z/Nlzpx5GDHomX7pc67bKrSUX9wlAf8VTd4A+iCDSy0tBkPavMlPGw3uchkHNyLi4uW/+BiI3zhg/7cWOyyCWAn9tKPfNrgYSc0YSt4lujIB+8p64lSVx5o8Au4bJLItJ382jZfrvxsN93gHYXzZ5F99AEbMj5ER/TQ7UP9NN8DycslfYyHInmWHMycRLclLWcsrPJTyYEpL8Jzepfk/agIEnqjF3xsi/+WHPKBIOaNpRx95BL6OV1L0x0fYDf+hh556I8eCKNcwbaog1OUhwqAg9KMHotsU22IIDemmaUIARDUEPKDcfqg59UYQ1nIl4wdslNK1g8+YsfOtKN5fh5lqD1gL22CcxqFFzoBDNtHXOQ4E5UWchl7P9iMHBPUkcAfAtv4RATBs/0ywPBYHUVdeZgo0NBe9cD+OfbDhzGSMqjC8WxGdqQFGCMZKMGdE3xw4bXiU8LPdtMDXwLYhi7wpFz5kLTKAw2TB57wZuKs9oBLclLSzzg+ZgLz2zcrDTzCqiXP2gcu+j558qRtlNQZQwd0QiZ9q19W/uBgFwBP+ziZwEWO7WYffKDBxhWXPuoA/cix3SavfSzBQQYndRcJ3C4LLvouWdgP+W4ijbp3Z6Ohn2NTJpET5ECtJbI7hSr99JXkNbmXnvDgVFWKFVFylVxKQMGdcVs6ksWRodZaIluqeUNx0e3DuGSlIxtKRkNfVGoNiRVGGVm0GYrOtr2WvB4NXU333KAGr324TLkkr8j5MYsVbyrFRSX6HLIB4Bc+HOMH4rAk9+kDiDW5pTzwAz/V9gd8YkB+APjfdstXxqCjpJ8S2QA08IEfdCyW9CMXxugJPnjoAx/yAhrbTW94Qk+szk5O883oJBv9dfxXhc7KAz02UMIPPo0mhx9kAfSzidmWfdQdXaBBdti0xY+3Kts0X8qnAS58sIPNBTxkIgdsdKaOryltN37oDz20gG3BgzgRM2TDe+UFPnahL2C72ck4uY3sOXEDjzYl/MCFDyVy6McPVuj7IT/RQk0n6KespSU5Sy9xKbWK9ITWLpLVfIw9pqE8WX8y0j6UMwGcLjs/o0+q7Q+2Nyg1G9HU+mwLPkfelu3GG5voQ+ca+dQpsavYR0QGCRKDgH3sH4ZcA+R1K1OnMVcextcgQ4MDMA4eIWsJKzl3yHtxCjg5v9BZgD6g2WHlySTHG5rzM5ABeAC2xaSyLTv1UtokxECnjlGAbfGgB3SMo5/tJMDQTnAEHx35dWdwwAUPIJi0cYjthm8feZI88CIIY3xA95IFBluhidIZmhsNOqz6IG9NFuThQ0po7OOksN3soQ8doIEH5RI/wAudGKefOv22I5PFrbSrRtuND3TIAAfZDT8KciqhH1uJ2SqLPvTi+mGVQZ1xxqCHD3V0IdHBp40M6vTbJck+tE1Aedj44GFbyAQHGuWhDR8mF/3Itd3w6GeyI5PEpASHDRJdlvid+LkWdUOnk+1pJkhi3Ft37211cTEk2RfNwVua3VPzk1zaAQVZ6FGK86ZQE7P5duIk75J/zgZENqo91GZFQHjofc8it9RYWv+SODVQOiOHvKzhD854mOhVyZvMUKNDvj9wUgffJmaLlLL5SooPu+hfG1/sjAnplchbfIruNnRzizv9LIbwwzb4UC+ltAMB+F0WZvDohxklbXC2ufakXGltN3/ga2jpJ8bEirdK4sHYdrN9uVASM/gC4FJCR388os0wiH+C6DRXaPyLzWyKbDDoRaxtx+4+bjjKfv+mhA7YB0/q2Id85MAfHthCH3aBt9pDG9o1d2zr/TyQjT3wgQ4ezB/b8f/Schk58AGQRQnuSfx2wm/5xc/0Q8sYwDh9+Hat0yZ+6yaEXtiCn1hHwLt7967QyXaTjS78dQMOFmwg6F5rUQkk5XTIW5VdWr4wv5Fda4VV0596iX70s4bWkrEQzqxhwXLqJbIayElzK1Og+Qi9oLMtdKVOSWyowxccdKKskUtf2CrfZJbGBET76EwGaUMAI9tCKfpwAExwEsGkpA0e5ZxTFqVCM6bex/E3mUglia04QIriUubK0oBami//IBuelLZlW/nRHIfitlt9HVce26LN+JydWHmoo++SNnUCmO7m7NYfh9K3y6s2AWFsDRx1cEotx2Qv5aVMkgwgYbq+a+PUSU70RhZtEpU2CQ2+ffSt8tix6bZEXwKFHvgT+gzpaa5yeFPAr/ThU9tND/QGF1rqlMgClw0Dfoxnucp3gl1bJJo9sQM89FMeZILP2KojC0eGWiIxjtwVv/G89RuykMv/hQ550KAL+NQB2lwBUIIPHjxok0eU4AP0owv9ADoB0DXIyX7Mh0ZsIhdr7dqiVrIJ3MmbycNXc62ROnJLqZJLvptMzQ7lsZ2JWqS4nt8EG3PKy77Tcp/JVTPOhIp5xxxJA/lSCUkJngLZeEK0ZCythqc8tvNTyeeMZ4xJW4qzkA7pnPTJH/tRfeD118WCgs8AbII/tlMn95bMl5q3l6Ef5NAPWYxhjG8oAWjXXCulNB/QXsfGvN2s/bazaY4NkGXjg6PfkAlf5BNfZNlH/FqryBN4QodMSvoo5zgJGYwjDx6UK0/izDht6sSTOvLgochB5nGOVNg0XzIGH/IOenIRvQAOOsgB4Mc4/eCuOQYj+pEDIBN+0NDGDvCJT816hJ200RHZ4GHf+r0PfGRA+34+yMEGSmjgQ50S+bbbNyRo4AVPeDFOHRzK1QfwZ8PBLnwybAaVUjVsNtpsN6kn/+JzcoRxdLWkfd5clYqTB/BDlynxp74kG0v0CFrzLbnlINdaGj87sc73XnAbHRtNMeiyj2sV/qvJBQA/MAguJfZgX4ls+mi3zcQ+EjMA4ioAZhDAzHYTwjhGL5lUGEYbOtsvJ1uX7yRBjjlqkDOeYgGorZ3r5lZ//w/LKr41NHUUZPGYI2eJIwFlslGiOHee1PvIwlDqS3BLHBJVRB969cOgNWi2hS1d37cSPnb6ShFPzUTmhLBJEMErjMWZiYY4UbGQgccJi99ioYS3fdzF8dcSXaGlRD6ALbQpAcaRDeBDeMCLCQP+2o8u2EEbesYooYEP11dH3TrVUlFNJzk54UtOg5u+F7QMUALQoye86O8yqbCX9k02VsZsi7bt5kflWdvwICfQgRI9rvOtgsnApAhqVFpEmw2RXIEGvuCDw6ZBCS3jTDj6AD7W84sNfLB/kg2VyQ7dOB1EPlBHhu3EpFPXFZV8Qt9uau6M923jZJIlDKrZcEr8QomN9O3zjQT6vhtUS6fiqhqYk1tK3v0A1JIXX8olDQdSkgRJ4CWQjpd/mLyNIJtJjnpy0Pf5ePqRH/qQ7ty5EH21lPhGTUcWtBY/KXZN7S1+zsGHSX99c90OE9fX1xlVW5jIgxL6mnwkhgzgC2jwEWNdYgketoLHGP3g06YE55BFCL+Dx2GHWMADnuCAS3yhRwY0AP2Mozt126IfPrabXfCjzQK/uzkeZOAD/yn39fBb7UY3+Bx13rZcQ26ptfEiP2jjB3RGFn3oWTNX4bvW0YuxH/DbaMUHD1ng0mf8WGpisbw8DNKPDNtCf+aebaFvTR7Rx+ZmJ7DLovzUmMUYmfC13XQGH38i07Zsq8Ye9JtDh63KY7sddNALXPyT7tZnW8ofxvrElMMuOLbFPKjpU54ph6tSq1zc5jn42LZMi/jtKyWnw0ZsMMUWvOZsGrSX5FpYiJjMwVto5Ift5rc54zbyRsGXYWzDDur4C7um8AMXKFFDXS05RW1VYgFQS5WNGlKpVWlEr0UOXnvDKCWbQtEcJS4vX8QBY1NqDOMpfYe82mO02y5SNdZefbvmqkJeDbXFw0+nD6lO76L8YKDpUqMHc3NOEvLthfm7BNulqGSMhWDKmDJQ085e0gJnOCRwJABG2xbJwa80Dtnp6cMpOMJGrhKkKTZMseUg2+HDx9VFPEuUmBK4OZMQXeY4egrA45CTAE4mgZig1ElKSvqYCLbbREFuKaXxpw5v8Gp8DE/42X6Z5LQZI9HgPeU03Sexw0FDNtHNsJHibxKE5Fnii6EfVMLjkLfBcT+KyYgcdLIt5KADfXbzlNABPZfYuMtCtiR+JNuYbxK0KfdZGEvQSUjsYqOAB/rBb+VPHzj4/uz0VOdnZ4JXiazWz+aezZp+NjwAPOKz1tlcuR4Zuk7Q2FZJDh3GJR/e9+FXEqtEJW8ipye54sqV1+lwIv6yqbRoSSLkp1jAub6a51Ezf+M9bzdL4uYilZof4nHiUTQvM5Ryi09RLV36q/Ij/JTHKqUGR3RJ2cCQZednci0ChP/nKR3BG8ed5v0zvf7KVp2u5DJqzIY4BxT9FE5T5sscfYb45OT0JDg1mSZ1fd82EMbwq/IQR/BrDU5oGLOtfa48GKOfkv4FfUJDjsEbf9qO/kXkEriMQQtPfK88JbYD0APIhhZ8cIEhp2YcgBxw4QNP6uCFTWL0QuTU2sciSvxrdICn7bCw4LHEF302hq5aVy9eaMevxSbveOPlOmdOTvZ9YhGbqkv7/sIcmJLbc+YDfcrimVSQMhemzMcluOiKfDY3dEEvbEU+OTXPU9MB/cG3LTYL8raP/9GNuuTYMqnvB4Vtyo1KqektWTf76HOm4vFoarAAABAASURBVJr+XjWxUZ61TLXNe+QjZ8z6gX5z4m5b6EEbPPyMvEZb3HhZahsWpYlNV3WdA9/ZxYVee+N1cQiDZ3ERynWlkvKtjm+SYirRdMiakZHj2CxNhzlXoXsljURslsiJ67TP1WwpnbCvhgadRUZmIXdhRh3nCP4CoMU225mPkwpOm2LknKBRD9+IV3RbZMeMeJCTXls0I31Jn120RPp865QSQ2GKUYcsaPwzFCSYliR7FoClG3Tx4FXxhKOshWrg2FJ6jiBRpbcmMJQAiityMVDpiGjVUkW/nQ6hr0R1v9+JSTvm1EBCgaM8lNhHH7qmSzirxmno71qksCKRlGdJkts+BiDq8pGdBX2JD0j4R++91/4/DE7gS62CrpTSnBryVi7xHTJpIxPZtElq+tZx+tY6p3PwABIfXPQcsuDUyCH58PuQhC/Rj744IuwW1VLah050hGe80vrgDQ90JGkbTSj4Y1vozeJ9koW562rYzXFFwMqz5C3jRQN8+/jJY8Hbdktm/mKqXQSPIKvpFx910dV260cuE4USOeiCTkwm7KJeS2kbPu3VLnhC19RQeHW9pKKRnEp7yoIAj5o8c0ZI93RrGzvCLnoeN5Epmwm+cHFi3ge6rD+Twkq2g7cIWaUmr5Ob2JfwCz+W0NT0l5KxxNO2WlKwegGSgpKfkvPfAizSnE3j4nzQ2Ubq66xSrRLEQxZKRYaN3Dl+vdLTZ08Dz/T8xaV4O5wyr4Baq4BD5idgu+VZ81EpL+uM8Sao2wf96bPdFnbG6IPnagc+B508IzftaB9gHJngUkLHODGjfn11reurq5b7a66e5JvIyg+55Bg6Eg9oFL9RcmBhfEjuHrIJwtd2hueosiT+myzoJ7p3767u373T6uSjEgzowGddQWf0ITdC2HKOuUkd/ZHFtx7bst3iveJTsj4NOdBQB7/pGh2xAT7YbrvFBrnw3e8PybssmPH7nAXokDb+QZ9d3sD2uwNobfOwnZya2xsOnfBDDhsbJXTOAPMBmYBtUaZb+/hmzhyqpSa33KCW5J+SOSE8j29+5GMf05g8Qb90qYIrK2t+O9SU8HNsClPVlkclm18VT3ER+NCyTrIpoKPtpjdzGlJ8jx7oZVvwcWTYFg8/GcemBguOyW4OY4hAopyy61P/n/h60y1JkuQ6815VM3P3iNxq6W4QTRIAQSxnSM6/Ief9X2BmeDAkQYJoLI1GVXVVZeUSm7ub2dxPLCw7ieGhVUiqqqjsIqpqS2QWSnAOHAy9xakkl7lxmqqg4YWuILKKbhjEBn2+nnXIq5cpd6kJBWwBzADSzc+a0w9o2v5znJW2eYx1xjWyy6HaqJplb2PlQncQn4JBUezFS8Lp4wd0yKQwbYdzTVKuWpM828JPABqjNzjbJRd+AN5DitF2CnkWUiJItquYKBJiAECHbvSGQNgCf43DZPvT0xCyWZiA7bLFtpBDjM85KDnU7ehNISEXPEnGXhaHciEHH2ihoc8ccthYwKMfPHy0toVd9KFdIweaNLUYsYk+hYgc5tg06IeVqbITXgbI2WVjH3aSE/6iEzHABm5S0IkM6MFDty9u5NhW6y3xn3WJ/xwM6FYu8PQveXXFX2Icp1Y+zNxIZHEvubGhVKdxkvkvspSNHLvgo7UdSZL9u9a29nnlwjZoaTOsvOAnfq2Rx8JTapi5ZE3KU9A0dg2p0RYIQ2y/xIdFxGwcx7KT2qAP2Ia96gc9rbWq9ULmD9sCh13Qw0vs7A0PjjnlAk8syT15Yw6ZzOPHOZsVssr+GE9NwBPWigM5YExru3C7HGL+InfG3MXDj2zo4GWMXHShB2Ae3DhNOSxOVUtLkgKOuMzZL6gLZMAHHt3UH3bix5Qn8Jub2+Ln/2vCX4ScIo9YEgf2F/rQcxgzx0GHPPixjT7ztMQBPPEB6IPDDvJqu/Jzkz0LueiAD1/wCXngbFdO4TnnJgFZxJIW4HUtsjnY8I85+NGFPPTRwk8LD74fp6MOY2qWICQ/tmvfwH7JUmrq9RevdchNk21xIfdaDwSziCv3OS1zrFf2tiX7PPoW9rm+2W2HN2CnjRBs5CCZn+UwtltmJKddImMJP7Yql+2qUezC7qKEYM7mBJHt2IIXqoC23qsAlOucRyyYKJpYXHQknyCDYy7ILMRF1zx6LgnE9brkDuOFWu+R8PyTO8nn3v+0WVNsa3iBnYA+zhWkAOccdugGDw36CZ5thrK3dp/HR+wjoHN8LaL8gYzsBzEbnx3bt7uPLcGL0DdHH79nTlKgR5dldTf11osHPejYW2LCWLmQRcDht1267K2FBh5s2nmgBT9lwQCHHFzMUdhARJZOFji8gL3Js1356ok3emkB7EYmLfLhQQ5jZDMGkE/LHPLRDw32gcMW5IJjvOTpgDnGDoIWfSwiYNdlW/ZmG/pYqNgDTdhqUTJmjhYd5AvZ/AZRD+8h8ThMo1q3ep6gUtvideOQjfv161u9eHFMXK6RtSbGir6ezfmQvpPHq2KB7JbxKtuhW6rfmqvV89UTO+zAV2zZAd+IDWNsAxiLAirIHXZqN0akLqTD1DXEVtulq7lnaq4bsD22bIxskHwvQ59t4Tu6iA06bIsWu9gk2XT+aVyZI1bYY7sOLXBsYPACu1zb5a9NXC6J0VQ64SUE+I4s7IFvB9aCE7/Hh0fIanOHznaN6dPZ6fc+fE+8vsq6o888vvFtCPtsC1vRj2/7PO008Xppqc3048eP9S2JTRo6ZMFPC79ycQPBkwfxg4Zc7XPg0AHsfMQTecQz7JUn9OILcQCPfMa0yMAmYskYWfQB5myXL5+P2XOwAcBv+HfaVarcYif6kLemhnh9RbuyD+amCHlKmOfM8VTVh1HIAKDBviULgn5LLdZhEoYxtZxh2YT+z32DF1vggZ8xeuwoChPyHBlL9vKnvDYPquTE5PqBb3k+XJBbf2kRBLP7pO0qMJSjhIAyB4i5cRItfMxBA9guZSxOTsk1h8Y1BZQmSVIuP0Ma/f/72QJiL+FVin2R7QrYmgCyaaCDBGYyP2sVGGOCsAM2r+smgz42Mkd/b5ULWdBVG63MRWv0uZJLcD4H6HilQrChxXpk7jCl6Onb/mQ3G6btyGy1WBnvBYPs3TYWLTIZK9cuB5oM64e/MAqN7YoxdzvIA+BjDkD+52Nw2AaOosYPeHY/mCeGxH7XS1x23dCBB2dbS3LBglAu5LIp9rwqtF0bJXr2RYyN2AO9vW2SYRM04LAF/bTIB/Y+dOgFoCdGx8OYOHb1xnJRshZIrntkv8xBcjz0HBrnwFXwIe+c1xGp99TLRgtOcsarbJctjG0nT1vulAs70Jtu/dg7rT7xIQv767UX1qyKkiV/LGp5UjnkMJly0J3zvWnO+2jiQqyJLbyMee99Pp/LDmTtdqN7HMc6eKDdIcJjZ6THKWxEHgA9YLvq9/z89GFvcWcOOuTYm5/0OcTQCaAfGuQypo+t2AEtuntrlQNshw6AlnnqgTwhB7C3mMEPjaUcsAfdnm6e21tRI9QQ9sFzzFsMG0qV79QJupCPDOzZgYOAeXyljfjEcdaa2NBHHnzQ4wt9QNRM+THkRvc2NyEvqnaZwx9o8YXvgrYR9QmY2/VBj+2sEahabkro4wv8/Mov/kCPDeB3wDbbciQjhzGt7XpVjR7bifWgc15zLjlQWsZAb028pbCt1lsqb9HQe5VhU65VVf/4yaFiO921cNi1xH/bGsYhN2NzYrbIzjhvk7Df7sFJNny0Tc0lWS26oQHIBwAOv4oCJxjQKheT1zzq0O4425Vc6Ah4rKsE0IcGWvqfAhcXr9l4Wu+6ZEEfYmhE58ficIm/6f+PP+CW8CAPsL05FDLbccji4mDBGRKFXhJlM+fQNzEnhEnVx+F0Y/KGRDYFbht04cEtOdmveeIpZP7gke+apxJ8wrfWu3prQjZ4Ek67pHiZ3+2BnuJm86bPPPp6YsDi5RUBi47EohcZUffpB/vxC1pkMG9b799/EAsLwv3OarcB/dy5scBsFx1z6IYfsJ34WMQDemykRRd22E6RnsWFvTvvrhO7mIMf2+HdctFFMeM/8/ByYMEPIJ8WwA4A+9HJ3G4HvMztdLT4AHA3/PHDR13zLaJ1V+3xCwbXbJofP/yksc16cRpS7GvRiCRFYNZN/tx/XGjkohcsNuztkvzTX5JP5pmjtV1xsx357VOfeDj1sObgSBN86iv1y68r89pt6Iq+az54nrVG9mOe7JFHTokd+bVdvqBrB+aQDdiufNkWfHq+kENc4MFeYkjsmIafPq29yScnwD5vbz4hBxnwk5OeGge3t7brpo06tp1NZkFEfHV9U4DOdu0N9jYPP5ssdU6LXnyl5nm6ZD+gXsboWrJJ8tSCD9iMLTvgHzEYche+JifUHLJs17oesp4YU2sYZVvkG1/ev39f33WQxRwtOgDsa72Vzdi/y6VFJnZDr1zQ21usbOSv0bFWzuDFP+y2Ww7GV3Uw4WujIMLPD2PWBvngtzZtg5YdP3LDYLviartyva2pQcglVlADY+KAvseHB33zj9/ku9ySAyT2JDa9N/XWCoeeGKlaAqnHJXt57z2oVS00xOwpr+VSrdove7MBv220bTOMS16G8DImJthG7SOLmJHb+tVgBhDuADGGwEgSYcCYEhBFCIeWFhra6FLrm8E9d6rK4hl6q4RxMHno2rxb0vKTIKCE7icILtWAfuTu6CHypnHSMG53atjiZtG2BAfa4il5q/BnnEZxMbcDtDvYLn67VQsPdCUnNlDI+LUDc7ZlqTbOaZpEAE/13rIFK8GLfOK089OHtwgil0UJHXLB/c9a5ok5c9hF21vX4XioImYMDbLYYOjbrtcO6OrJA/zYwhwADlm0LDblog/NNU+PfIijH3TpoMV2aPEVuRyuLH7bVZjQKHk+5xEYHdBDhxxa+Fjo6GUMMAewuFhk2MniZXzI6zxa6OGlRQe4KfkcxzwRZwXM2YCWPHqTbiem0+Dc7Q76xc9ex645+bSuOXQUgiF111IrTp4ly2ltC3uVC1vot9Zlu3zHzkyptRZ56ydacMTeRo5rjjF0SgmEMov5mu4amPXyxUnT6Bzs93rKR9qXty9jWy/A5z1eU2qpJ2f2JtPe5BN7aLAP3diFriGbKONTPnzvfMSROWoCecQSOnDUInj6yGIOemQwJr7kCWBuB/C7DGiB1lvFCD7osJEa3HWgB5tpeerigAK4y+dGh43wKa+87vLKipsU+tDjG7EEh0/IL33JgZJHDmJkYjdgu/LTMg8/re3ab/Cf2FBf2Ig8eOjbrv2hefMD27ATHmxAB7rpEw/48E250GNb6AIPHfzM0ycW0MC7j6HdAR58xB5wysX+Sh+AD1nYninxqgt5U/a9aRilrLXjMOn925/0zT/8JjUmLbnZ7U6dZj20MI3DkANGgVVjB7MdfMq1ZK0gDz3YgI1rZGaqap8WsE3zqb6xGYCPCfhGTejDAAAQAElEQVQYEyvkMQbfKBYEA9ElJrJeRdHYrsInCOChmeJYSwL3Mf1dSW9tez2WtjervjXkBDxlE8wykVIU+SM/aEjz/LPzr5l3cC38Nj1l9LsfMBRBb+2T87Y/9aHcZe0ysJME4TyO77Dj5pzaBNQ27BVAgkRRn/PBF3omkIc/S4K/1J1Ar8KVKM5ecYIWgFa5iBuQbsllDl6KjnbOJg4thUxsbYsxfWiYhx+AXrn4frCPoWHBsOjhs7FlEHzEAX3IghdaxsxBu7fEwXblDR4gasof29UiA51r7nLgBZbYbkm9NVUBh1a57GQ6hUT8dp3wAvAhy7bsjY4xENY6nKnHnY7Fz5i6GbOIWGTA4XBMnPozWG9evtCr20lff/kypLPclA1j2yxs9AT9XHJrbEuZoU5OjaKb+Kzxbc3crnvDpSKD+7wPDYAA8KaTP1aeTtL21qLsKuuqVzlMOjhbSxb7lA/JtivW5ALdHCqI2PNgW+B3HcQAIH6b74eqJeahA5DBxgcM2Uym58OJOWoDHH4pFzazAbKxs4myyfNEy4GAHnioDehsly22q6aU6/r85M6vc9uu10TIxn54QiI7/maNIAe4ZsNjTQG2hU34Y3vzJUzo/RxHH3nw9txMjuNQT0LYSW0ByGN+x0FPTsfsUfiMzH2emDAP3rawd48hLbKQAw91i0/Qww8OP5ALH3/HDVpowCNzOkz1VE9ssQ06+IgzfWgAZKML2bZrv0VeQlBxw07sAXpySU7Yn855quVXf+c8if/tX/9KH378qf7viikvrVmL22/kLuqtaehdLbKH3oTN6EVfrdng6bfQKdf6vBjwA1yPTto16wHfiad705LxnO+j1UYfMtbkeM36sJ2bt1kNh1sEA723Si6bJjpa8ArAgEHAEmbGCENZ7z0Ld4hZgiXkrd7DMXJocXIvvCKqP9b8CYQqNBnUT1NLQFv1bVeLDa31yHXmEnycijPYAEDUYqOd+Qx67GH8+VzQ5Rc4gMDt9nOXS0Btq/em/SIJh+fFP3PgPNtJkqChKFiMtIwpGOKB3B4biNUcOxkD9CkyWubs+JJk2LE70J59oEUOLXwUHmPsbk6Enulsi0JjDn20u2xsgg+b6MOLjdDYroWEDRQ6xU+hsqFAW37nCWHnwQb4aNkEKPZDNqthGMUTCXRLDlh7s2fXg/34iw7komeJvwB20jK/96FHD/xDCtp28tGrtmwnf1LPhgLdmho45gZlig03h5Nu03/94kYvcqC0vuru7mPx5vYsvp6Frh1I45r3rJaFLBvZqYB1q0flWtOH3nbR9OQTgB7bmAeUq7WeP6njpfS0jrxFp8SQXwiYpiFPJ6NOx1PNKzLhRT6+4zPxuabG6IPr0UfuODyGYShf+I2lPnRBS9zIU0stIAcD4GVtUhOMkQGOPrQAtLtuWg4hPv6TV+jRiWwAXmjg2W3CFkcgstgA0Q8PvOgFb7titsum5ZB78eJF/d0ZZMCDTOVCBvwAurCFlvqFtvrZSKk7AHr0QL/Djkcu9Gz08APoQQ44Ygd/1H46HJnHdgA5+xg65NmuDRmdxANgf6RFDgDdJZs8vOChRSd4Yokd9MGjx3bFyN7a0/GY+l5TGq78Ettz6mGRUr+X/Kmi7826+3inX//N34lDZWydEhf2tFCNqY8WmdhALfCbnzzdYBcQBaIlRsDeD2vpBwfIUpZIwHJqjLiM0yQ5e0duDLJaqibx0fZW11kz9ZrLdgnDCOWi5RSi7ZnD2P0UAofC8Aph9MNS/PS3j0Wz1ryKaNrkHvM4Ds3/CmJ2qPNn9Nlbiy4grpV8BY+OPQh7kmyXLTiODnigY0GQxB1nu4Kg5wu6oBRtFZAhm9OUA4SkTwnekEVtaNdYkA2MBO26d/lzko4dLUEH0AnMOUiQv9MhZi8k8NDYruRyKFHsALLgicPqKRZ4iP0SecAaO9DTY9uaJAzDUAWHn8iEl3nm8GOn2/UzBphj4QK8RpzjB4sNObQsAto5em0LHmRy8CjxuElOkQHNGpuUi779nIu02GFvPmLbGnuRE9K6i4OfMTqhRdcO0BML2ks+XtuppRxa0OFzU9PQWuxqUvRPQ9NtPsDfHEYNPbTPusIWcyn/GK3nK0m1W9jWyjsye+IILfHDTts1t0anbdkuZuYkC54xh5vyRLJGv4NTaNZoU3RPY9fYrGPuWHuPrtBdLldd8/1wzaHaW1dzyxPLUofN7ek27RT6o3prmbO46sCODQ939+G9iv9PCHyWQ9M050nh4f6h5Dze36v+leWHx7xae6h58khMiTEt+WZjf/nyZT0hgb/kAy9PvNM4Raqivwsbl6zhcif2OjPQEnve6dvBBBiTpzU+j+NYG69y2Ra4Fl96anXKeiK25BM7gDV+gYMG2eBsV9zhAfZ5+GwLWtYEem2XPuiQf4gOPV+7LRzIoODHb/rwQs8rNuLH97i7vHYjdtAB2AINcujjCzdE6MIG4ggeWeCoH2ixDR3IwPY9ztBAj5/gAWiQy7oBwE2J4SGHC3KQrfg45caEQ7m56+9zkPz4/Q/iFzoO4yRiSI78HGfbUnJhu2K171kzuRRTqdDMo8sObXCf+s9jdAYdMWvlArsBcPhOCw8t9ocwtXRQ/TYXDlIQnGSKfB5rdud34qDjwCVwRUb4OTcl6KCxHdyqNYUHQetNOJine2kY5TyqgncciUvxn8W9KOutQFlsCtZFFFnp8Gtw/BYTf2EQZ4A1QbFdj1X8HRZHQLRqzma4ZGGxWIE5myC2IQ77SA4FwNi2bJftQ2zrQ1dLMgh40IWnMIEp84rNawrf3uwiPgB/m35K4imiYRjq8X1KQaN3zLiFvreWDeCUO9NjFf6mZy792LjbBg8wpZjKj2w8K7GMv+MwagoMvcfPuT7EwjvH50teIy55/ByymY7jkE36Kb5YQ8ZRXfToQLZykWfGQO8tm869Lten0F3Lb+Z5SrFdhXTJRmM7ci/1JDInrhTShw/vdb48xQ+Fbg7/nDCt5eMYH5DfYgB9YsOisl06yANxYjGx2dn+5FOPj8oFP7p24P/6t+Y7yHyNHXn9+PhwL8YcbtfcRi3zWdN8p1s96hi982VRb038La6lrXKzuh1j0/cgZ87h86rEaijbL+Wr0l+C6+VbOOTkYeUvPibOTi201Gmc1pqx1mvmA6nfVYkZ/5fFzJ+Gq6b2pCEK+hB9/ZI43+nx/k732bicA6jHpghRs8Ud5JrYAvsBcvfho5bcCT7kkLjk7hxYQgO9YgebIfYx5s54TY0yf0wNttiCzKgXmyXxBvCRmxY2RtbWY77lNDc95aMu8o65mZqSP24wkIuewzil/oYcjluc5thEDlti+JjvH0viQ45p901xjp3KBQ6d0FILwBT7aA/HQz1dD8Mo21U71MNOCx9yrqnziIopW30hk/qgtS0ODOwhzj2+AOwBa9bOJd/z5qylFrrqx/ZzfJ6GIblpIqZOLK3IyVo+ZuNGP7DLp48dPGGhl7plDj8Yl52Ra0dKAJxtwYef8IJTLuqbPri9Dw2HhW0Nif0DNwfXRU583a01STw/njWktv72v/2t3v3wQUMbNV9XaW2p616Az9c8IYVFY2/RlunURPP+6tvq8Vt23h4tCrc4bJSLFp+w6xpfGrpDxw0QUMSJ05pcN7eIsKAPq4bkUyHY/gZ8Ep91JTeXEu48cJggsbnYrkSigA2tWoyKpJ7Fbzu9/ERZ/lRUCaPCpJ5CuX39WomShBIInsFyergEpLv/PMthuIZmSUBwkKJY4gx42+rojs0Li1qK7dnQnuexcU8SiQJIPofKENuZL/6Y0FsPtxKcWdccSPjeQwOg75pitB1Liix0iz7npwBs1yR420VD/JDFAmPRsVCuSRSALTBUnOgE7E0Gm0BvTcQPXlrsAJCH/cies8jWdU6sr9ryJPH6Bzw00AJz8otdxZP4zOFjM3l6esxTzVls1MzDY7sWOLrAwQPtJQcHfy9Aq8Jz+RQnN2mcxsJBHzfK957cMLYd89fYiJ1zzUFjW/xmy75A2QzIDfbaLro5dkO7ZuNVNutzDhGgNhevseGCOeK3Bqdx0HGQ/vkvvlBbLto2iHAlPvyTKimT5G+JLVmkcCUONvFeNSTW52zWytU7uNBEfoMpesOYmUURKoWXeiM+xB7ZwEoNhmdObMeU07/85c/1y9/7Wm/4d7nChaxhsMbYeTodynb+qZpLfOKO+JxNj1hTJ2tsa7ENH8Iqxrar3h+z6QMPOWCuecpx1kZvbaORxA0QsZ+yKfXWRA6ILbKf4qOdTfP5qRLXesaXbEDnHKTXtEt0K+uvRVZFIjmYA/BfcuMCLXVyCf059GP0kDdkUydreMMqe8th2ZLNhhsUaMk3/ODhQfYS+barRvY51gh9bIfvkO9krBl4sJE58LYTy6vAoRschwvzxBL/GbOGWX91YxZ7HrJhW9bLvH5jnlfxxLwO0cSt7Eos8HG3BR3YgA/Mo8925aX1LjfXTRF4YLcBPuUCZzt38VNCvNYrrSwn3d3d5abuodYQNvbWYtkWP+x3eHvrerh7yMf399Uqu+ycw1KhZK5F99BbDhXHniYu9K6pjyjTMOTwSZxJT4+txGkYhtD27JuLbMPyKZbX7IOtNRGPa+qM+M3BUTN6vvBn07EUX7s+b24Ehz4tym2n8Mdi25lsZyruxyLoEIRC22WMvc2Dl6z7PG6/+fIL/Ys/+EOGqsvKcqxeKLb2f/pngrDpnavIkLlkU0HfDgSlRSf8K1JjlzJmHhw89AnaJmspnwikHUNCZLfcMV6rGKHFL4BCfHp8LLztSjQLCJ1h+4SnPz/HkD66kE8s0Wm7EqZc4Jln8SGHMf1MlV1Fr9/FcLefFj4WEjQAY9pzEs287bKJPgWP/nMW+/ocM3RQGEMKaWIDmAaNKSZop2FUH4Y6kPCdOKyJJfYNwbNJDKEZx0lsOtypsKCmyBky35GZBbrrRAb6sIWY0UcWAA4/4IGeefQhh3n0QsMYGni3+bH8Y9xbr5hCV5BF0nsT/77VL372Re7KFvU2a82hsmZzZ8MUm33FIgdKPo6vOWTmPM1cskHOoaGOiEeY1JqVcEbfNeoWyYFaRUvwgZpPxUXGgtzMBSXl6aXrosO06sWLgw6HoWQ4tcnB0LIBtJY/W4+OVt8Q2MgOh6luAoiHjW7X/JS7ZNu1+SgXvs7xdY+RkqOqvWzsjgHIRgb5IvfQRrWg23l6cgUNwMaFzBYdwBod/EotePL8008/CTn2Vv/IIC/MX6ITCIuQyRyyDrGZFvnMwQ+wnqCBF/vowwftnPjbm99z/EMuePiQQ73Ab1vUyA7oApCDXVNqED5kQ8Pf8wBvO/l4IcbIg46bSw4qnpiJ2w72Zgdj2+WbvelFl21xoXPXZbv2qDV7Fnh02xvdbgstgH74bWeDHwQVuvAZ2O116iQVltStycGlDpt3737Sj29/FLkCIkLw9j6ETlrqIJlrOQAAEABJREFUcEkbO9DBHArWqvum3nfIAZI4Y0uLHnT21AX+7HzgyQX24Q9zgJvFHLxL6s/eaoNcNZvJsGSi9Z7iXyowJHANDkG0tgtfCtLX84VQutDMOclpbcfwLqV989XX+sUvf1n9JWqyFCW5/tP/4rKtMRvVIY/dY+7mIG1uwhEA52mdYDCHXeCgBU8fW7CPlkAAjKEFZ2eZPweagMK3ZrzLG583S8bMYY+9LW7kIw+4JjHIpA8tRXdzeyv4GQPQI4OgQ0t8bVec0K1c0KxZ/RQ773eRBy1j2/U4b7sONmh7ioh214NsePAx4nTk15YT6Ra45M43ydbQekZWT67xp7em3pqoRvTstiAD3dCdkBO9a/I7TaN4+kEXm8KcjYANYk4M0A3YrjqyNz3I5PABkLumrvCfu1U2CeKCDMB2TFkrz+hGnp4v6PAVecxtbVNYspBmHQ+jTkfHn7M055tBDo2BV1zZ4NccLNfLo2Ze6QWu85OW9aJhbOKwGMcevbNUB8MqP7fyLAfka9pAW2LbIqdVXnEtyzm6z7m7u2hNf70+SPN9XqFcdD0/ZBO4E3/vRPGZ+h0S995a1Qb+45/lyin5IDYA/o3jdoBCR/+UJwpyRIvv1FnPGknJaM0GAs6OtAAbJUA98eSJPObJGTFH7xT5lrJZnUv/uW4+1mAk6MgpOPLCRkfuyBsEtoVM5rAPWgDZ0AL4AY4+dnNQMU+fOWzAptZ73aXjo3LBY7vudqGBvjULftuCB5nY8+HDh6LDTmyDnjZihA7w3PnvdOAYYzu0/N0lZMEDYB88ADS2k+9W8YEXndBhI0AfPLbbGy1j6MAB6LG39csasC1780O5wPGUzsEGH/7NWWvwFWRt8TT68f0HfXj/Xq33in1YVfOhjTi5NbFGAObwi3qjThgjlxYdtPDS2i452A3g15p9kBZaoCX+a2rYNiwFa/RCw4CDJXoxoFeCWgiDqCRgyA4Qgye49BFKkBiDtw1aYczPGsPW3JUddcxHxVd5xTW8fEG9B1wgQR/Y6lb/9EI+EOIs1FlrFkreIJR8aJc4ikrsVRzMj6DB6TmnM7wUA8ECR8FTJAB9AmC7Ak+ACTg46PGH4p3zSEehxErMUG9NLFzokW1btsUFD/ieJNuu4uZ1gB1/Y5y94d6lELBn57GdWC2CDwDP0wP6oaNFtr3p2XVAa1OcR52ywex3WeDxATnw82hqs1FdazFg9yV34g/53sCC4nf3L7nDXMNgu/whrwC6go5tQ7753FZ840rVCRsNfBRpa73iSMxt1yaJDT2xQIbtkovuh7yiQSb43TfGyIIHoI8sYk+LHIC+vcUR36Aj/+Af8sqHO+kpNx1NT2p+TN3ci/7Yl3zruUucn3Q69tRly5Pog9b1rDkHSh0UmmNjDog8gSz5LtM5gHJQKIeDIs8+yzmQWpvVcrCMfdVhcp4YWvy1cqYnTovW0A/5NnJzUJ6OZimHFfIueZW15uPhmsW3pD7JC99DHvOq5f27d3r74495dXEv8Gvm8Z0YU6/EyXa9PiF++DtncyEGtMSspTYveUIlJj1xV659HlwyUPkHhzzyO42TkOXQVhsd8NIPKr5NBeSYMTqYRx9j5EJL/XFoMQctLXgAfcyxSVKjyEA3MqgBxra15PtAlrTwobeeGLfqj8Mk5p7yjQMeNl0OBYD6pQVPnLCHeADYR4t+7JjyxIJeeM7PByYxpj8nJ7TEFnsAbIL/XXIDD3O0HJrI3HXR74k3QBzRCw5d2Ao9crAP/l0PLTTYji7o8IU+MqgR7GbjoUU+e9Q333yTOngQNx1L9kTwwJwbOva94k0g4UHHEt8Kl5Y+vimVPD/XD7buvgy5KdltWp7nWV/YhDz0EEf6yALoKxc02NdgXPKozoQTERQiFOEw2M5CXIRSxuHNIpwLBw9G73O2ZTsxWEN/zd3Go16+yveS4OY4D+/vwOmGlp0sPWTtkGEVOk7zkZDErwlIjfP94pKC4KRmDCyxPypKNzYSJNufbAS3A7IBe5u3WzaCDkr4Tgd90D/lbp5f0+utaclOilwKgxbAd8B28VIUzMOPXQCxAZC9fdycarEkSLpkA3jKB8wPuePgnTkHyTWF4egj/uQBQBf82IRMe7P9mgOP8TWv2WziqbrLZAwtPAp6TYH13gTJmjvuPvT0XYdef14MLTptf+IHr1xr8vaYj38zm2HlyvWtg00EGw+HSYe82gDYOJAD795Cg43ECWCMT3tLP2oqBxQreNuiRQZ+2K75NTlQLtuxX7pm47/kcETfmCemnm8SL2/HvDe+5sngqi++eKGfff1Sf/yv/oX+7M/+SH+U9k/+9F/p3/ybP9Uf/OEv9ebNCznx4AnDOVDG8Lc8cawcAuuT3C7x9aBXr4/66utX+uLLW718fdKLwCl6bm4nvXx11Ks3J715fZMDZNVNDpmvv7zJB2vJifs135p4MrEkO9pSx/hELPDXctW6cl1ysFMX6zMNcWOTIUbMkVdiAB4cY3wPa6Qk96lX6KhB5DPPIodmj+UaBchg3UOj2LTHGjr65BL5ADbSklv0MA/s+UcuAA4+aJCDbHDYz3pgvOOxCzy2Xs5XEYPbm1vNl1lNPbE71A0MN3R2y+Y51Z6DPGzBfnTRB0c8kMkYHdizA2Plwg/bVVe2hW5o+ODOYfc6N73QhFTkB/m8HaDFdw7Dm5vkNQcTdOhDBoA9+Aje3vKJDHSDg5d2zwv06NkBPdhOTOCB13bq+1ok4KYcrL/99rvccMyCNkVTdkLg1hVyugXwo4PD4FoHwxzytWLInJ2IPwOxgwl6YJfdZPEkrVy2o2sV8YI/qIojLQAfbe7BaEKchXrNXREMcwywN4Ukq2fDIXjgUUZgVtgCCAJPC9jhiyGXLPJpHOv37ZVxM39uoLoiYXvcqNH+xycZkTNnk1yzYSZUsiMgRNfrORveJQfVUz2KX6+XODonUAR+c3gvAHwJSwUBufsYHDZTADswT6BsV7KmwwRZ5M41Jg524pSFzgS0wDDkVUTiRaHYKYDYzMKZQ4cOdA459ZPNbDaDyovE+pKPofh3zIfFmzxdXHJAAktywGYCLzHHLuJvOyJWVJc/yLVdSb1kE6IQ4bFdd5T7Yh/GITzEJZoTb2iwG376xCoEtVmDRxfjmBhbW3S69Nnh1/b645Ov8Zt/VC/o4kfefjeHLGLLXR3zgG3ZGyADu4kNre3kcalFjs8A/sOHXORhM/btQC2OYw6z4yFx6JG96mc/e6OvvrjV6eQcJke9yUb/9PReHz58r++++7W+++1vdPfwQWMOjtevX+rm9pBXVOf4ec1CfZR4NTYsGvJE8+aLk37v97/Qz3/xSufLx7xm+V73Dz+VrPv7n7LY77Wsj8qb2Bw2L/VFDpnBF30d/UOecvhwGYGhqS1c2cdj56DdL1r8PxyPsX2LS+utYomPxADfqacpmxg4xvZGi//EDjo2rNvTKRvxWP/iLHqJMTrm3GzBB/2Sp4AYFF8vicFQeltuJLADHuoBWvjI3y4fWehnQ6W2oAHIC7TIhp+WzRdgHts+l4FM6KFl/pr1u+ZGpck5QG7KJtbF0Hr5cXM86cXtC7FOkI2ttsWFzcjHZvDYwhhANu0Ou/2996pnaIkpv1RCfJHFxgseWQAy9jHz+AGOOduCHzvATykCfGaOMfTECb0PeSJHDrzopwWPbejmJhTfpuR4x/FkOmfvQ36WrdbksNZ49hfyl3CJvQJ9FJbdaq9asu8sWZfIAaDZ5q3WumJ2wAXQQoM9e056a1V/dhOX7RojA3rlgh4+brDp2xbjxsaVebUIac9ICACSRGCAnYYWRgy2NyHgPodaOrkr+8XPfq6333+vc+68m6wm5U/lKoq0km3tF3Lpg8GW7ibzX8ufocMmaNrzGOfW3DkPDTrJ3uhsiwv6nuLBD/hsCz/tzW57o+PpZ8Or5uFJdPKzbd7IYZ5kUzAUCjQUAC1U6GChMQ8dd4QscGjQDT8Libi16C0ZsZtHVkvZvLrA0yexxPwhRUixwQfQZw57KEYWIjEIe21StOihZR5A/jgNcnMVxZCDDRspdO7GoEcmcnY7wdFXrhY+e4sXetm8bQtbgAtPVzkYeYxn0SALYIFgM/GJmNJtb3zoQoftWgDECzrbAo+NtOCYG3NgNxOfVjnGNmS4cdithWuxc82Ce/XipK+/zOb/9FH3H39MDh/yauCdfvjhmxwGP+r9h7f68cfv9Nvvv9H58pC4WdPYYsdT+tLp2LOpTfpn/+xrff31a43TEpuuevXqoGFM3S5PoX3IgfCg8/lj9Xu7pr3PQXgf/pZNUApC2DyMk/KIkgNr0ZJa3W0nlk95KiVG/Fpu1XFys2QzwG/8h5ZYjLkpA7eDchFv4gwNPOSCV33g4nR0W9Cz4NlQoIPmmhsParDmoosaodbgwyb64JTLdmxeSk6GEbvG72vhsA+92I9c7IGXPrqosd1ufEDflM2SljHrhT60w7gdsMhCJrKRg03UFH8HBDxgW8jGHviRBb1tUGWr7eSsab+gwTf4kUkfXtpxnIoW/CU3dLRT7IQWudjJJv727VuxwWMXeHyDHznIH6cxNxkfkva57CMWxMS2oMUWZNqbnfjKPLysReJgu2oZ/8ANeYOw5uZyyeHAW5KfYkOSkO9wD5pzqKAfPmSEtXibmxhjVxCVL25i0L3Rqy5704UvyADQg/+ODIjAAfBycwmtvfEhy3bFm75ytdZ77EuR5PVRxlkg5yLAGAQjjD7APEEiqOAJ7KZorQJbIQj01hLAQe/evdXf/upX+uZv/1Z1xSIDNRA+PvckeytcDOMOoRZXFhGJHdhMIhOdLW0LLZs1Nu06mYMXe0gUYLuCSb/44A0MWbTw7jheL8Fnb4Ha/FoThxbocnjQCQ16lIvYEAuABYpucMzvfcZAyPPjijMymEe3vdnHGDm2Sx8ymKeQsZN5+MBRmLs/+KFc6IDGdj2xUaSM4WEOeYxpkQeezZ480o+Isg0aAFxEaaaQs+EwRveQPCAD/bu9jHcebHvx4kX9ExssCHiYp8WOIXGHhj4ttuy6kUfc9xYaxmwmbG52fMvBRR97kIVe+Fl0yOMJ75BFfXNzTB3f6+3b73KQfBCvpM7Xeykf0a/5+D4vVznP5K9e3qqnveYp+uZ0VJaCDsdJcTMbw4+J5QclQ1m87/Xzn7/RH/zL39cxh800Oof/mpiddZiaTjeDHp8+1LeZ1y9vdHMcM9805fVfa138RrwdSdkAemvhmbQmrsToGBoOy96aehYxeP6fL/hpWwfmsw56jGuhAejDu+SGjbGd2ORA32PH3xebc1fbW9OaHNpWbz2+OAfnKNu1XuHlBqhHNjklrgCxZc4OX+bIhe3E9FwbKuNpmso27APgsS3yTc7YgKlDe8PhDzKxe6clf1Pu6JVFbFvgwSkXNkGfbsnELg5fxlN0c6O209B+LpcxNlLf1BC+UR/w0WDP6y4AABAASURBVCLXdvkS4RUL5B/ylgBfmEcPQEzBIR+5zCETemQBCWhq5SmNxSGwz0MPL3Js1zx8yGCO1raIDTzYTOzm3BQRh4SlYoLMd+9+Er8scEi8iBO8yEXOlPqwrRYQV1rmmas2hxLo1lz7MjjG9mYTfewiTgB2kEfo7I1miU3giQc00Nuu2EFXABPgKIKQPo5ATJ/WdhUjSV+fC3jNYrAthGB0bz19oCmd5MjiX6b8kCD83V/9lbLSJOv5ckQBz8M0aw6ZNEIurSKb1v7EVIEgeQSTliDToq9no7I3WmwG8ANANjzYStuzQAD6bEQUme1snnMBerNVpAkuj+H7HQtykJeJ+mG8Jh4M9s0ZufZmBwVCTClqEjAdJqELO5CzxmcWHH2KDpuhB+DFPmQj83Q6VmHRZwOwHbebkAEQB9tCDjR2bM8dDXd1yEI2hYqdtIxtC1pAuezNbuTZTgpcOmyLC7tb6oQW28bEnD5w4hVLFjn+YQOLD57dLvQB4OClj1504T9je9MD3k59JD4UMPKJnxJr5sABSwpc+eZxzXemcz5yK1XF5hxOsX6WfFNp+Qby1Ve3+r3f+0LHU9Mhh0F2WL18cZNYjVnIeZo4TYmDk5tBY15/PT3c6e7ufTbPB73I4fCzn39VdA+PH9WH3GSEpuc12FdfvcqrtJda843lcn7QaRp0nEZZUuvO08gci9gSLLUmB3of1APk8JDNS6G+Jk9OXOe0FYew0OIjuSNfAGPwHBTQ9tajO5WaOB1y6BB7YkW7RNaag2QcBx2SF4emOzYFjwzobMu2uOAfPssn8sFDC5CnnnWDbNufbtKwic0QgI7ahQ5+4Hg81oZju3RBDx56G5wqTuCfkkPeEgDX5JRXUNCOxLQ1td5rDVAL6AGYx07ss/0pHtiCbvzCHtt5crxAWnaM2YDBny9n0cf3NfW1Jk58wxyTI+aJE3I4vPh/z9AC5A8+bLnmaY9fnkB4+fF8sMMPDsCe3RZspo8c5AOMiS0yl9gwr9texB767t07vXv7rg6TU+I5JR7I6L2lzrugt/Jfxi2Fb6cfUKqPNYJPGwST2hrHST2xbK1rg8Q28bUtLm5G8GPJk/TWLondrEtu5lrohtRU1EVY/dSeyWv9xh9rlCKkR4FtLTkoUE7b3bTkLmcL2EVz7q4uuZMj2RhawlOEvZIzyMY5ib+cyeKZ8sLvH//qL/X+m99ExaK6S8sfbRtV8tOtn0+yohO30A/Y1pSFNyQIcwLt1iPHSlxE8BR6hSFidUkRgp9TGPjm3gSeticI0DOPwtZainPUOIx5E4GABCfy8b1Hh4MCWrNsi8u2+nOcoANKTnDgWfzgsJs+LfP0KTzbYkzxQg9AQ3GwwPj1R3BszuChVS42k6f6S4ZPyc8sPuqeKdo8mi/ZIBJIPea12OV53KJnSk5YCMhGDn0A3YzBo9N2+QduDA/2R2VEroIGe6ZsSL03UcinOti6WPTIOp1O2vlaayWLImTBIQff/6nMz33beaBFD3M98UQ2sCSX1Gjrm+w14yGLZpoGrTlMnD97S56zeSoHzBe3B91kfs33gTkHyvFw1Vc/a/rFv7jVz39xo1cvhiR6iW+X+BMZqfc5TyyHqecG6DG1e9GYQ+cS3t/8Y16Pffigj/f3esxmN+SV2M3LUV/lO8oXX7/QdLR6vo8oawQZa/Tf5kMtTzwLvzEWWx+frtkw18Trqrc/vcuTzqOWFOXd/UMOrIt61k8t4PBSm0PGx9yBAnPeGDw9PGqNb3yDueQju6XUa+A5b2tqljy1xKD3rI2Mx2mCQAlNaqWJzWoH8gWdbS3x3XbVNHKUixZackFesSfooiGvT6k7boLAQWu7co4NyMUOgHnodzn0bYNO3KesvUHX3KydL09asnmuAQyeE3dn3xjHQdNhEPsM+84av5AL2Jvt2I9cWvRDAxxyuDIGv9cfONu6sPkn1lNoxmmqpwqepIo+a4nvNNB0t5TTEhuvubm4yw3FY2xZal3gBPTjOIo6p1UubLFd6wG9xAobiIvtihN95uDHVuJLC+BbxGjoLfFuOuabkdT0l//lL0Ud8DfhteSGJnlusQ99yKKFv+zOHP0sDY3DmDpfIqsLO7Yb23NUtPIDnCNHcn6cOl2KTsFdU3P5Cf+aYU8ptcxLWVZaW1f9VY/YAp1D31DqFGG1QfRnQyyrBcCjULnot9CSFFrw4JLjGKYywrZ661GcsZYslkf98O03+vH730rIk2ouTUbREp1KT7mQlUa2s3jm+kiIDttBB9L2tgVhTtLrsAg/xergbQu7VKQWJ2iPP8ggqQQaHsY2chZxbfYvIjlhVetdbhYFPNAPEfrSlI/00UMRIMe2OhtA7hooLPxgwQLoAqBvoWMOwBZawHYVNHJ79CkXi3Xf6CmWNZvSksW2xtiH+7taENDbWKziR98xNhCPiNAuCx5sAEdL4Zc9iRl9YmNbtpOvc3K5FmQoZNmuBYU+7KZF1s3pJjpaXme+q1cG6GGewkY+7U5rJ6exHRpsgJ+nJOaxAdxux86L/ein3gYOh/Azx99zYYNBV1Bld6wXc2Py8ObVK42ti4N1Ggd9+cVLvfnyRsc8mdy+mLL4J/HK5Pvf/lbX1BEbGrEjh0u9AlP86loS8w8f34u/KPb49CDl0Gg5TA55jbUsF73I081tDq7eW9WKU9nj2NVb03SYYteqJZsWNi75Y8oB8eLly+BdcW6hc6An51M2NeIAMN5b7HoVf5hXLnvjtZ2RRIztrU8sQRIX2xUP2znELgJHvSKbWENLH0A2OOyBhj7z1B04e5P/T2Wg+3MaxsoFL3zkzfYnO1gb6LNd9UUtMD7l5mSaRmFH7+257TkAp6JrzzjlYk3Ah43EqCV+ADj0YiPtfQ7/HY9c6LEPuk/45Ij1gp3gaAFsoI6QteawpYUXXwFk2BZ6iBctNsqSbWGX7fK7916t7ZpjzDyAjU+5+VMudCCnZKeO2CvCUbX0MTcz3+fbc+9DxQMZ1BN7WW9d0M2pM2ysfmoaORFbP/jOGB8VaugAu6lHJm3KM7W6yt5yAw/0ALoYI2OVYp3UehNrh5t2NQvI/tlqusWombv6SLVdxYfC3ckQlSJawLYIJEqWOEILHoU4xp0F76VR/e6nt/r2NzyZrDJEwKrnfjoxDz5k1MfCJBAH5gQFHHYA8MZg2fSk1pp6C/SuIaBcFIPtSih9ZOyyKQQOCMa2y37bQlfcDveamCQeGZxz9wUterHBdiXStnp04TtFSh8PDtkMsAd6WsD+HU9LwNHDPPrZOAHbtbHYzuI5FGAzsnkMJv4UHvLwvYWOMb5hA7Yxh0wWGk8w8NgWutABHTTglQs8OsB9Lgs8cpAZMvUUGjTw2da28I6Jf0t9zM92t4o1fPDDC2AL8QavXLbzpypn4NBPCy3yaYmlbdGiF3nQ4QO0xMS2oGWuxz58szccvjR3ccgNmbOcG5JrbM0TyDCKJ4avvnyjr7/+Um/efKE5j8+Xp0vZhD5eISB7yMH1+vWrfHR/odvbm+RkVFSkXppevXwR3tfilccxd7bXPKmbAkjNNqsOGGxac8fGvxSwBs/hV7jUFfLdWmQNwk/bpd/efMBPADrih//Yhu+0AHhuNsg1fQB6bEEmNPYmF1nEBeCplznlQh6ykbMf6vAiBzwxB8gj47BUHNFBH53oZx5+aJGJn58DMtFJCy39vXbpA+hkjtZOzhJTdAJZdHlD/lS1xhhAL/rgwb+9fpCFDbe3t1Wr9MGh7/Xr17mJuKnaeZkDHRuRhV30OejQj29722LLMA6CDln4jk500yem9IkFY151oQ+wXevC3vIKDXYD5IGD5HQ6Ve7RBw8t+lf2w9RPvWpz17fffKsffvxRQ56CWu8Kk1rvwnZ8Z78dU9+MW29lL7IcYbZD12ovwEZ7s2fv43tLPS7Zw21oI19KvTuhp7D16WLE/jw/nxNM2K6Y4l8LR3BOs5QABAchxRIUMgboKxfJI4AA/aDCK9kWdLa3flrlGg+jenOeTr7NaA48/5gWvQldFlmNQucARu+ywdMH7DAFKlDPLfjemiqQabGT/pyDiMRDS9922YU8wHaCkFcPeeQlkLLESUtQeJ2gJHMN4Bzydp4WHZ/3I6aKpueOGFtILjbs8aEIsaF48gf80KRbSYcWHAUPznZUbjFBHsnu2RjnPG/GxJrDxh9TXLxLxTfokDGm2JCBTHRgA33m6O/A4qeo4WUzgR++3U7wO+w45NAHoB2y4bIpMiY+6ICGORtLJdtiHrztGtsW9MQF31jE2M2Ywwq94KHBLuQyBx6feIrY8TuOeDCnXKTnMI61mVD4vBa4e/8gr6Py9iQf5d/p7Y/v9dvvfkz8U2l53WQN+vjxPuNFL29fKA8keaXxVB9TsWMYphwoR73Ne+u7u3vxlyQPuXnADnTwuoqnoFOeWF7laWXi6SWvZbGdvCLj6fEp8ufIXmpjxOaYW7GgxX6APnzIxj9yRh3vebJjbWqNGAFv3rzJgXcr6Ik1vAB9ZAHoYvMiD8gDwDHHL0wQd3jQj07stV22waNctMiEjz40Y+JMCy995qAhX4yhQx4tsmmZB+DD/ogu25nDT+y0XbVSPmVvGEY29GvZg1zANqzFyxidyEQftW27ZDCHv8hGL3qYRzd273bBhz4AOvDg7Fa1hHwOJOJNTm0LfvClN685g6ocw4cM5UIfdOjDFniJN2DHxtDwAz04aHrrQbnWzpz9aftrBLPG5L1n3WVSvTVBa7vsUC5stSPTGSRu3LwiF/3BVKxsq/devLR6vpAF3U5vu+iJB3j7ecxBt6pqGN+gt11SWksHR23Ltrgbv+RDC3db4AEYYEQwfXAoYIOjBZDGHMAmHMFasip7bzqMo+4/vFd265DFEqdR/ZFOk93UWhNPFz2O0lcuWsb2Rsuf2Au+tS7uJAlwfbhL0MMi2yWrRR726vnCLjv+5QQ+573zkhafwNcdJGZlHhx8NtokNkz8tbex/snVs9H31oScHtvZHFmg8CCrii1FcE2x8aubLDgSBy02QgcNxXvNHRljCg55AOrm3AkoSbRdeqBBDzKQB8APPXc7zINDHr6weJhnzBx67U0WOPjAYRf0tNDBwyaGfehizMKcc1BDF5OUFJdNtivu8DGPPOUqurS7PegDkMXiQTc0tqtAd/lhqYJHFvTIsy1owWHPGuX0dxlz4jSOXcPo8Lb6zaX7j49qOuj61HKH2/Tx/VUfPzzpKd8xLhc29xaZVm9TXtU95qnmRepwzPxZN8cXuj291DgcdDq8UDMH0qrH+4vCkW8lky5Pi77/7oeKwZvX8FrXvLrolvJWLHKb1tTakNogXvhthya5nhNH5SI/aWS7AN+IA7jD4aA1GwNgu/Rw582rL1rw5GuvOeJMrJBBf6ja257Odhx8S56Y4KUF6APwkm/glDtn9INDh/07+8DvgA7ooUMGtlM3+MW3CPrgmMPgmPe/AAAQAElEQVRn9IHjpobcwsvTAjVNiy7w+I/shb+H0rrW3Nz1xJEDB9nIQi59ZIGHD/x+eNgWPMSC+c9l77TkBNt2u5CJjHP2QXjOySc6aG2LC9qdzt5w7IfI2m3BBtul37bQASgXfqFjXdeMJMbI3OahVeqtqcn68O5Dau5B4zip9cQhHEtiAS3+8BSOXqXAkNNal7MntUAPvSJDz9eSvNsum5QLG9LkxwEJHmQgG9pC5o99bDu8reoQ2dBPubGiFrC1Hl8RuuTul4QNMUK5EAqeoMOAcMYYjvA5i3frLxWosJQSbGc+N305P7Jgs2geCMj7D0zF5wQwCyS+y3bYgLa1GWe25Nne5kPbG/PKHeOjSCzyed9Iwni8nKMD+3YgyMd8P4jQ+mEeP/CPAHBg7sUAAXzRlo2kl31L5PH4CJ55YO8jCxt235kjsLTQoAfdtstWNpJpyhNaJVZ1p0Ns4akkxDf62EXB4htj+siKGB3yvh08NAB8bAosQPq0Ow+yAWyAlpbNBjpsJpfMYyvz+MKTDvoY4x+xmWKz7Wyy97XRYwuy4AMkCxx1s6S4mYMXObZT/GMVJ3oBdEKvXNBhC7TgGJPL3QdsWlL48OC3/awrG3PYSy/4NQcKYwBZ58u9TqdJr1+9yMfTazb8UW9/uNe3//hef/1ff6N/+Pu3evf2Ke/lbzT2g+ZsVGsK9Smvu87na3w96+b0It9Zvg5/0zTc6DTd6v7jk+az9f6n+/DfRc63+u6b7/XjD++CXxMJx9c1dj0EztkcRm0XuGvm2qdFSIzJwbquVc/4TizwnRgwZp4aRgb0xMF2yWEMLfFRLnIFD3hkBlWxpyaQARB/eKgD4gQNtPAhhz5gs5Gtictc+4LtxCqbWGoUOdDAiz20+4EDHv22QRcv9cDhsOtGP4BOADyAfvyHETwtOGjpt2ZBx3qkVqh7/MAGdOAnfezj6WH3DxzxRBZ22pbtig045ne7kYtudO74NbXFzSpj7MBGDkHiDZ3t2u/Q69hou2KFTfAg0950oo/4IAc9HDj0bddexzzymbOt3obUbk9tXXV5PCtSpODX1IysXGtAxUtcHP3I2NbirJW1k/0GncjcW5jol5wMbJcP0NgWc8ixLduCjjGgXGvWeW+9/MRH5rGb+aZcCFqjnKcSElEfdmIIiSAgPX2IYYI2LEKQ7TLkcrmCKuV0bKdxzgrXJoTcdz/8qPt37/Fe2qZl01FdGBUTtMbYNRs5492xnrsriMAdjweVPaFBLvidznbJtF122S5aPV/wQ2tb8CKHqTmH4pJNiicH21ISds1dCS080MBHnzjQEhdi9ZjXF3f52EeBMQce+sfHx7Cvn5JDwR1ygiMHGsbAHlNk2s5GdC3b2UyRSdE9PTxpjr/wogP8fseELObAIwPdtNDiH3lCh+2yhbHtbXFGJjTYAR4eZDmFyWY2DGPRKRcyoUXPkHzAA31rPYfjjcyGTNG7FQ9yoLUd7u0HmWwCLGz48YMZZEPPhsHG0FoTYLvy2VN/0NjORnAo+cQe34fYiB7Gaxb/+fyoFy9P+uqL17FJWvJdRMsgLwedH6yu2KpJa/CMltlaA2PLU8bjovfv7vX4cFH3MYfFj/rm17/NU/VF33/7VrwmW68tTzmL3n7/Xh9ysKwX5VAadcoTxJTXMdI1ed8WM3b3xLI3aejZHPpYfikX/mIzeWzxd/cBHuLy008/1Y0IPtouPnigo7bY1OBFBmNyjJw1tatc8CHn3bt3sWetmhqSN/DICEmtjZ2eOeJvu2K+j9kYkUu+4MU+WgAZ6MYu26Vjl4csaPcxuYcOm+jvecZ+ZO02oQuAH/kAc9A4A+jRmW7ZDx65u0zicsoTFQcOeOiwHR7k7v701isu8PXn+mLedskFv+tFDvYwD9DHDnzDD9u1uYLHHmiQSYu/0CoX7W4HNiE36LIDPtu1zhf2QPIY+JA985I9xrau2afqg7cs22IPA9DT3Cr+1ME16xrb9pb5JZsrAB6wjerSDd52yQS509tm+ImGQU8N0VIfyMFP28XbLtk0mWhtCy6ECMdR2wwLMBIcA1ogvlbgwSHYtlrv2q6tuJYQTeOkp7tHffvrf5DchFTnT2u74AUYle443loTUONPrwQcx6BS2lWOAPjWbCJLEmC7ktpjwxIZUCJjjQ30bfhXzUkKdu04CbwqGZCSIPhthzYbQ5BzEgROuWxnUxs/+d4yDrp+9uKhhZ6ioWXMIc0YWYDt3Anf5339xwIWPhsEtLbrwJ6GseQSf/DwgcBHxhQoY+Y5gJgHKE7GzJNfxlMOM/rYgx0sOPiIDwuQFmDjG6I3JtTGzd0liwYe4mkTr7VygC54pmymCZPsLQfogpYWn9DDQsImWuZ2XuxhPAxDxRtbW2uVf/qfzyMHwB5k0ycOdoohty8pG41D022+XSBv4ckjB8f1vCRMo4Z+0jSekmvrWv8DrVFNXddz6iIHA+27nx708f1jaI+6BP+r//538to19YMGDzqOx7y6PUgRyZiDacpBcchh0rvVm3OI5QYrNYlt3Kg4uPW5JrEZv7CfmEJDLGiJFa2NP6oDhTk7cnuvmzPlIobgAdtCHnECDz+bKrlvBCT0tuPzUgCOnO12MIYXnG1hEwAeOegglmyWex9aeADoGNsWdckYWtrdLlpkfF5n4OBDhr35oFw7Lt3yFzpgGMdaE/s8tgDM4Qv+MkYPNOA4PIgHcaEPLX1aaKjHvc8YnfiMTeTn8elJyAGPbHwiNujAV/iZZww/OqDFFnCMkb/TMGdbxAf+LJhaR+hjDvkSa0uar0sqs+VJ+F3VXW+DWss+7VXsX8gfp1HYZW/1smQvtBwJkZI+c0qh2g5vE3psC176gEJ//bTHhjp1akdGFjQ+KRexwO/eWtkLnjF4oAUf2CZ7e25TsDhOMOyYFYAR2AyL5PzsyjEmJOK1UOHKqCUOLkkC7ZqFGMNi4G+/+VZrfduwcBpe5EbcZz+uvh2a8DA/5/Wb7Tix1KKxrfxozWJFxjXfI2oc52HGTgqIOaDHJxy2HbvmBHIUv4kDLfKhgUfh5yC55klrje5zvq1AQzyQZ2PDWjKQmeDV4qEPHU8R1/gPve3csR+LFh0AepgjtuiDFhkkljFA8YHDlnPuSOBjHtyuBzm8i6ZFL/Lo4yP0bEiMSba9+YwuwHYduCwY9CEXWuyyXQWHjPP5qTYyFguLD/9poVMueOwtHugHv6Z4m1u+TVw0ZyFAAx/2r4ktY3SGvQ5RcOi3nXz6s9xa4PFn9xkZ8I/ZsJnj77iM41TxH7PJgGN+yY1Cy8YNjkOQfD7myS7qdTqeouMi6JRrSf1g77rgB/XfUseWlq67u7OeHq/5IP9Sv/xnv8xrszdy/oN+yivHw3ioul7wM/XZe8uH8BwyU4/v19T+rGtuQNA75RCfU6PKxWZKjsFlWDWCrdfUDXP4yUaz98FD11PD9lZTxI0xMog7QFxba6ntQVz2tmFAxxigv6SukYke5GALOGSQK2r4t7/9rXjtCVAn4ADyb7tizvotfYm9E29kII9agBY++uAB+ruN1Ce/0QQeO7Dn8zn6yMIm5YJmWeaqGWjxgxYgBtDvgE07Lzj6AHT4h0ziGzcELYAvzIOHlhY8+eM11x4j9DEPIAef8AG6O/7vmREKDTjyR0vMoC95yTE47I9b9bNUjayyLexl3fc8xUL3cP+gS169/va73+p0OAq+VnNr2Y4u7EB2661kQGO7apzaQ3dSHrGbDtult6VWbJcc2zWv5wsee6PDDuyCnhiRC1rbpQ/92PFM00oESILDBMUN0t4Y6GMkAgFpU+4yqClrMrCKv3gFYAxGwGO75lD2/XffxehF29Vkt6376c81vVXRGrq1gmtnFID/KZv7msg4VHMWMDrQpZzD2EUfOttqgSU0tiNPsn+3uKB5zB0HLcDGebmcY+dSeofeEaklBUzwlGsPIDozDN0ieC7ZdM95umPTveRD3YXDMlnElnPG8MMLcIARE+JrW9jM00FvbES3YvPjH7QbWs/d8yQK0o79Vja5OfoudddIcfNbJdydIws5gHKhF1yPDwCv1mJO/E+ecpduNV1iL5vbNR+gh9xRL8Gfg0sY8w7/SR8/3OVVz1MdJix8gEVBbbBJsCh3wD98xn+7Ff+mz6UHHZY1s+mmUNakH13gj4dT4rjqmkUGENtdF/Logx+nSdfEdU3uiSG5JUZz+MDxK5TKtSB/lZ6eHvTyxVEvTgc1d43TpCEHwMtXr3Rzc8xd4RCLYlPqo2xN/FvvwbVAjz3Ogbjo7Y8fAu/1/v2dukf94hf/TF98+VXJO+Zg6pG9RAa23d6ecjBM0SexOd3df9QSe5fY1Psk8jBNo8gJQI72nLF58fqP3J1TM9QkMQWgpSXezNvOoXUreMAjhxzQMk8LD5CQlD5ihC7msZU52wJHfAHmwA99qAOJfm8t/rTKEfPQYxu2XHPDRf8Sey+pHWQA2MI/zLjTglsSB+xFJnVku2ob/D6mT86RSQzQwdzpdBQX/Mi2Xb4jnzEyT3mtxVqABjz0tABysP2Y76fYwpxtoWef660n3+c6rJDBWo3TqQXpkNq5ZN+5/3iX16GL7tLy9z6oPeQjh/hO4yRe9yPLbrISt+R+6KMKl7GCVS74sIUWCErDGLqha84itJ3196ghueCmkZshago/EEHr1qTQVf2mVS7bCnt6Kl46vLpHF3baFjGDn9phXvljzg2YbfWsAeWyXfHBNuhpyQl8igo7f4SOnNmuPWlKnBoEwJwTEgV7HwH0wTHHu7rWew6Mpf4W5JJ35KkR5Q2C5nh0ycZ7zU4xB670Y2CLzNFdSnCfLo/64Zvf6Hr3UQpN1rzm4Fc7/ltplIn0lzyUEdJVvYU32GteVl+v50wvGa1qVhbqLAJsL4XDMQ4YEs/3DnhJ8pI7wnVZqxCaLMbX6yV6Vi2xc11nYQ8ylfGYO9+QlUwChO+2RTzs8GfzQA7QM44pxU9LUU8pCmyxXQkhhsq1xAZkcFDRItt2VK8ahzF3wC/0+uWr+Ba+Ja9IEoWe1zXb5jepPrKFnqSyybLQsI1CQR56aO3ITD56crUkQcMw6eZ0Ex2TDrm7yVQ224sO2cjtVgsAHHdAT/kIndRkUzxpHKcCimmMT8gG6CMbfehHh+3QjmIhQgPunA3G7nlNcUmcpSE+Ljm0HJ20yG+t6+H+UciyiaCqP6Uwe+xnc7GtJmkMf5NF/mjJL/HvkbfGz/aJZtRxavrqzVE3h6m+c7zPKyvgYz6i8w76mhsJrVbPYl3i/BKnZ+qgN7VhUGtjDi/FdunDx7M+vLvoH3/zo/7+b3+j+4e75GLVOa/IctOY+C1ycvv169caWvjddcqBNUxd0+mQmNzG6jHr5qw+5JDK5kvOHh4ecvA+fgLWGXjb0Y83qqtF5vQcD+JdyPyx46k5DiLGALGnHeJHyOpn6PEpVlTs3MQTL/8vlaeHngE+UQAAEABJREFUR+WNSWKUeosPeyynxJoDehonjcOQV3pT0YGDBuBOmbXWIpfxFB5wihxHK7WAbcAU+4MSdtGnxT5qiU2eFrt7co4v1AP0zOGzHS2JC7KQS6yQAT1858SUg2GjdW4GrlVH0CAHOmiQCx2gbED48+LmNvVyyBo56fZ0o7v3H+tvmluup4EI0pxapsaw5+XtrZbsAeituskexw3WJYerU1NP+W6YKigaK73Yfs1NGzzEprUubIHftriIBba13mNWDEtNTsn7kFr66//+q9TcQ8igXZOHJWtpEDGbsp7H1Hgm82O16FIktJZ+bwpCPS1xAdABX48eak25sIN4wjdnzwZvOzMSc7bVWvwIJCSRroIdR0yQaYduTjBQAqNy0X6Osy3bielaYO/jEOdnzUJc4vw1cmyr9V5G5I9KwiUL9/Hhvhbaux++193bH4U5zp+WFTMjNwdINgTlsptMMALXZ+ew6ZyEcspGndYUbG8tCZtTOHNULVpjg4vfwlHlssGk8/wDDbLwjxY6AsvTwetXr8WTAYFhAZ1yR9Rzp0DhwQcQ9GkcZW/xQCz8yIEPmRQGY/rMoYsE9d4qCXP8tF02w9/ixyl3VsjmkIBviN6H3F1z6HGILHEaGmTZLv+gs11+n7OYkGM7m9eh/NjtwO7WurjwBT3MMaZvWyxgfgsGHQA8+1yLfehiEaMfPsb4a1tsij05Z44+c/CjAxrk7XjomAPPpmK77lChtV1xRb69+YFO7GCxgofnPo/+xJM7bFrbTBVYziEwV0xevXyZBTeIu+Zzdv0Pedq6z3e73C/oksWt0Npb/JTW9nNOXPFtreuQbyNDO8gaUr9T6k16n4/u797e6e0PH/Uh/fmyitdnx+Ok42GU7XqqPGSRUyvDOEXfNQf4Ux0cPbECpmywwL4YlWvHp1s/xAocMWjJg+3CE2Pijf/Elvl9DD3zAPzQkHfmkcEYett1s0Of+EN/f39f+eQVFHTQIwNg3nZuNI7Fx5h5WgD58NibXF7fXLPBYh9yoUGP7YoRtNiKbOQc8s2NdqcrR/NHz0E4Pq85bEUe/mSqfuAH4KPFjr0FZ7vo0I18wHZt6MjCV+Rhz0deVWXfYT2Be3x8FPWDbduBLGFzb02M59yoMqbG4d/1FV+epLEFQCcgZw/IPoUfygXPmpafMWve6bC3oZ+D+ccfftRf/MVfiH0P/mkaxSYCX09chsQF+m0tXKp+2TscPdgCSFbvTfjfU3vYg3zlavEDmt5b9tFLrZseGjs1nPoMiWyrhW7iF5+GoWiUC3ngkYeM5/HmIBO2dc7mH9oSQlJwHOI5p7ETaBuXVfO29ZSNDIH2thih5e57o1I5z1+8YSVywv/w7bdSJvm3pZRNcs0deHuWa28ySCABm3OY4DjFmClBh032Rkd/ziEGoBdQrt2XdD/92FGaEU6TfAqUwO3g1irgJGeXd4lv0CMPOvSd8zqMefr7HLybvXMllOJjHjpsoiWOFC9FCi1FzCPs/d2dfnr+zR140OMECDvgAShOYoA+5MEPHXYB4IgTgC500AfgQw845YLedornWgcPYxYR8+hHlu0UYC8a5BErWuVCL3TYQgvQhwY72fixz94OGuShAxz9iMgmPyaXrTZXO1t1ihS50NEiE3pa5CIf2fD33gS+JV89hd97K1nUJ/hpOohF3nqvv8EeMqXMsvin5HeKbj7AH2UbU4IbqrUt+PGzhWlZFm39nsPhGB2jWl51NbGgx9whRs/cdXlaM8+Bs4Z/Do2j46BT7nKVlf/4eC8ublSmHDA9diEXoL8DftLHhh3wF9+xB3rySQ3xixqf6icHAH3yTA6JE/mGDnlTNgXkEE9g14NNzDNHjaET2rqxylMWssCjF8AGxshljB7k0TJGFmP4oLnkILm/v6v1gGzmdl206KLFDtaL7cS4iQtd+L3zZCpy1sCS15Q3kFRtQrPr3tc0OGTjJ3qRBQ266MOMXFqAOXzAZmhs14GJHOYB8IfkjhtB6Fvv4gYPHfs8svEd2YC91Rf09tbnT9tVc8hkrmVsW0tukJv4T8pQLYfLr/7mb/T3v/511mLTkkNo5sm+bTG6v7vXnNe85ATd+Er/mgMOfuVac+NKDdqOjF7xXYJDL/T0adcskDXylYsWgAb/diCmGOZn/Qt3ZaG3/cmfdn02iGBi1DhNIZFQBCAU4Zx4jOnT7mA7i2hLNIzM4xSPXM0dlHpe19irnrKw/ua//qXSyTJbFc6aV3qtbbQYucQ57siR1ZO4ckS/s+lKwMLDPGBbttV6E/TYht0kt2xJAKC7xleC0zK2nUU/ae/PObhYpA95inrIKwj697kLptDYbNkko6XuVJALsLiRSavniz482LDbAg12gNuL1I73SSxzsMJHH170YxdgW3MOTNuCFz/2MfLg3fGM0YNt9PEVG+ChT8s8OtAH3X02I2jBsQkhGzrgkLtF+NABPXqg5W4a22hf5TvEzsOG+dVXX9UhhS/QM8dCh9aOzylaZKHbdtUZNoBDNvpso7JgCX1+tn7iZbfqPz091m/APeRVDbbAQtu6ZQdSYS9f3MSWUXPq5Zqnk7BnruuSV1TYBz32IdDe4gvO3jaU3nvso7ZTq9HrNkTqmHrf2mVmkXcFIWuuV6lrapcNYsnmgNxhHJSTpw7OS56uifMSQ6hp22FF/hI9i3ZbmAMYPz3f3CkXOGwCT254oqQFv8ca2S31TQsvfhJ75iNCzNmuzRhZn+eG2kD2moDvdMwjAzzykGGbptYa+YIeXpDwHbKHbE9lY/mEnt0eaKFBHnUOzy7f3uRCA73tshfZayIPnhplTrlYl/YWQ2SwRoMunfBAB6AP24k9MrCHmNDargNqjyH+gN/5OFzBXVND4JB/kzcJ/HM68Niu3KGDMfPIvmav2emxBfw+3ltyAh/1gl2PqekPeTpqrdc/n/JX//2vyhe75Waop1aokzn71piblZOUmMhpYkNPraLfzaELLj9r6uwau+1tzaAXndD1ntrNgdBCH9KSSdsa+IWuoGs99R0aeLGxJvJHSiR6VkGPf8w3OiS2P98dwtAjwHYFiUDazgK8ZLxGjEoARkEL4nN6cLYlN7Xe89yxas4Cw/E1xv/D3/+9lnz/iPSEYimDVNcmG7pwCyMdJ3pO6G3BHLIxHKqAcRL9m94uu4lxyGuRsDlRPEuCiT34p1zQXJPkfcyjODQUNR/VlA2AcUhluwD+TY9j2irmwWW6Ek38eBLDJmIFoIcWOfhBcbXWy9dIKRvx6XRzU3ZD35JEWviGPL7CQ3/TZTFvJ2rxCTz6wNFHFq1yIQNgDt6eHNQjeQ4kfAcHL3jbn3yEHzybOj7t/MSRMfPw4L9tgUceONtVePRZsNBgE7rAEW/6yAePfQALlZZNETp0QIsNyADW1A5zLTpoL3kylJzFdFN3kOAAfbqoqTn2tDyZHLJItpuYOU/WvUkRE7C4uNO0t35L/O0tvpe8ogBKPxXcFo4KyS0/PfXs1G7Ld5A8iaQ+X795qZwk6s2p7bleFQVRehzxa1Yed+rnHCbEjBid89RLi7/b/KXWGPPULzhqQLnKjshosZEYES9aNnrih/8AffDQwYMP5Ald6ImoqkFoATv2pp6gZw6ADv3IYYwM5rGHj9z0mdt1k0/AjqNhgD+Oi9hCS87xaZcTkvqxnRxN1Uc2tNhEi+3IgZd+3VDETtvJ51j7wO6r7apFYgktvtqbLcgFbNdapY+OUpo/iC9y0AMewC9sRT8tMuELea1VaNipiBF9YsINFXZDxyFDXYMHiA3xYh6AhhbeXTZ9cMMwpqZPVT88kdQ/7ph9eQhcc7O78fbag+BNSAQvtmIP82Nk7PvaGr9tJx2b//gDDTxr1tWamlrT4pu90WEHhyX/IClPR6ul1rsi5JPesMlqau5as2cyBtqUu0+CyYaIEuWyLdsVvDmLsDWYFOaWgr8GOFhYtGvh1kjawXbxUgDXGLr2psXSNR+VW5bgd/kI/6G+myijLNIcME6PJxGCssuhD4Xt6KDwxrxO2J4kCKRl9T6UjT3O2o6zqo1auWyrZfHZFpdtIRveNVkg4BQe7aYLKpUOxtjfsjkgAz5m4SWxtqNnzvv5i3pr0buIuyL4oKWAoIMXPmCaRhFjhRd7oQO/0+0FhwzmSTz2cffFUxIHHvp3HhYP89CjDx7bEb8BugHog6xYQAMgx97o0As/tPQBxtQENoJn0cHHGF5a9LJRYRe2smFQ0MSBPnrhpbVdNQMePnC7DOQyRu8OLE70MyY+6CQf8IBfU1fotZ3NZaiNolctOKKWbFI9d5tDvgUN8fuiDx/eFZ4nBP7xUTu1EEwKIj9r5W9NDWMfurCbNhWuNTXgPFmrSe4th4rqEMFnXnk2L3r54iT+GfruNd9NDhqz+LG79ehJrc25geEdeG9N5Ix4tvR3ncgiLoyVC93EEdhjTGx3wHfqgnn61ALy4EMOffTzpIgu8MhmDv20PWsmqsp//N554CP/0MNHn98cpEWW7ZQTcR8T56n4P5dHH15H+K4D2fSxE5nQYDu66IMPedWI7ayta+mAFtvghW4f08cPYkOLXXzz45DlMNjrBr0A9NgPIIN42668o5e4QoPdPPkgEzkcCswD2Lrbgd77vLWAHtvJATzQIx9Z8GA7uuADNvwqnkDoYyc2jeOU8mq5EVl0fbrWP+xIzMkf8kQNfqqXi9i/kK3smzWf2sUWZGIHh53t2m96b6m5p1ojNllZ4/c1sGRtWPD11AIt9mA330cYX3MDypg+LbpKfukD48iRshy15BVco9AxAoCYoEG2CXAZQfDAzTlYtnauxM9ZKNgHLQa1OGxbTjtH4fYbXjE8TsPH3dv7fB/49V//dYYcRKt6SxAzj+41Vq3hy2T9bP1FqSxJMTxz4KDdwU7QsnjtrHZtFz7stoD5nIe5IXf+3K0Puau0rXEcciiNsg25GrKiCx22hazl2Xf8tC1krrGXORsZ2yP9Gj6Ki5jBr1zg1pzg0BJnoHChhQb8GJuQzcKgZZ4+GysADYmk+GgpJgA8fx+AzSWqUjjnyhk2AOD4kE/R00cf+ilywN5sRydzyIcO2fQB+sxjE3bim73xIQs8umh5zcVCBG9v8QRvu+KIvQA4bMIGeOlzaCIbXuWCznJ6qnhDSw1iDzTYa7v8XZOLaz3SK3d29/mWd68XLw96/Zrfplp0ygfylRuabPgti7Nkh1e57C2f6Qo/bW+2pj64M1tS56sWXeY8PVwvtdnN66xlPad/nwMksejKgRK+2Ht7cxt9Jyl1PUenbSkwDFPdVSsXcUwjZNMSM8B22YAd5J+72zV1Qt3CQ992xLluYK45qJABnvjsQI3wv5olpsSWzRsc8WVMyxh6YgnYLnvAQcM8Ld9kbFdtETdsQy906IUXWuWyXflgDl5aeDJVewZ2gIePmmWeOWTgB4CftisOAzmI/5Lr8GLDtl2ykIFsWqdJAXgAABAASURBVGoIWfBjCzj66LrPq1zmwU28ggtgx08//ZT8XVMvD2WzciHPtuCjD+Ar9iGfPLTMsy6QyTxyyR00xBVeaOFjLmLLXjt5ix9jnh523H0OpY8fPmb+WjZgMzl7+eqFfu+Xv6/r/kTiVk97KSmtqUfbqmtVcrZWrOwtf9hhu3iLJn9g5zgO6aWSw48e7LO3uJZfrVV9cuNWN1KJ+24/9LZlOzIk5O046gFoIOjEpnKGRAAEA0AJYwlDodoEKdd+V49CIChVGzKU2Y7va3CzcnTlLLnqnA/Of/+rHCZZZC0MdmhiNLKwpSBj5GCX7dh1rWCXzPDws2TzsP3JqTmb/R5E2zkchpqzNxp4gaKRKvhpaoHM10UhKxy/gECyOFBsq/UW+1f1hrVK4hbtdrXWa+6aBa1ctiPHRWM7mO3HdnyYxd/BoQApNmawhdhS2PT3QtznoCMejMkDLXTEhtbedEHTe0+MLqWb+RZ7yd99FpK9xQM7wY85uFhU8CATvbTw0UceAC8tNrPw4We897EJGfDBz8aHXdiNX9BDA455dAOM4cEG+j1PFVvbKx/IJyboBb/zwoM+22LxMr7PYtznE3xt/7TNWe/e/aQ+WK9e3uTmQLVhhA3SkFnY8Tkgi7Fy2VvuthsIa0k94veamlvT74m107b1mifZNeAcJLQ8JV0r1/ivXNDTt/KfVTkCR5zxDZ34YkdPFjmyieOQGyT6AHfctqvWGNvO65BjDsrXtcHCj33EE16AHEPLgQRAE3Ny4zTW2sAG5sHR31t7q1XmyB22M08t0doWeWVsu+KILnQzjz/4NSdWyEA3+L2/z+/2Igd56FEu4gItMulfc4PQWxM4aMEjg7Htiif1ds0aBJCDfvrohZaNnxYcemmJx8v6jb8xT7E3sjdZ0ALwIgc+xgtvUEIjrrRvXr8WeYGOA46WKeQC8GArgE7sbT17SHiVOgCH3djb+1A5QR//KvWSG89r/P7jP/5XWlITADxhy36qOlTYL9nz1mCu8b21jvqib4kXOIVpiaxdvnKlbFUm5A/bdXiQO+ykhRc70LVEN318ox929d4r/7QA9NQJbcNpiNYknxbnYJxzIpK8OY864zTVAgEPDULig2qRxTrw9YQTp6ofHuZWiGU1SS10LRt+D+PHt7kjyKGizEG/Zm5Nf43jS8BSFSkG8mpoyEmOzt0226FwJKXJD0ElMQRwjt3IC1q2PwFj8Gs6PFEtCRS/ujjHVkUSusBlOr4uFTDk8dGUg4U5bKDNqlZvLc1amx9ywQ/PGwCJAQfYroI/5z08BYB8koZe4gsNuhmjD+A3vGht1/tg+p/Lh55Cxp6dH50Ai5ecUtA80aALGsA26ss39CETxG7HLg8c9Ogl5ugDBz200CGXefBsXui8z8FFHsBBQzzQQ4ttyPx8nsPi493H2HOBJXGfBR8+IBMd8PBkBZ6x7SyAY8UUmdBBT587Rp447a7z0yUb7qQvvnyjL958KWoLW5Lq8F4rb9iPT6X8sz/QyZAl4bWlfre4tchtGeu6pp6lMTXwsy9f6/ZmSr1Kp+OhNnhkEie+k9jW6eakNcLQj05iSrum7pULWnBAhonHtWIBPQAtc8RgB3KC38QEffgPIJO4Ms8mt8ceOoB527WBQo88aGlty7bgQ/YOzNsWerDDdm1+jLEd+2wnBi1+riX79nSTPB0Kh17lwhb61EoUVQ6cGCIDHbT4u9eRbWEXepSLlvpBBn3m6Geq4mW79CMDecxBs/sJD0AM2ANoAWigh44x8rARHGPmezZ8Wnzorenx6Ukfs4cRD+INHnpshx87sQN+6oD5RDf2LdprcbcPul3Or/NN+SZPtqzvP/rDP9IvfvELIQu7kS8jXeUv6wJe7MZeO5PrNo/e3pqaW3LV1ZqrrqRVlB3yoIEfucfTSe7JX+Zt65r90Xb4gguDvfWJAfp2m2xH3qY0e3w6bOB5np9zGk7jJMXiy2Uu5SiLiVKUcKfA3TW4Na8LFEFbUqSI0OomBQzEgDUGZQ1FmWt+zkY/xeDffvOPevvdd2GatebEX0PUIs9RFJ/VGkFwBWxRLpBaY8+slsfeYLIhZAOK0jkHGBs+d5HX2B+VWsDXISHZLnlLJgBxZZ5mjm7bar1rjb1s9rbl6BsPY5IwaGiZC+8cedfogs523RFi55SDlo2bZDKGhsLY2/lyVUwXc/DSIgtQrtZ7zUHPYuoZx+j8xI7oGcex+oUPPT6cTsf4uKi3HtnWYTqmaLrGvEaxmu4+3qcAz3p6PJdfdrCtlRz0YjOtcvXow3bbRYt92IkPQw7HkBQfPLaTg2ttAszByzwtY2gA2wKH7cgDlAvbbVfuHh8fywc2f/rYY7t0EQdqDRy8Q24m/MxPnIDDgRislaNMCfprcoT+3kOdfB6Sm6+++kKv3tzKTbpknv/dqJgPE36mqR/6tks/doLsPUyR08LcE1elbnrv4gant6bjNOjmOOr2uLXD0OpAOUyjemqoRd6Smrn7+EG8Knp8fNI0Hcp/5ZpiH/LQTRtUxXcf2xYxxB7mgSE5YUyMHhNDYtFiCzjblRv6yEIOfb4D8KTHGBnwwMscGyE4ZICnBYg9GyM427UW6TMHD/Lhwz4AeubAYxvAmtz2gKViRjyInR2/EkeHeMmahQ9bkIEOcvkU32gfcoPylLjNeb14OZ/FjRYy4eXvV9CfWCORpSw09oPemsbEiTl0wodecPSJA2udGkcngA32Fj/0MgcdgG3QZ4FUfu4fHoSctkq3NzfJdRex4qkYWmJLbE7ZoI+5wZhSD+fzU9VWo44kMQ9t3p7mpc1c8OPbt7qL7C+/+kqvv/xCb77+Uv/6z/9UT/xvjeNb6x0XZSmluOQJZU5PGsYhdl30+PQoxQfAdmhiYFM4gVW1Z7dwZ05pL9mPny5nPYTvnJYYrJmrPT17HmM9X/Rti5YaBOzIkqo20qjN51lrPp6waY59UG99gxjeAxjGU4bt3OkdZIzIJry2JgxqbYjRqpNsFcmYdclrI8WYrEMtqzWvPW2L0lVPCdZv/u7v9Jb/ja+lrjV3eWvytCjswo6eTs4W1SJOoDKM/FmtW5dLXuVEsG3QsX0JnRUBNdbzRaIACoUWNEXfW0vgr5W8dVklNzF/Pl9i34YPKrjEhXlJBBBA1jCM4hCiOHriA1Bwtmshh7x+0PUidxiHbBjY1jM/pMCh/7x14tmfD0h0IIvNnT4LC13gABYouCrcOjCe9JgD45oF+fR01t3dfT42f1RrPfFQfIh//0NUpF1Gj+0tsWDhYDAxsC102667SzY7/IAWGuxmDJ5YwH/NZsm7eeTaFrQ3WWC2Y9tjYjoXKNfOgwz0cOcLPXLp04Ys9rfigR754PAffcAlBzTQU6/gmY+6eLqG76yWmlqzSu/yCux0mvTmTQ4e/nlfN13ywVx5/YUP2IE8+Glt01X1I02R05KfFrzTV2Qu+VbCw0mKVtf5SS9uul6dRr08HdVTl2tefc3BixukyFhygBm+rAfy9vj4UHXChkPMiDsx2AHda+Qwpm9b9IkNtDuP7fg6J8dLycMX5YKH+NOes/nSIs/efEMW88jaY0sfYA75HDzEPuJKBzhokUe9MIdc6OFjTAvsdqJzjc+EbcyaGdqgOXW6Zk0dc6AeczMAHqtujqccyifxNMOaYdxbr73AiSGvnufUGX8ptDVl4/4Y05bExeoZE+vDFPl5+r9ez5rzbevu7oP4y9JLNswhh/yaPQveNflrVqRKQ9YjccN+AJttF165wAHkCv+bW/GN4SMm0F+y7pbKsdRQED7btc6eskmT7zW1AD92KAFhn1Xi4FSqkZg+N1UfP37UnNy/zg3QY3x4e/def/Qnf6zx5ri9ps2cAmtgwY84gs458jkAFL3X+HmNz44tNZcc8O/Y8RAADn/kWBEZPX4cjqyNVQ85vM+JX8++YMey8Nup3PAjB1jDAygX7Y6zIzC4+mbiSJ/zCirjvB7YTlACjeHchQAwX3N3MEc4ChlHtmwnebNINvwkZ8jmCB2Fs0TuEmfXTMLDJrJkM/jr//xfpMyZgPSWWcmSWpyYsgGjH0js1SMPmdckTdFHcJQJ2yJA8BCk1rqWJAa7Iir9JeQWc7ZFQvHlKY+oc+luWkJc4xTrJQeKIpdioYCwt7cmfMJuFuGcRLXglMu2lsRjjl0sQAqMBcd8k+u3vZBxImGhQw4+2bE7AC8x3vQqd61T+Y8cAN41B31PgolluDRnQXJwoKP3MexL2cAY2Z9vyrYzvz4X9lPJhg7Z0AKMiQuAH9iPPnxFFsAdFmNa6G3He5U8ZDBHDJlDNrFjjP34aLvooUU289AdsqlAs+fbtpgn1jzmfx4v5WIOGdhhu+IVtLB7s/+aqDcNqR/+CZmWXLotoUsuro/KHYTm3IHNWahLajLTFR/lsrdYYQ9+RFDmwpL6wAfw1DI1q+K9ZgMc9Iuff5WnkSnfTZKL1N7jw2PyMQewJTaOo7CXV0f4GVV1YNNiM3KJOfHAP9vhXYSftutAJgfQYwctQGzgpU+LLOIAII+x7YoNusFDSwvYlh37Eiv44WFt2Iasah57sQn7yTF5QS8t+aXmsROGXSZ9dOMPcukjm5si7N/piTGy0cE8dLbLb/x98+ZNxQ364+Gg29ubisuUeALgjrEdfS17CLJox6yVFjl4MWetsmfRZw787emkFgT64Jmzdne7sAl52A1Ag5+7L/jLWmU8Z79gn7AT4/R7H7SmLpAHIGeO/qJNO47Dp/WCPmrJalqzL6DnnD2Jm416NR1/U0r1Gu2LPJ18+eUXuUG/is0e+t3OYRgrh3N8SEccDo5zMUlKcSMXm9yiR3EayOSSmmY/tq01feTZrv0R28DhN3mxXXG3LXvLT0+Mx+TBtuAFlKuBZLDkRKOYrjHsMScq/XBnIU4FGFyK4jwBshGuMgDlGEyAiiYGgqsCSoDXRAb+WC7uSKZp1K/+21/p+oE7DGmNzNgSddYCffixCaPhQy6BQbYdhypx+qQbp+GHxk7gws8YsE0jeKFb4h+ykVuQQmCOPq3lyJ0FTestvBa+MLf7vcbGcZqq8LHRduj0SQe/nUFhACQFPviJKXoYA/ST8+JlDODDmni9uH2pcThkrmUPXGODc3fymM3lrKFvurnrGXJ3AV8IY/e1AD/ZsGnRwWYAHTYcUqiN4kqM0AUeHHUAMGae1zLMw29b3DUBjJGzy7Zdr5jgWyMTPIA9tkV8wGMjAC8ykM1NAbqUCx7bFUPoocMe2/F9FX3wdvIfnxkjAz+hxYdj7nDpEz9+5T1u5sl30cvbScep6cXtUbc3J/H0G5UJ/Vr2YQN84GiRSztmsQqq1Cc2NwiSe+Upp/uqwyDd5hXXulzrqZ2N8ZC6IN6vXr3Wi5cvdHt7m7ljHSDYuAM00C+RjVhsQAc+7i0xxc8dR4ygB08fvn2e2NouPcgCoCU+1B3z1CL5gB8+23Vnj/YGAAAQAElEQVTYIAf8TZ4ose94PIoxdIyJB/z4wq/gMg8/Bz682Gu7ao+aRy+APtu1lpQLObYr5vTxa9eBPsbwYLu90RVeyg3RNX+qdOy8/Osb2IUuWuxovde6JL7YjizmmUPWkE2Q2mCe+APQMYYGJfDYrrqzLWjgxb497tDvdjAH35wbPdt0ZTt+92rxUbk4jNJUjfccLmueWNGJfbzi4rfLvv7661Sc9JTXYsT3z//8z/Wnf/ZnuYeZ6zDB/ghVd499S8UDu9bU0S7LxnaVHmQv2U+gkSy7hW+re3Jou+jsraVe8NG2uGwn9pfiwQ98XaIL2P1HNvFvtssg21VYBHI3CmbGMG2Cm5ZsGAiCmRZahNnhz4EEHtw5gW2tq2VFrwmPlf/Sx9BrHr+//+Ybvfs2302Cj0gRDGTzRINcdLLZsPnPzxt+xGCG+tA/bS47LTYwGTPSbMEq3RHeU2DYBI3tzOcneEd3erLTa1brXdDaft4ETnLw8GEPtiNH2gJM4YMjAcxDN2ajm1Kw+EP8bIuLxDHGXmRA78ihz/y+kMGf84QU82qTtq3Weg4R7njXKmxkTbmrZxFgAzKwgU2DgmUMjZ6vc+LdEvse/5gDjR206Nv7zDGGHlvZGOiTU2hombc3/xnbjn1NNofdg+BTLlrigX3IgA/58GBLSPK64r7iTZ95AHr8oA8fMg6HqVIP7y6DPjbhJ4DMFUHudReHnMf7vDa4PujrL1/pNDmHykEvTscsRAuBtstu20IWgBw74zy5IoOYycqBztP3LCcxLa8Yxjbr9YscEt2RPQl5aw6anvzDt4aOGJBXzCI/jNmEkMn8IQf7MU+t6MQf2wIPPbGnhR8cdPShZUw75eCiv9tNn/gwpkUPsYEOvfTBA+ijRYdt2a4YMIYO+fCTAwD7ucF49+5dXqV+gEz0ucGwXWNkYgP8yAbII/YwB57c0kc+TNAjH4AOnfAhFzrbAsecvelhzBwyiCFyAXwkTsQZGuYA4kYMyEtBvsGgDz3QQY88xtiDLvq2q57tzQZkQI8uaGxX3OCnAJiDjznlwnfihk7wtoXeNKmnpeIND/Nv3/5YN4scIOwfm0yJm/T/49//e53yZDZMo5bUGLJWWvbFtGtqzexTKcJ0yyZ7s43xJU/jRRNcJIoLG5FDnzjiE/YCjJmnD2Ajdv9OBlzxOMLBQ8NcQ+Al78r4Zyls16uZ3nJo5PQhEBAhGIEA/cLlDv8p7wttl2QM6G3bVOYoiUe6ZkFuXeOmwKHnEj5+o+sv/9N/Dq6pJRAKRR0ckXvO6zSKDpgz/mRsh7aJC7Ukt7UWsZsN4AEKihY7afEPu23skJojJxtrK73Bxciep53eI6twStLWSvzOR3KBHj7F1qz60osO2wJ/GCcdsslzoJCc1qInoOcLWvDIocj5KAgNY3srtGdSoZc5AD5agD55YbOxLYqPu0XkvXz5Uq9evXo+CI8CZ7tkEQMSDz+ybddCoQ9+nyfWtss3fGJMsaObO9PdPsb0yY/thKO28rqLAQ8fNNgwTVO9sqBlzt50s/jHLBDbFT9kYQ+20CdWynWfbx8cktjBPD7sNMQOPdBfsmh49zwlB6TxKe+Bnx7u9Ob1bR0k54ePWvJO/Rq6NYvQ3vyEHzvRt6YWgJ4blta7WuuiLkkjC5lvfkHo9mbQ8WBlVj3KsGMYxtC7nkSw85JDHFnUI3maEgfbdSOEPmKE3UWbNWj/bq5HN3ho6CsX4xZD9jFzyGcMfpdlW0MOtbBUyxx09uYvfPaWM+iYRwZ1QG3Rwsv6o3+fj+B8xOfw+Omnn+omgJZ8MAcdMvEPv9BFTZJf5CILPdAAjJG720t8oIcGH3d50FwSF3DYaG+xhQ5d6MEGgD709KGnXtCFDg4mdO753Vt8AvALGviwF9nowBfG8GIHtUX/Md99iRM4ePjewJZAn3n0Msc+MaSOwGEbPiB3zr7IjXKyUesFWW/z8R0fdp3Qsg9+9913+vrnP9O//tM/1ce77e+jwHfNzfrCE0fgmkMFXva1hAh1BbarxQf0QgOiNep62+OJDziAuNgumxgDS84BWvhtC10tNbgD+J5ahbftChgQAD7U8PgIHrC3wkQI8y1jezMSgSiiRSAtyqHjQKGPDGjcmxS2no9hvaWfgP7F//V/65qPxlbLf5mUZMfgHCBLsgM/skgETluup6dMVYtN9lZgbHQUJXYoF0UF795iB5CpsK+RJI3TpJ5k9wTjkg2GXxVGJokmwee8x2yxFTuwgfaS4ubjr6LXNuKUnbTemaOfDQw9xNPeFixE2H8JL6/s1viuFIFtkQx0wEMfGbYj3rXpgLedTarV4UChIxubsQd7sQ3Z+Ird+0ICDy0AH2BbxApdyoUc+ugFOJDAYS/0O6/tUKuejGyX3faGw35kwAcwhtje5umD2+egRRfyk4zIHMUcCwngThIe/ME/FiTvyLEFn22HZ6oYMY+f0NvOi4O1YsXCGnqrJwmw//yXv5dNfkieWl533eqSpz98BIgdLbEmNhzIwJdffFGHNb9ezP8L5U1eXfGrmn/2p/9av/97P9PLl0ed+MuQOYCw7ZTXRLtv+Ecf/1pqCP8YYy96wAG2K6/w4weAPcSBFnoAHnwEGBM7cPAB5B15gB2Pswkwjww2SvgA/KTd6RizedtbrhgTd3D0sZmDkH8mBOAvpRIb/MNGwHaWQN4/JA7YxRy89uYbugBomcNH25VD5DOHnfShIQfUALLAsedgs73pgXYfQ2NvGyBywKMbPH3qZW/BDVnrvEIiZujBHg49xvAhG/9ZQ8QNmciA1972muPxVGvTdu1DvIVIMaKm1gU2A5KT2zwJRydyyBtAXmwLuejiYH7IDdMpT83jNFVcWu/Fu0rit8f+w//5H/SQ/ej9hw/1ygtevgdhM31kcrNjO7mQ1uwv4Ki7nhtl+hEl24FWAB4c8LldNjQuHzc/VLYiAyBGu07bQodytV1I+oKIiTF3WASPAF/ZAFOYBAMc8wBKwCEUoJiXFBO43RG1Z8ciHJ41iutvxeeDFJvut7/+B/3X//gXUusah0kkOqRx1HIWoG21Z+D7C44QvPuH+0oiekkGxQmeeYC7DVo7/JGDj9DakRugz6G5xq9DkofNO7D4OVTgB0dM8A35yLHxaSn90PTYzgHxkEPxkjtR6OCBlvkdkJUU5qZ2rice5rEb+5EPD3d54FlQtqswj3kNcspHQ1ob3WvhkddTcPbv6MCRs+H5rhQ/sQcbyB1z0IAHmIMWPDTMYYNyYQcbCnTMBVV3JbYFHTy7fvrI+pzWdvmJj/iGj/AxBpAPKFdPsTMHDXaCxy7btbBsh0o5DI7abSEm0MIHYAN1y68/wm9Z3YOoKT669yadTocsiquW9Zo0r/UaEX+BPQ+0AHefd/d3Yu4x3xDxgZp5yCuSt3klcXf/QfzjpSs1r1Yx6a3pkKci6gEbWsbcmFCPvCIiRtAjiznsty0u7IeHGEJHjMCzodHHJlpowLPZIQNaeMkFfdtlC3MAcaR26AOMkWO76gh7dtnIYUz9YRtj5bJdMpmzN3vRpVxs+uTCdu0fyCZm2E0+qSF7m7MtZGMD9iIPQBZ8EVc1Rh8cc9iWQEf/phccvNDaDr5pt5PYED8AX3c6+uCwi4/Y4LHtPk8Y6GLMvHIhA8DODOuVHvmCjlyin33OtuAjTk6el7ziR4a9rVFkrHn6hc922bimVhgrFzbbLn+hRfbpdKOvv/qqcNBmWrcvbuv7yR/84R/qT/7kT0RNcpPLr0qjb40O5WJ/TFHX+ihcwmXnj8yt0ZumfogrAGrJgQMojMQIf6AFILY3fuixm5gxt2TfxOa93fvZq2HYAtCzCSG09VZGIWRnQNgaw9dYAWwBFXmuhMYeQQusDALwK5fdxJNKVrcUA3nMmy+zvs13k//3//mPWh6e6g6yyZWgf+pUS7LWOH7O0wMOzXnEY2FjE4BOALuAvRDQzzzFiwzGcx4Jl/gRB3XNExBPYeAdG/V8sfhO2cRJOLwA/EzbzgZ3KDvRSbHvwWSB21ssKUBsgWcH5KCLMX3bdSgxxi94kLf3KX7oWZDowB7sQC945u1NHzLA0e56iaNt2f60sVP86EEetOjDbmSxAcCLDjYJ5gHbAode7KYFlAt65DFGJrYiEzwAfgf00A+b0MXrBXjxF9vxj18qgA9Z6LyrVywfa6OCFp+YhwdZ2ANAT3305rJVooYDi8TrCXJ6PB6yObzX27xS4LBABvZSI+hH7vfff68ffvhB3AF+//0P+va7b/Xtt/m+9+4nPT2eY8dV3/32O/36N79OCS3qufGyW9X+Q16rnXPzxcLGVqdu2zPYlu3UziTiQ7zRueum33uveWyFHzpiggx8xT6APj7T4jdguw4H5ICHzt7yDg550NGnBvCbfADIRzdz9GmxDxnKhY3YAj9923WwQwsdsmyL8WNiAB/yaJUL3cjkQOVgpb/jsHWXjS3IklTxhA6Z0J7zJInsiPv0A6+9rSHiREygB3a7IMYO7NnpGUPDjQZ95Nr+9Ovw9pYr8gAd8YIXO7FlycEBD33gkBvSOW8bbKc+LmU7exA68eGcm0zodlnYme1R3KTgL4Cd+6GMTWv2qCV7rVLPr16/Fh/s/+2/+3dy6okasy2evpfsi0s2d+TRXrM3wtbzxsV22WI7tbpW/WHDCoG2awn/JXsx9l2zNwLYzCy0C7IzIL6M8eV/5F8ED7i85lIpQVhPMS/ZYBFgbwZwCkKoXAQQRpQB2ASwQbfeaoOF1naoWzlrt/StJcHh47oTHNu5QxnF75P/RQ6Tt//4jeSmNY61BMtm/pA7yVPJtFwn+5CFS2Knw6QWHLqgx27loj/kQHRk0SehvLaBJ9PReahXW/xGGRsM+uzYloClkaMbOwkcMeBuAT+RBQ55Q2xAFnFA7yG28Arm9sWLkg0dGzGFuCbD0CETOdc8kR3y0dXeFgA6kEHs8QU+cBQtBbbPsTCIPRsweFp4dr/QCT92kWx0IQNZ0NGHn8XMv+NFf0icoGUBYyMAPTg2eXTuY/iRCSAPO4kJOpGDndgCnlcH2AOeljlo9zE2QssrE+jRgUx7y4NkcaGLuVMe/U95MkPGbiN4bMIPADvgQUfvLTWT6og8/ha8lqZpmPK66rY2CxYiwCEAPTaQE/rKRd54rWNv9hwOR93k4yd4956MWq336OiqeknN5kdlQxYDT6fK1UODbU4ff5GP3eCRtceGMXPQ8N0AW5AFbVjVUpO0ADTM7zFmDl5iRd922cGYmNLusugTP+IGD3qRiR3QYCu1YG+1CR566oF5eMChBz5axthCDMnRbh+00GArfeTgD2P4sAWAhjFztLZlbz4wBtANnHMjucuBD/vhow8dLQAtAG7XgV3Qggd4gm29179WsO8P2AkwDy9xAuizFpjDfnD4Sg5tVx3EaInKyBj6DOomEXpiBIC3XfRlO/th9lrkYeeQE27qmwAAEABJREFUfWXIAUDe2DdSSpX7JcXFwdBa1y9/+Uu9efM6bzcWDVm/S/Yt7FUu9jL2mXRL9yWHL3K3+bVwxI95e4vxzg8ddqDbdtkI3z5mnn5LLdrWftkW/0HLXJOziQfV8qpBaZeA1HLazDpfrupjNu7Gwuk5EBTcRZecfgi/pi2DwpPDWo95wgCnNcbGUeXiLu2ayRzcSvy0Zg75Dzmth3w/+Sl3eX/5n/5Ca2hbDhpeEawZXHNazpE/R457U2tNa+SELO1a456AhlRLaGRXwOhzCMjSNclibFs9iQKHHEfWnLfrNc4cienxnzllDC16MYpAbb5eSz6Plz123mSD6ynIcZrEu3L6FI9ykcg1Nq1xGv5r4rimKJB3zemPPDsGhpYfbJwih6QhBx4WMbTgWuwFT0sho8d2TLWg43BBDjLgtV13jhQx/MjHRzZJcPTBIY/f52dDYFGxKQDoggZg0aAP2Yx3PvQB6MMfDjnANuiKFXPoQAa8yEUPPmAXfHbTof4G/1Bt76N6G3R78yLjk7qH5HfNXdyTZBeQv3GaNE7bb3md8zTQUwvYSW1SP9i5Jsfj2NW6Rb745Y/5ukZmz8fzqXDjONWNCrxT5E057Pswakw75UYBu8fpIHTijyKcMuTXs7Fnzg1CyqDuSHts2OOnXLwifsx7bhYqcmzrmvxnSujCRuIDrkcIY/roQQ5xghYa+thIn00fmbbFGF5acMSUMcAmiCx0z5+tBeqFutlx0NhOnJd6rYcdHC7IQy6ywAHIhw87AWjAIY957CTf1BlyAcbU2D5HC8CHjbToUy70pal44ie27zjkINfe4kgfXvQC9LEHgAde5FKX4KBB9lNeW67ZjJgDt/sD/5r8IhcgR+Do2y6bbNeTJXLQQWzgaW5ivfOXrVnndx8/in1g6GPquQsc+8ByXTQHGPM36KdxVKpaK/tF9saefar1Hp7Iiy1MttTV/flev/jnv6f/7X//t7rmP/a9a/ZH7LCTu9A6xGl0To1dA2w5HDDsqS002IaN6JozP2dfol1DuM5Kbc6yrdaiP/vhNfKvoWOMXPoLtDEeO3cYp0my1Dgwrtn05hDlRwq2hKedg79G4DmF+JQFW6+q3ORA0cWjxECOcpQAthO4TGi71izoJZbkJ8XacqpKzuYIfLz/qPc/fa//lsNkfrjLhOXIvuYgIQBBSE1IUOzXEAeHBHoYu1pvkWO1Z1kcIE+5ewHQd43NHGSXLHYAi8C7t/rb9MmbepKkXBRDD952RqpiWcPfIhtgfomj1wRWsYaFQ5FRpBQ8v3Xh0E7ZgBDwU16jvH/3Xvw/tkleLBXJRBZ80Owye++i6JEPDho2DRYOdOBpoWPuKZsTLQW+0zNmYUCHLIA5gDnkgcN+5MKLPBa47YrhTgs9eOZ3wAbspmV+Tmxsiwu+fcziY4x85qAnVrSMkYENu9wXeZqDntrAPjb2Uz5u8u74mBaea+rv5uZWwzip9SzKZi3ZCJw2QdWYDZ9cnpPn91nAT0/n5O8sbOJm5XAcpJh6d/dR1/Oc9GWwkpGqCPHdA3uwjTphDSDrmk4bRmHbkr6KJ+zodtMwHHIgHNUG6TqfaxM+n5/Ueo/M6JCqxT/lwh50EL9xHLWknujTMkct0ZJf6MDDS17ZcDkAoKEPPzZDswNxRh6Hte26mSC+UxY6ePrHvLplEye/h9Tqzc2NaAHiDx4aePY5+jG/frALm+zf+We7Yo0dzGMjttgWepGrXPgFDXPQMEYWfuB3SAQtPODRi830OZSxC17iQEzguWY9ohNZyASHDAA8spGBLPxBBjRLknpNXfHK7e7uLjmmFiR4sAM7scO2kMGYltgRe8bIUS70PuRVLN+Al6yLoNTyx2Gc9PH9dqCkZIJr9YTcW5dST/xT83P2uXO+wXHAOBRraoI9abdDuebgZq+6Bnwc9Sf/9s952NZjas0NTVZItOQmac1CAMc6GsZD4t+Fbg6MsFc9al21Rn+T1VurA1AZK3g748iQkLnIps0oeNs6x17bar2HZc1DxVXKOuw5AB1ZWS9j5KzagxeZIlgkCCNwjuSRyC2ALiU2iteihd523eEhR+krF0mzY1CCDM2WMpW+noPhkmI43pz0xZdf6iFJJRm9NY3Z5Ckix9AlBxqnfo8DFDsyn/LuGnmWc8asck8bw6GxXTYpl+0q9JKVvu0s/AQgcwTcjoT/j603i7Utu87z/n/OtdY+5zZVxWpYxaaK1ZBVZLERSdmMJdmJ3MWAnNhwFMs2AsM2kBfbAhxLcP8UIC95il/0kJfk3QhgBEiDGEGCBHDkNg1sSYZtsZHIYpGs5nan23uvtfJ/Y991WXCy6o475xxz9GPMOVdz7im3jKRjbFkSeWREqHrrapkH36PbtoYEDVkkm/jYLl5is89Bxt3Idd4ZT1nATLg1mvKXuADE0LboK9cmP936wzw6WBAABWyf9ECAbPD0aaFlkbBYwLExIAObGG806MOPDYdebGWevu2KG3EFkEvLHPLgBbAHHtvlA3T2qc88euChxVZw0BAz7ATPhsAixsZNHjpsyz7Jgl658Mu2yH1LnntyQU2G8JQzVlLm0bmkBrANXhb5nA2jt0Hk7d69e6rNvvWMB2EH+R2TU3Sv0QVvz9jpH8MLKAPzV3C0a2oEefx01zCMgh5ZmY49c77JPBT/aBUbWu/qAeaJ5Rr7qBv66Dym5oZhkB3JAXjIHzzkhoMDOngYwwc9ctC3AfKhI57QIZc+9PQB+6QDXuSPOdBooaFljG5yhCx4kAu97RycU7123nKKHQBjWmg3e+CFD3/Is511F1/pg0MnLTTwo5cWGcyBp8UHZE05+KbxpN925U65Nrp/Uz/22xY+IYf4oY92Tb3wWhqwTzGBHz0RWTy2K2/w2q71+4Q/OVQubEXPRmOf9IW48hmSkjXHb3DQwQOeeB+Ph6DX0LYC8HzHw46yM3rwDzy4cRpzG7vqxZde1PMvvKD38l2POQ4b5tcMkIsv8UoRHszpD3Lwm/0VOxx04aID+gzLX/4xr83sxu7Y5tpDj1kP0HEzPmdPPuJXEPgEII/1JDXnlDlUkkw/d3lTNsRhtxObJMQADBgD0F+zsGTFblxRFtNpo46O2pjWGJs/DPOBXeohtpsIAEjkvPbGG3r7y1/U9/MxnoTZLjnjmFcYEdtbgp3dfYkuHLAt5Q9ysYlgzHG0Ra5y2Vb+pKe0riBBBy8AHUHvrQlecUXPERnBMbdtYNiPjbahEnKmcayNjTseFp5yIQdaiivDuttjk9xo4Dsm+MCUuAK2iw4+/GaOPrTIQC8bAzLBQ8MGyYJEH3TgaaGFjhYc8tl8aVlQtMhncVKoyIUWYIyMj/LbLl9tVyFBBz964YWHOMGHPnTQx0bkQKdc8LFRoDfDkgUdgH3g4GEeHH3kA+hAJzLo8+OcraWCYlPPBo1edAHcFdK25A+ZAPTgqJOUT23wHGLU0TSN5d8hNznHwGlsLRCnzlLQGnOoDOOQbm6Ygit9vN9KrfATNeSBuKIDvcQgxKJ2dvnQzxxxYB5ebKKFFtzm6+a7faqHjQ5e6ovvKMSKOBIPoOKRJ1TkII8Y2a7NHjrig1zqBT3IBKCDFzytfaprZGK/7TzV3dS6wX77NI8t8JMX2xU7ZAH4ZLt4sMU+2UEfPtYAfeLCmuC1Kk9PfDNjHjuxGX3YoVzgN3vwxXb9wAa+MAcOvcilb1vQb33wyMO+LUbw2hYHEzlfKYroQg564c+wahQcvjIGkEe8oLNdTzD04UEn87YFD/7ADw5b0Q8ttkBru/Y35ltvGvKWBXrlusmr/0d5o7Eb2ftSaMExB7BvIZ+b71defVV9Gqpe/ZjGTv3moET/nDo9BuBDZ8+Ne+u9cmS7WmwCwl5j2xJ/0rasIwCbobFd8eVAKyJJtv8/dcBruyqgYRzlHCSttyLU44ufIiDZDBHuKKSPoUsejxjSB8AvcYgA0tZckC3GSSdnT+t1raTdvntXP/H1ryWgox7cv6eH9+/rdHrOOXA4uZesz1W89rrJ4yCLQLl43WUj3eotd54Jlt3S70IXAaQFhiHzARK/gR2+4KZs7MpF8JXiWuIPRUdClvhxzKFquwLJwi7bM0a+ffJni01vXbaFvhitTTbJ6L1XARIj20VHjCgO5mJC/WGeDjz0bVdu8AN5LEZ8YCPDTtvlL3KUC1kUPXO0QRU/Y/yxXXFHNnKQSx86WsbYhX5iQB86fEK27dKnXMyTj00288Cml/4WG9u10aEjrNVHNvqQDy0+MWYef5CLHehgzA0DPMgH6CMfv445EKAFsIuWfKBvzUHAK9DrvCe/ySsw5KOn9S70QguQM+7eVpIMUaDFbuSwkJM08QZgzsvlXV7BsV6m3VR55eCCF18O2RCQjx3YaJ9iji7bkaonMSSnW2zhwR/7FCs2YQ4R8NCwAdMigI2ZOfRhu+36mEx9oAcfoOFXc7B5g4fPdtUlMqHBPmTYrtd0xJwxc5v94DiEoQXIBfHf8kL8sQtfsB97AGQwB+319XVttNjAHLKZY01hm22mKi7Yhh746NMe824fkg0PP37CRGtbyLNPcmxXXviBE/ixz3ZSvKb+j7WZX11e1c0c/iIXmbarJhjjD74D2Gyf8oJfymWf5KEXemzFFgCf0MkcLfxhKZvA0d8AeUs2furs+uJSv/Wd39KtXb4VKntJ6/lbsuNXgJsUXut+4Ytva8orysvcUByyR6Hbjj3Zs2xXLFgTyLZdcbVd/tuueebgUy7b5Te29qwLO/qkE31rtV75IRTmbdceRx9fAGJU8rgbcxgk65jHlyUbqluPwpyM+eO8K2ZOWUk9m3aruaUUEQQEESwe25Y4A0SfFHmsS6e1WslDobQmqMf8Lb3w4ot6/c3P6SaPfHPu3N/Px/hjXheNuSM80e3rcIEP422H9yASP2cDWdko+JYTu/WRy47WAKgVI9KxT7htPCcJvDNFFjYD9PnZ83olEjvCFruX2pCZa4nTGh+P0cmisg1JCnSOP7nXeaxLwRMXNkiAxYj8OTazCImXbfXHibMdFgs8NCxK5bJdcU637IB+zKHPGFuQSX/KoUgfm+CnzyLa/EMn9oCHHhp0Ic8+6UYeQJyhhQZg/FEexh/l28bQANiObHyGnzGAbuQTf+aJJ3YRH/rIxH7m7B/bxBg+JcLIYAxgIwDOPtEje04t2K4FxOuwJfXMZsTrUmRAs98fqo6SMclK3LlxWdO1ODhsp6+QB2eaUCa38AYj1syc+sF+7HaoW+8lc8rTPPkAj33oJkbwzsk/tkdydB61pJagA8c89PhKnzlaeAF4iCP0yNniBg045rf4IQNZyGVjY0wfWvu0GVBH4PEBWmSikz4ALa/Z4LNdhwF6oKO20Ge71gYy0A0fhxhyoN10oIfDzz7R2xY8ALLgQ9c+BzE8yEYvcugn+hUr5u1EO8A8tkADj+1ah9Bg+4an5acT0UH/kBTF3RMAABAASURBVIOJHCMXu5BBiwz60CKDuEGPrG0enfhpG/bKN36Sb9uyT/sTcmzXYcUcNMiCF9nIGadJ3JCs2VexaUj9QPPuO+/mYL/Qeb5vgbNdukKmKU+8Y+rr1Tde16c/87JuDteJy+kTBXXPZwOF0GraLmRKa9Wb7Sf7CX4xh60AY262iBNj+O2mnif0iBQ1b2PLWnGGFx4bnArXrpPAfDjRde7a1lWadmeRE4IIOtbCbLrJN4ppnLBJhyxEghGi+oNChBJw2xqivLUupY8B0GLgmo0fo45ZUGoWPyX2la99VU4Q2XiiUfc++FAXDx5ozKEV/+X818R/rgOkFlBOY+WaI+dYr6a6HFulUKdt2fCVq0eubW1OgwfWOAkvgSOx9KFV+MvBzCsXeDYgeI456G6id5+PXvhynT5y4A9pHQr8CDUiwCMPflruKFlI24YwUUR5KrKdWA2VXORDDy/y/v8A36/zPWaj3RYfLXj8ZLPhbo8WQD+66aOXhY4/2ILt8OEPumnxkXbTj0xwjJGFfdDCbxNvl/3wII85aLERmo/Kx07wzJNv+vaPY4Au5NCiB0AecrAfPLyMbdfTIvPYxaKb8pTAPLT4Shpbagc5+LzL3d4wjCI+a94+z0s28zxlTOOo3jqsSlmmBLIIssnHs6RzLf+oY+Qoenvq+5iD5CbrhTELuA1N6CTXIUmtHkreOIwap7FqEBuAj/pBDPCZ1nYtyG2eeJJz5sgBd9nE0D7R4TuAXfBAwxhgYwRHnLkxgrdnPWAj9MikhQebbIsW+OgcsQRsa0jNwmNbyEK+7YTgNGe7/MRu9GOH7coT9NgOKBeykEuLTRuA2/jAMY8s9FLHAH1osBMbqDH8oA8eesB22UnNA9iAf/BXzJNDDjP66IGGA8R2bbzciMGDTdTMxssY+coFH3agF7n04cEeYk7+0GG7cmtbvbWKGfJa76kvBdbaV8dh0vvvva8P3/+g4oY85IrLytuapT68n9+5rTfefFO78/PIauHPZAoeX67zBidIOE6QKeqX+IDYWjsTQTDG5hO0svM6+ww+LFkn2Im/0OHnMXsuLXhsI9/ohT+eRUAWz5BFhRHcmdMHNgYEPcoH8hKURzLbVTixPw7Oj/tr2GPgegoOh8Gau0IUs/icIM7zqqC0ZtV+4tOf1Euf/KQWr8KQ3pvqF0C+916Cs6S4HSBQ0jEHRyRrl1M5SsrhnkRIYB16dKrkYCtOonfr0zImQCSXltdpQxYIYLs2g3GcSsaG2+cJBD50nWQmvHGavnJNORiQTfBJWIs9LX7CT2EyD39Iy/aNjzF8zNkuP0kY9PAec3ih0z7NwWdb2A0wD2z88NgWSd3007JAtpbYQYceFgfyAeaRo1y2hV3QYT+/NmOjwYZNPjhsRT5tWMs/WtsVS9uyLRYUgN0UHrGCHxuwBR5koxc8usFjFy1z8PY+ZJPeJ9dr5Z+NEnu4kyQW9JGPPGTYTgmm3qjX5AR9W85tl592S/0uQi8/1YUu+Bm30NAWLjlfkGaJOl7Tf/pjz2iXO0U2SOcuCd1z1tGSAiee2N+axVOs7bK5aFLLyDzNt/JHueBhHsAf24KGMXFgI2W8RId9msM+/MYGZELHPLLwl9wgCz5iQuyRt9Ho8bWNkQUvaHiRyXiXdccYWejYbLFd9kNnu+KIDNYYgD5yhwx4sYE+9cAcOIC+ciEbfvyCljG248uczR87eP1H3YELS2262I8c5qGnbydZIUCe7SeHYVAaxkG3zm/Vt0/0wI8N6MM3AJ/gxX7kYRP7GX2AeWSBh5+x7aorZNmnPnZu88Qw6MorON7GIIObIaWGuIlesvb5EfbWe9UMT9etd8i05m/2wmNq+rXPvq4eP9bUA7KY67l5mVNfNzkMHFr+tNbLJuxjDlqgP5ZpW7YrjyoNqphyk2+7bIAPn+ELKrRL4ZHZWit/mG+2RQfhQw4UGADbtSlgEMkjwDAy3to1TxsxJcLXyJijYBGbqmRxrVmEFsp60ayROcd5/o+Mr33uc+JjErpty4s0xsF7OZUvLx7FwF6ylgTOkdN6l0JH8oEMSp8d3gD2o0+PL/rIJhAsIBJMcWy4OXLxAzrAdjjX6G0FFMGYZKELuvFxbCiATea2iNEd5vrdOcgHz2a36aQFiCuAPngoLmTBix5w6NoAPIsSu0/2jJVoFhS80NNiG8DYPuXTdvkBHp32qWDs0zwLj5xyaCCDMbTIwBZ0YjMtPtku3dgObDKhx15ijI3IYV65mEMmd+wAuqCFF7n2ySZoAOZokRH2OhzpY8+czQQ7kI290GIfOJ4ODnliZo7FD54+NDxdzllgjKmftTb7pTa+NbW4pA6OeUqxW9WosqDs1EJqbgmtnT4QgziMkIUuBTdzl5bFz00H/lykbsnXmLrBbvihW6KH+ERExZA+9MjCLvIAjR1dIbrIjRvz+Gk7dX66YcMfYop/H6WHP2wVL+bpIxsaxsSImkQmY8B2xUC57JMO2yKH6AlaxB1aABw+YRNyGdNCRx8d6ISWHIxZL7bFHMAYeRuAs103SPAgl1hAhxxiRCztU40c8noKHfhg+4nt0MKHXOXiiQJe8NAzB2x8duQlx8xv8ml5kgDgYY4WPmTBS8zZM+hTB9hM3/YTH/GBmMCHfwA0tMSOTwHO5qukGRxgZxDIRgxavIJ7kI/w2ICONbWDvlXKfrjkSXcSN+Mf/8RLunP3KVF7eDSHLm5VXE60a9UNfoS1/iDTtuwfAzbbkZB6X+XyZUndo3OJTNslB1uIcWu96gK5PXtywx9J0DYcx9H6VRB55UUxEQCIUY6y0BYxYwREfglkboPWLPAYAW8dKkHExuCbOFEVbzGYu7pXX39NU+7soK2ERfdymHWdhfRBHvWwC3ocsONsHKvAppVcTjMHr3LZoUFZ+vDinI1NgELvx4Fey5eFgJUs5lpwHIaz+tAVNiF7N+3St7gIGoVuO7JaAXFi4RMX7i6mLCBiCW9vrfTBhz2263DGX/iW6LZdiWIevHKBRx4L0nbZwWGOHFriDT16gJ6EEgMAGfDRRwdj5AFbnxb5LA5oWUjbPHzMoat8iGx8BgfEvLKXjQlg8dFiDzKQhQz6yLAt9KFrn80ePDYD8CAPOsA+xRm7AfTbrnfr+AjtMIxakzfkbQcT9Qo/87TMbQc5OvkJmTWx3qe+kNN6q5hWPzmKisqlcmETNhakltbcLAX94z8hpq772MXd35qZaRo150Cxsd/lL7qI7RoZQ55+6dParg0ffItu9NDiL/EFj11T6ggZgH2qa2gAYmyfNn3m4YfXdtWbcjFGFjq3PmNko5OchEzMQQOeumKOfHOzglx4APQyJtbwwM8YXnIJP2Nk2qc6hw5ecNDTt12xpg99b71++s1O3PIWAH9679razSb09zyZwocs8qtcNjGXwAPEBnsAxiEpfa21yjk42zrujzWG7pC6wA/bRYt8ADvQj8/MA+f5jtGzPwzJj3LhAzHDV8A+2ZOpii0y0AmASzmUrfjCwQQv9bqmppFrNRETDhNssJscoM7YV6m9NSr46D5Ok978/Jv15P/o8lKtZw+LgtaaxtQc9NgEKBc2IJMWGvC0QKbL3jXrxOF39nLkMQc9tAs29i582sB28ZEfaBqHCEYu2ejngBOss9u3tLt1rj6N4hczLnFgaRJzynXIpo9hx9yZsVBQGLRsJ1g6LZgFTJN7k5rlGBlf67XCp155WS+98mnd5I6Qu0rbwoZhGiJDeW/4nvZXV0LYGpuYK2m9lzMQcTgh27ZaZC8JhHLxs9JCdzLQW5ODiwhVoNLhKcexhwkSqhCHVC3FuiRg2Cg3DUM2Lkm2oxM5a/pAbI0u2+WLcvHTZUC64YsPPfSxtUU/YLs2GYI+JNEUMTE7ZhOiYNkYSRC4TQZ8S/QwT6JYKADxBg8OWmSyoSML2BaiXZ6XXmQhnxZ5bBgActAJHnnQsHg2HPKZYwwtY1pw3A0jy7aYpw8/cpBtn/TTH1JTLTEH1scbNLRLngqIB/I2uWsSwAJjzBxj+lLTLoc7j/K9pS73s+7cfiqvK+6kvSszn+99/MPaqs9sGPs87q95onHiOOYAaE2JxyyFejku8ipxJ4gd1Jm7Vb8oUlkJPcTxAZogBdhdPXVCn9oJtdyky+vL04/Wh2ccB0kWNi/5JkOd8sv6+HYyTlPuLEf11MC0m+o3J8QEXWQzkC1oqfUh6+4s78OHbFq2Bc0QueM0aQiuJ57QtjhE3JXLdulMV+CpBdu12MuWxIA56oUaob8m1vSpKQAe5qkzeOhDR06pMe76oempbYD8bLqQBS3z1BD+QIOfrff4sFaMONzxUZY6Ocmc4wd+4Sd4xW6nXhgzR/yQgz7WCusHe7GRcY8M7GAeO7ABmpFYZU6y7K5xnFJDZyK2+JTCFby9teAnsQGzEXNo1L9DkcR4Tex4XYnsOCJ0D5HbW/zKXIu96CdeyC268GIfeMYAffgzVX+QU/QZkc85e5F603UO1kP21iH5bqkVy8ntmr9d7OzJx2a9/vm3NJxNusq3XORQ0zf5ZnKMTUtk8gRD/NANBCXb6rF9TcscTzTs/a13ZTLyWQmr0hH+jX3U0IaslTWH8KFihJ/IQ6dy0S9f5yzoG4xJYSkL5SZOHLKpzorhrauzgOPUvFrK2BE8BbdmfMijJwkkCQhcs1Esgd5bVJz+tNYSiEURKQrp7Pa5vvClLyrvtHSVoA19JztJCR0bwTCMenDvvj7M08nYu3pr8WuV7Ti4CnmdD54JYs/iH8aempiDl1pocKr3LqvF8QQGxeuqJX4ejwcNQw80uQWXxZ4oCfoldPts7sd5qSeIs7xTtVR3xiykm+srXWXRr5E157XJkoTtEpdpHKNnDmX+ZI5A2+HMnxgRpEo+OlhkduIaOvgpeuTRFmH+Ao+PU2QzBwQtFgZ9NtpNBxsBtkBvOzFo2nSARy48gO34naJIC71ybXLQiX0A/UzVJoQMcMMwlFxsApBLTGiRxcJFB/TYCW5NHSzrMXE/qidfu7MxcSDu0m43atoNOYznugvFD/SyuMbEEx3Iwld09+QTSNhyeNwSd87QnWfDhXZJzjjM93n6aW3QLneQzz/3vD6ZVwEvf+qT+tjTd7XOh7rJSZB0TI0PzXJqIgN15UotrLm5SbllsEie1fPutedgaYE1vqyhSfhSj1Jzq5bFOMa3XZ6y59ixpC6wfUk99aynnnq79+CB7geu+fHk3Am33sTrCdaeY8fTzzwdm3eClh9jZp2Ah27cTRqnUa33auFRjOipe2LTTgaXb+Szhw79++ghR7t87yBO0Oojl20tsRVgHj76kKwJ9DFrATnkALm2hS5owCEbsC1kkwfkoE+5sJk7aGxdE6mevA6Bs/MzDeMgx+4levAH2GdtykpNLKmNScesMSc257mpJcboxS7b9TSDPurAPunHtg2HPbZFjYAnD+SL39VmN419FDcJc/Z2eUwtAAAQAElEQVSvnjH1syYWqU6xnlfymBqBBhy/Q5DDhZj0Fkz2PjbtbDyahklxT8yhFxv4cWz+HQ0xBW+75oknujiY4I/7JxtTJ2to1vjPN+Q5a2dWBtEVs+TWM+oKWmuIHPtb9odnP/GiXs63E9laU2+Wpfhzk311XlctYVhjHLGzXbroA0PqcmY+LK13tYxb77ItYtbaoCG+jdNOXLazJxwTt1U9dFsukAU9uMjoAkHx8eGHPhMAQoApAgnUOE6lDBzz4AjQCiIwJwlp8ifO4UwicUhRBlEGuFkvvvSSXv7MZ8QHfSUwSxb0nEBAYzvyJQzlt7Xuc8qO2chIMAZDgz4AmoLooK05ZKUI6RMs2+UbPsGPzUElKLkHiH22o+ukDzumLLxpN6WYE8DM44/tomdh4C+yWDDIAyhY2+Jx2bbAsfiU65DNjWJijI208GMH7YbDH8a2q+jIBbTgoYmoKgT0smA5MNDDHO3du3chEXhsZADtNE10SybykVuI/IUNd+/eLR768CELYGw7m/6u8sZTCHqRCdAHwEdUYriW38SCMXqQh31sFLS8mnjw8EHl9yoHM/711jJ2inYoXegGNr+xH7sBZGyxxD4AWvShC6BOhhR6b13TNOrunTt6/rln9Uw2a/K7ZvH01jQGOChadgvnbnDNIeLke4jPy2Gfc2RWD61ygCzrjVbdaBhXjZMTD6nnRqSllu2WzU9S6jh/K+xi0+rY0IeKCxtuywQbH/khbviH/xyexHONbmK3pJY3H9mwiRkALTTgbJdcYswYWchhTJ+nB+iJB/FBHrbRRwcwpS6Qh53YwzyALcgAtjnmsRseeG0LHPKghw/dtmutHbMGj4kd/NAjq/zKBgcdsNnEExC2M7/hweEXNLTM4w9jaHitTExtizHzGz8+oQ+boMdGADw+EBNoAdsVR/pr4s7NCLVzfXVdaxkZALzo4Ee8Uy7JdWrdqvVYsrXWGsLXj/qMfnSCw37kQM8YubbVekvNRFjyn78rftjBvnGi7+LKNE3NYy9wfXNTa+aV116tt0eKADd8iomP91P4eAXbWqs9DJnoX5jIpm1bzAHKtbVr+NERVOkMWdbTVD47sloQ0CLPjmIIE4eGUTASaPAQMCaRAGOSRjExz6lqu4xgDrAtu2XTmitBa5JD4BMqdYU28613LTHk9Tc/pztPP120c4qOp4E5ryKQg17b2qXYHz18mLu5+yIR2MYcgBMAfeWioJknPq11tegIOn+wSbJdOBY5p7RkcZWNj+eQRYBJpDPPmGIYx9w953DChh7ZFBWxQMccPHppS14MgI6YgWNunKbcSZ/XT42wAG0LfE8sts0FWfDbrsUx5u6NeeJxsmGsGNiuZFKgzEGD78hFBi0AbtMPDfLIHTj82nQxZ/uJbJtCXGUnAgHm4UMXwCLGP+QgA9jkMY8NAH2AeXzFHlrs5pvPMIw/LszHeuCzT5sUehgjA17sAGwXHzrZcLADGuZosY0F3y3FE11dXery6kLX+yvtD9dKyLXP66j77/9Ic+6C53mtGpTzhJHcEeshNy5ZE3mNcS3qfE5dKjVqR2Jqej7uNc/XanlquXVrikznqXRR2GvRVbwkUSPIw35+Io5cB135o8VecNjOYQHtnHrCb2wAGG946g46YMOvjxc8OPTZjj1d6CTntGVPjGMenfCCsx0/Tmv18HiTZx577FOdKRf6wWFXhvEzKyjykAMOPdC0xBA6ZDHXW0tsj6WDMTmjZR49ADj8RA6AXYzRQwsOwHdowaPjo35BR80jmznaTQf0+L3PDR104JG3zxMbdNhAC0DL3Jwc21brvfIJDbrt4OKTfYqN7dTITdEgm6dM6AD7x7TsBeCUC/+2nCs08BE79APQdTelfCtu1DI47NogYmSfcsc/RZiTi+eef15D9oxjbJ9zkBMH6CQknWDNHDKUC11g032ST9vCHnAAtAD6l9Sl7donGB8SP2WMHsbQ0x7zJNcoiCl35BhEouwskCi3HZ6TkI3hLK8VehbcMU8bBLr1Lsb0lVXYmmPgojAGFNSahecEZ8175SvdfvopvZH3fNdZlM5j1ThNIRL3hmGB97SZ4QhOc5fAybo5BL4Y8lePbsaH2EKhKPp7a9G/ZlZPipkg2fEltlH0TE4JPry2Rdt6kyXZlkOHbgDZtPiHDnQqFx+eGQPJZy1i4ghdiw0AfLZjlarooAUP3UcXCDzgsJPN1nY0KDGbBT2bhe3yC5nE3nbJJIksjk02tIx5YqBFD3PwkFv0IJMxeGjwCRyysMV26bItFsNGyxw82AAfQB9jmaOPPsboYWy7Njdw+LYtfObRCR690DIGmGPhIRMdzCMXGmzZeGgBbGQeujmbP30iuOYQoPCvcqjwBPLFL7ylF557Wt0HTaPVUn9L7Gup5yE3DcPYtORJpA/Oa5QzMR560zjsNKxdzlN3y8Lqyz5PNrOmtmjqi5aMW9/8dGpI5fMua4rXwDwpcCfde6+4YufmH0+U0K0pImKrXMzP0QNuiwU0Q+zkQG6thUpifH7rVtUIffC2BW8R5C/4AOZtbPOTdZHp2Oon9NBd5Tsl8SPO2AFs9lNb4LGJvCCTMTDnye6GJ7qsHXiwAX9tlz76ADWAnfiGfsD2k/WDDchl06WG8RceWgAZenxRSwCxhAaAnzE20ocesE92YDf2oR87ZFX8bMuxHRz0G2CLsoI3nmPqizwh33bdNBAXNnZ4qUVkAxsP5o7jWLlHP7HZ9jNuXpHVe6v5ltwu2ZSH1MqmCznwIFMxmNZ28t/l0D+dJ29+suvho0exNBQ+wZr6T3EKXXKQiiepszVQepgPbvvTQmNbzJHTNfP0AeVaw5dGyGJPxibolMs+7RmNw0A6KSNQGI8AnCSY9MHBjBCSRWIZ9zgNQIeuk0JXgc4JiuqKoihTs15743U989xzuVs8FFzmAylPBDY0IU7L3QFyWmy6urxK0IYqSPRhB2BbS5ylj0PMYTsLARwQacVHCyATOvrYix9bi6/MI+uQO5lqc8eGPPC2SxZ9aAH8LnmZow8PLfJpj9kQSOQhJ7ntShI2Qmc7d85XFScWBHooROaUCz1p6nUCscZOAJvJBzzYwBg65NKil3nk0GeePrS09skP7GYePbYrxtDYrjsuih56WmTTRz708LJQsYc+fMhifsgGDc2SOyQAPGPmkMFmRQtfQW5amMNmWjZd8PbJJvSDJwb4gjxyi07wxGyLBXPIQe+a2qCuW+zhoHj1tZf1xS9+TndvdU3toPXwQPPxodp6pcP1PV0+ek9XD9/Tgw++r+uL93Vx7918s/tujd9/97f03ve/pfs//K4evv9dffDut7S/+JH+wO/9hj7/5it5h3yjnsdw29kQFg19EBff5wBsIlb4jX/4gv3EEBzzjJfEgjF+2K4Nlj7ztgUNY2SBo2ZokQN+zQIEkE+smCM+0Nmn9U1s9fiCFpnED37QbMjgsMW2bFcNgkMvcuGDHlmHrBH6PQcdrbO5MQ+QO+QgF78AcNiFzfAzBy10yMJWxrRs0hxk/KNLWnihxw7bIpbc1EGLfchgHkAG9tAPqZjDdg6oTTdvJlmjfKtZsg1f5CClzyu6OfVzTA1DkyAkr+tJRm4QuFXlJhOZyMceDj/GxJKx7VrvjMkH9mBjC972k9xik6xcVm89XWpI4XWtSduyLWJFfIjhkidS5YqJWt30seef08t51XVM/p0xNIqR6JIcu9fIGkVulAtbkJeuevZvWsb4RLukDsFFXO15rbeiay07sp0bJZ7Ie83ZrthA31pXk7v2+RDlGGJbLUwIRDAJ7L0LwIglGpijpYDs0+ncWpftUgBdDw9Ji6Z6XQDPOJ3plRwmHgfxO2XmGN1bV+sN34vfzZKbuHrvuTO+ysm61OsN2xVU5tBhOeITtc2myKM4sJt5ktpah7wWIuMemSCOOeiwCYB2SYJaix2RxQdQ/OYjaItO5nntRjHQX6KHRWe77Brjj+0kbChgHuDuAlnIoRDgRTcLHF22a+Nm0WAXOGw/5kmLIqRAKcSKYxhZNBcXF4J++x9cYecmF1583HTRxw4K1nbFANngt0U15o5pk2+faNCNf/BhA3fP9O1EPIBN6LAt5rA9XY3TUNC6NIy9ik658AvATgD+IZsPOJ4QscE+ye7JD35ARx+9jCPmyR94mYcPGnwEh1xsP88HXubAHXMn+eWvfElvvvWG/sGv/m+69+E7unM+63y41C0/0N3hoZ7eXeoTz0if/fRtff7Vp/W5T9/Rm595Wl9+4wV9/e1P6Gd+x6v63d94Q7/rJ1/VV7/4CX3tS5/WV97+pL72ldf17DPnOZCOOUxUtbnliBupJTWFHdgF4C9237t3T2yC5BHfltST7fIPf6qTv5gjv8wjl5iDs10bPLFpzbItZOMveuwTDlnwggfQrVzQAswjM6iqDebBk3PqAx7kMaaPL8DWt52NalEbevI9lv/IhPc8bzCQhX4AHfBRfxwC+MGY2tto8WcDbGEeeciBH1u5GQGIB3Lhty3WA/94FdxGzzpjDB+HEWsH/QBxRUaCJ/axNQrgc2u1h7E3sccBrffU9SjeymATb3FYH8RinKaKwZKdnTHztBFXexO+ogfcml0OPfiI/7ZDs+iwPypTGqJHloIOtNRUBlLFNU1wLsCnOU/JS/YqZN792DN65dXPJAdD7ScrdTeMkdmKd9PHa1t4AeywjdgCcNi0xo8VuQEmOjaFmHn6zO1zsz2MY+19tqv2JCcOq9rm8D530CfifRm1CSAZJABl0C5RiPPKBX3vQxmd4WPBcTHGQH9g004ffp5IXnntdd1k8Ry4a4/TBEUxiDuAQzZREtqzQEpWbwl0nmAuLzUmONhju3TQB+yM4zCO2lYPj+2yx3ZoT/2WImluUeUkcM1H07lokIFtQYpCskMfm7eioAh65B+zKW0Li5Z5AN45dm8FTuHYFjToZKHQJxaMkaVcxI14k2jbQhbzLI5NJ7TQhVzgkEOfQkYutm94Wtu1EOBDDi0AD7D14WO86aPFblrkoAd+2xUvfIQXnczbzkGxQ0QKaCmd0Ox2U/kBDX7xE1X2SQb8ADqIBb7TrlqLH5uQAQ2xYAyAQx596hAegLHt0o8s4oTs3ptu37kVO7oeXTwSP38/5rB/7mMf08eevq3f+ZNv6+f+0M/oF/7Y79Wf+CNp//2f1p9M+6f+6O/Rf/hzP6U/9oe+oZ//wz+ln/+53xX4t/Tv/cGv6ff/7Fv6Az/7tv7g7/2Sfu4P/KT+0O/7SX3j62/qlU89q/Nd10W+7ZF/Ni/sxf4hOokjdoFnI8Nu4kLgoAPwg5Z5/LN/HC9o4Uc2LWC76hZZxffoouLXUt89dUoet0MKPsbwIXtrWcPYhO4dd9qP1ycy7dMNDjain5zTp+bQQayhQxf+Tck5ctCDTHRADx00yCcetMgDxmxE9o/9wDb75Dc6NlpaDiZ+azI8yAHQge/0yV4wAQAAEABJREFUoUcf89iDbehmHrxtMcYP2/U0Aw03QRs/MpBpWz03OdjIAQoPtK13LYnRIXsAN4bKxfgsNy27s516cs3e0UOHLmTRD1lel97KntTLhu4Oqv5dCPaxb7DB7/N2ZuhNa/bFNYdEU2IB5eOcnrrBxr4WHGMA+xXcPnY998ILeuqZZ3R9cyVobGvNPo39duQZ/gabsK23pjn73DYPT03mL/rIbg0Za/bKJViLPEsuubxtQQ60y+N9vHhIJsg1ASMYS5xSLvBbv5zPATAkYHYE1mli8U74o3zIcQyPxlCsaqEtGWn5PfwvvPhxcWgc8wgZG6JF9ePCWzGgE6Rt9da1ZKPmZ/DHaRI/+43BytVjx0kXgXIwEmN4bIv5OUFWLnjwiwMBP6ALOiauFSB0zutcY/BurqcpkgsvhYVcFuecGBR9WooOWeDxEdoNoGFR89NxCYTgQzd4Fib+ltz4QdGil8UD3nbR25bt8gU9tmsTxzfbdWcAHtksOgB+AF0scBYYNIy3DQt7AcbEhc0FHmyDB7tp8Qkgv7Zr06IPDpnYC49ywb/dGdquuKITQAc82Gn/WA6yKGjabR4aZNkn3yO6/LdPY/Qi03Zq71B64CcmAJt4psS/FWHBHw6zbt2+Kw9Nn/rk83o5B8CLz+301O1FT92a9fwzgz52VwFr1/NKtV1o8CNpvicd72nypXS4H3iQ/o3W+ZFurj7U7fNBn/zEi2nPUzfW2e60aWA79uEHLXGmJU74iK3km1xRB+CYty14bQsfqS3iC0DPmNpSLmSnEfjWe+WFfAHIY46NHbnIogaQY7tqhjgxRh6yGNNHP7zIYAz/BthPHpFLvdCir/Ve9sKLTGSBRw592znYB4ZVy5styIfHdvFDq1zYQ4xs1xrAFnRDDw0tcWPt0LddNbDN4a/tkon81lw//EL8iBc2AjGmaNCFDvQqVwsvchnbFrTInLMnQpub9Pq+u2SjPmYPqPjQBqBDJ7zEALmA7Yq7rKpl5CMX3kPu8ktu9t6or/3SzampbOKRCe7fBHxFFxAGHUJ3+85dPZMbJm6e6hVd9k1ELvlryQEVgdHdZPskjvZxF4TtmltzV489rbfkbQzbaQ+3T/lY4zf62cNPeRnj26548afx1xKD1jWMrUVpr4XKQoCB+TVCCIKN0DVKJAoKnB5fBHGNDNuZX5PkBCSHBkG/e/euvvwTXxHJuNlnUaaz5jRxeOFBB7pIBsGM23L+Qyb4CJQf29YSbGVOueDliaO1VrLX/A0Ovpgi27FjEfNsXNhMopkPe83Rhk3omJOEeucdPttVTBTi7uysFjt2YuMmB/8pjF0Ou00mupBpuxYEr7rsUx8aZOAThQYd9FsfudgPHhpoAea3zR/7mcMO5qBloW/5oo9dzHEwgEcv9OBZ0MhjvNFuOmkpFuhtV9ywT7lsJ0RrxXSzwXbiMqhns4aOnMLLIpkf3/lgK/oiov703ivu6GLzL74kCz7mbGK1FC320oEfe+EhH/AA+EL84WOut67We9XwME6xbVTL3eZ4vstd6YMcBldSvpMcbx5oWa91nK+0P1xmQV5pzYd554P6qqOAxUc5tXZrd1dj22nez5qv86R8cam3v/B59db0z3/t13UrC5naHHOHir3YQ+3yvaT6trB1So3QkmPygr/YD27M3Tpgu2oGX/SRC1piAEBPbpmmDx8bLLo/imMO3BZ/+j2xsS1a+GwLWdhmW1UPsQV99LGTV3IcIOCQaVs3+dh+zNoGv80rFzRpSo59qhd8QTe82G+79NuuuGCLfaKlr1zIsU+2wQfetpBDHwCPPOQTZ+bsRD7AnJ1+cpSCFXS2T/p4LVcwlDx8Jxbw00KLfPukn/i03jTmKWyrV+ViX2OzJofw2q56gxfc2fm56h+EPz6I5rT7m3023+kJHbqG2NJbU2+p29bEfsY6Qi9x6D34j4AdvwLM2bExe3eLjNdef03oZS8/5kYa2S3z8B9DAz04IAWuaZzEXFyp+BDHJXylN2u36DLJ+JB8MwZabDzbnWUmuh/TgWN/anNOrkOQgNS05HRqrSfQo4ZxTAJwZkwAJh1Di0AUTFkckfik+DGGMa3tdLO1N+ugWbc/9pQ+/ZlXqgizI+XPImeOROfbpTg9SSRjwL3lw+Zaso/5yLckGC1O9AS1tUH0aeWeOwUJnjk0xwBz0NkuOuzFGuXidRmBhAl8e0wTg3S4uVFKWkPrJ77QH7NgejbKkIlYrMHNKQp0sdgIID9xdnj8ivAQW9ksbiKLApumUUOAf3i1yyPx0888XXJ42sJWbCCWPX7Z0Z5NFfvBcQggC13Isy3oAGIFHoAevcRduVhYaZ4ULXfB3JWx4TBnu/zbeG0/OTRtJ89jAfbjI3TYiU500Lctm2I6hnbS/uao87PbOh4XKfUzjpN66yK+0CsXscBWYmg3jdNU+V20yq1JlnricH19FfwxKYksSz0LBZrNjil8Q157DqlNP5bTw9dbiySlllahZ5x6dHR9753fUr97R2vyxiuFtiqvca/14b17eu/9D8RPwexzh8jGoFzY23qPjF6vydb4swR/nZugm+T5kBuOz7/1BX33t9/Rd37rt7NepMur63p9MWcxpurjj8PfxHWWGxGA9/bIJhfcXNHfRx405JccgptTw4zJP2OA2JM7AF/hwcdpGhOrOXE/Jg+jhhycgG2hE17kkTfbYgw/NOBtizkAmTtimzjy00lDYgz9MA6Ja4IWWvLUo8O2+HFYZJAP6DabsQtZ4OjboY2f+Ie/1DYtvB9tsQEcNQ+/7YoheOhsV30oF7LBI5MWgHfzzT75tSxr3Rjz5uEwH5RUKp6IG4wpr/jIxRB/4LM3nqXihB1LaoZDAYAGAAdQ2/CTG/DIrjW9rmq9V1zxf4wedEFDLPnX670PWS/n2k07cXhUDPN2BDuX5ajeHXygpaaRlxZZgG3ZVhRU7hdJh2yiz7z4gs6efkpXx0PmrJb/5uzrcx4E4IuYvLJaVfmLfPC2T7Kk8pkYEg/sCSoqVsELjjH9JTGVHBuH4uGGYkmcqM2mCGSR3NwcUiDHLIpLXad/nNcQS1uAKB4SscQ4xzn4WFhsrktStM2Ba71JwYGfm/XZ3Mntbt8SCRoSyDXKVy+hkerVWXo4N2fznrOYMox4x+BePBtOuVrrWTRjzfX0W0/i4gOJwBYKC1D02w7tkJ4ir2VzGdWCE1eCYjt4i6Anchpaq/mJJPcmWcJfEmG3WrDQ9egEtj56sZGAAgSfxUxMWmQ60FO0Ne5Nd5P0s3rnelYyoVeuKYuZ4myhhx8djHms5zCgD+AftGxK8D777LPiX9xCAy+2bHR2nIjsmxxwJH0DZICDljvQbcHSgmPRQ7MBuYMXm9Bhu2xHxj6bMThsOaaAGe/5oQ41wXPMBjznRsR2QrZUHvbZYHgNiHXMx8Sixe6ht+RtlOS6uxunqXiISUtsFDnjuBMXtlKbrTfts+E7edqdnWehjrpz55a+/Zv/Wt//5jf1M7/n39b9D+/r5nqvlLAOedKg5h8+vNAPfvDDfJy/H/4s5DbmCUZ1KNldlzncqOlDDorLm0uxgVAv3/3t71bdPPPMxzTlrrVhVww6xG/mr69vIm8v8mRbtsXmRzzwgzrZgJhCt43p41fECRytbaGDWCGDtrkJXmJmn+ahYZ5FTj4YA+Rxk8k8c7T2yS7mj1l7tkvnrVvnp1dE2QzPcpc95FDpOdjHaax5XjtTf/gCYAO22C6fyS+1gQ700jKvXOjCJmyghT9o4RNz0NkWc8oF70f7yNsAGay/BFhLFioxRgZjYrfLYT6n9qAhj7ToQSZ0yLFduqDn5os5coB/255kW1y2hU7m2ccUndDbqe2QLNltqBUOl13W+JpxT+xaYpdkyakT3lbw70ioE2RQt0uKsjVjtsaxxx4LudhqO2rWJ/HBDlnBLRHZ6v8HdSs3qudP39WBvTXK6/eP9TFyeixQZMWS2Fr+hMZ25ppsR84qLmJsn8Zr7EE/eFpy0lovHnC2i9e2Koay2oqCFBGJB5QL5jRV/HMWEQ5RHOBaj8AEJvbmBn8tIEFLetEkd6e3lgP7bCJnt27pC2+/retsZtfZQNBH4RFMXGitnWhzV48ccOgh6D3G86gIvkdvTH3iOHJOWlTOrDGo+eQgMhXn1gij31psbk097ZDFAO847pK0UT1yKQwK5DybEK2lWjB2EhG5a+RSpMhhY8d++Pj/gLPQpiw4ChFca63uCmntU6AjLslMhJJEdN/ko5ttubkWHnzgAdtP7GKRbXLQiW3YCp4+c/ByF8vrBsbkihZ7baO6it922QAeJLqQCS0yack7LYAc5qFFBzTopA+At0+27nZTyQYPj231PoiFvEts0HmTzfUmd/AsoOurPH3kewZPivs8+rOg1hzuN4nLMQcTfZ5Gp2HQrWwGU+ptzIJEfkHiNvRWsUtBqGe8puqwccwTy/o4zrdv3daD+/f1z/+f/1tv/cRX9Uw+Us6p9afy2hW7WviglyxuqB4+eFA/aUU87+XJ5d69D8WvQeFJEj78f+mll/Thhx/q13/t18Sv2HDuCnmyLrtSSxzoQ2w9y5Mo9tgW10mPYu5amwKyWFPEHFuIN314WmoIenSyJokfNtEyVzoSG3IIQMM89AD6sMe2bNehhmx0AsiAjz760EULDRsuaw6Z0NkWsqBVLviwA9uBoJ7UKz7YrvXInH3Sj73IYh776G98yEMXutGBHZs+5uhDizzoNhnbHLLoL1nsbOK04zTBkifLi6pL4nsrtYDsjwLriJuDDYcsYoEd3Pzt83oHe5FJfRCXbCm1X53sWDRQb9GNDQCK7ZPfyAFsg05cjpUPeNds1nOelvCJyQZNhJe+1C84YkILbo0O7LNPspgDx94ot9xMPqcXX/qEjuFlv2rNlTfWgnLB21sr/fYpR8hANi3zDg8ybT+hw9a6Qcq6WXKzH1FVw/ZpP2H8RAaFcWI4CMdIGoLpQ9izKaCA/pIFD0CDAgmlGNiiICPT7+KudLHEz23zb0s+/olP5L30opZ5ZDl8U+7+bQtdW8EwtyYYtiNvVcjyMfxYh5qCc4IRbCWTIFL4JJqT/yzvxZFjuwoIWXY0BdBht+Cl5p5NaNSQDQr6JfooNmiIBS3Q4zeFIFnQjeMk27ElBRE7KMSpinaNrOFEkzG8yMEu22q95/FyqQ2EOGMXfMSXu8fr3E0vKSyKGGAeGcpFnKGz0XsoGWwa0KCDFttIJjzM2Rb9DaC5ziYNDfL56RiAf5mND/gILa1ybThaZAdVvtEiA73goccffKCPHubtHx8wttVb19NPPS02cHSy8a556p3GSeMw1p0+/GM2R9opMUQOwB0b9bDPQfTg/sM8NV8UYMPVVT6OpxLQazv1siS/i4gZvLxC4HVNi/7f+lf/SmMOpW/89M/kCeTD0Eq3cpOziy7lohZ4nXpxeSH84UdNLy8udH15JStzhiIAABAASURBVH4FDL/+pSeP3LXC93/8/b+vd773PcHv1XWotNZK/5JFh2899UO8wVNftlN3p0OXfOADvl7lYOXJMGaktg4F1CR62OjAkwv6+IpvtOBvUjvosE+bAzLBMw8dQB8cfYB6AsgdeNrNHvrQwMMr3EeJATTYg//gAXD4BY45+vDiD4DtxIo6wz5k0eIDvtiuWGEvMgBk0CIbWsbIJnbw2X5S18rFHHvA5gs5wjbw2H2Tg8BGz5p9bS9eM6IP/7AVuq0fcWq91X51kbpaUlfH3ESbnGYTz8LXOKVWUzPsP613OXDM5joH2H+gwf4NGrzZW4gHerENQCe6sZsxvyOwd+xcKiZli5u2GLAmoAP0kQv5c/Zj9I+7SWtk8KtV1Lv2eVU2x270oM/hw640qf01h9pcwBiwXXvLddYZ6wc+KXWdNYP9tsu2OU942EH8oGu9qcVP3jYd80aifjTYbrUhKhdKcX4TyKEBI0bxUTEksrtaQYSF12rS2pQ9MW1GbYhDeY3Vu97+4peTGgdUmyoGzXm3HqpaOHUgJOjoVS6MrQ2nOFROnGyRWn2/8JNAwIMzJ+gaxlGtD3Lr4s6i9a7d7iyJmeppgaI8y9NHa8MTuc2tNiD0IkePL2KQfKi3HsjhM05iPMdW6I556gLcmoZxEE8oFMBZXg/cffrp2jiwgQ10SrJ3SQzzenzRPwuOzXKlKLIJMbUVT4/tLMopG95WeOSBWGArAP46BwULDlnQgidX2EiLTGQhF4CWOWCjp2+7bIYfnk0Xc4xtx3+WkipvzCMPP4gDuuCFfuujt7nnldEs7vofPXykO7fu6Cw54cl0GPJKKSLhWRIDt9AqepKTOQfOzf6Y11w3evDgUXJ0KP1svps99A/ZNC4uHtWGEQJNkTkgJ3lycsPv53r33R/ov/mv/yv9zM/+rJ7/+Mf1wx+8K2hun9/SNE71D0jJEfYjE/mHPCkDa+qw9SysvLJ44YUX9P777+tHP/yhbt+6pTG1Rtypqzt37uS12h0RX2qEGNiuWl1iC3TDMKgnr8jf5ymd3BE//CeXtiu22AEPLWA7/t2ULMYceMR8jK/o6a2nxkfZFrK2MbT2Ka/oBrCPjV65kIEdTr/4Yhu4nha72Kg2u2wLfgBfkYON0KJnSp1iC/wAeGKJreCRD8CD7K2PfvoAsql54oIM+rS2K27woku5aIf4n/JJhtbyn/ntxoy3DIDdhGxgeBx/ZGIX9u2TZ3LM0yd47AGPzexN4JjnO0vrrQ4V2tWrzrPWh3GsnEFX+pNrbAOQBYBn3FqTsDYbCWOAjZjWeSrAdtuPdfQn+Q6T7KyL8G2ywHHjYgefwU32o5de/rSee+nFvOqalXscLaHndZdltd6FfvylrokFPm5207ceX+HDJoA8Drnxth1+l03IUcZK8KFZo2xNP/gmDEynNpMSalfhKNcxJ84xmz+Lew3TMacTi0U4n/lDNsElUgn4nNPkmJOa8UVOuWeef14vferT2ofmKq+5MABdGLiGzo5xaTEoohLESa13LZGzxjjwdoKVQetd0zCVjRSj7YhzFRn4IYXVei+7mS8dkcFhaDvmtqLFT+UaUlglP37MsW/DZ0oRzB+11rM/OW0LdLm3yB/TT8xi05LCEZedx8tZzLcensRjymuOPg55Ijuq9S4EolO5OuO0xxRAjx1Osli4xNC2WhWdonstm9HDoi57M08xgLNPsWGOO69NPnPQ4he06FEu+u+9915tiCxYCh0e29ms94/vTq5rcWAjYJ/mkEVc2TQ2+8DBzxh96LnI3Swt8i8uLk9y8x2htaE2RF5rLYlda12Ej9ef3EVeh+b+oysdc1OytFHj+R2pT6mdVYmgeg6g1T2RbZrDf8idI08udssGfi6rR9cxMhdxOX/12G5br37mM/r2v/5N/dNf/VX92b/0l/RcDpR33vle2cOmwkf4z37uc3rttdcja6dP5Ekav7h5YsESp1v5bsCByEHSe1dvTba1yya6xpFDNiXywAZku+wgD8QBPHru5dUZfWRDT5yQBV2LPGhtV955WiGWxJzNjXk2cQ4ucPDjqVO/beyJyyo2tmt+M3EO2CUY9yZHrhIM+tRj3cUyFz7qDdyAD8ENqVfoWu8lC30cGtiMPVu+aTeb8aWhI/GmBuyT/dgMcCBweJW9iRO0+IkP9IkB8pFHnIkTLbLAMw8derCFlpit0TPuRg1TIBs6N20xoeyepl3ir9TzrI1+DA18yML+abfLDeCZhvisyLJdT6vYis1nuVmwrV1uIqYpbyUiHH7bIbemcQrmtEanzDPAB9uCbvMXXdxI2I5Ni/bJzRid6IUO+7ApUkXLWLmoO3yHP8OaY564MJ6zD9twOZlbpdxonz91V6+9+Vld5omVw2W1xL6CLfAtuWFDHn1kANiAXNsiJrYjT+WDbUjK340GXgCi3rrGYSpaCBuOwbMk0cDA5hYEfRT3FJbtCgSbwHFedcgBs88770MOmVWO3CYW+hxjwd3kPfg+i/1zn/+8nnvx47qfO8dj5K/R2Fqv7yc9clvkhl1V1Bmjs3Ch2/7Yrq4hTB/7SB5Av7Wm1rue9FvXOI6yW/gshYdFt9LGgFMSWgrtKHj1+LLxYy05PfJ64jBzyKRPQfVs+NO4E3rHcUq7Ewt1GMckLBrsxOVY794pAhLIfFSKuK3lpcIH71QnvO2yIVZql6eUYw7W/fFQtmEDPpE4ChzYNhI7tmZDVS7oiBv6tkXIGNvhBZijBaYUPvMsVBYuLYubWIBHBjh42AyQjyw2NvihidoqIHiY23C00BB/AL+6m5q7nP+euvu02LyucqNxTK3w63RucogsbdAH+RD+4aNr3b+aC95574EO3unoc10dpIeXB713/1EWykEX+fZyyEFsZCc/2NN6F7kovYkPd+0JvHIDybQ+kwPlf/17f0//49/5O/r5P/7H9TM/87tr0/7CFz6vX8j4W9/6ln6YJ4579+/VN5E333pLn8/ca6++queefbZw/FuaZ/LdhTzgZ/mbuj5mPRBLxsSPeJI7cMfYCY44sanAB474Ej/G0AK2BS19jIYemfRtixsG5MCHn0vqhTolX9QYH3bPcuhNu6nqC7o5NMfUMToBbLvOjd1NNjVFpm1Rd9Qp4544ytEYgB79toUs5tAF3g6BVDHc5qgt/IGHPrGiHzLRAtiPHNu1TqHhdRi+solzgHEwUO/IJRbwoBM5+GfWfADcLocCgGxk8NSrOEB8WCLglYsxstLNSpR61jMxYwy03msdU0O7xLD1djqosg/AhxzsAOiTP9YEYFv2CXrvT2KFPcSDmMGHDRMHSTZ+bG/xAUDeGqvQU/xuFVfwyoWMwod+a1uz4LXR20RM1uD4Rbpn+SZ4fdynBpbIcT15H/IkvNRN+lJ8yASQQYtcAJ2H1Cz2gmd+yVrFF7sJG8FrtVobAr1uyqir1vsgG4NOGxRClAtnl1ooxxi0BiPNWTQU5hzhM3MpUvnkSISk24VyReb5nbt64803xR0kd5LRnf6ifQwlqNFY8pqbaiMNfo1M5GLskkWAfgKA7N67FDNsCx12kwPQYLNtDX2UgwNa62qtyXbZj9wl1bVmbKnmSGC6NY/Ojd528bUkfc77R2LRI6/HBjcSLRHUaToLXatFAb/tuqtH102SV3aFHv4QigscGwayGFOU4IChD6K1LeaZg5dNnRZf9fiyXT7YrgOKBWif7Ca+2AewqNn8lAsbwVEY+LrpsE8xQgf6oUMX/W2xwAcOm2zX5gA/cqC3T7rRB852fQ9B92YP8d/nA3uPn2f5IHokH33Soxwg9x7uc1BI7z3Y67s/fKTf+M3v6+//41/XN7/7oX7w4V7vfZiD5Oaoew8vc5jc5MP4hR7kJuXho4fhv6xDnJ8Ow15sPCb+tlMzyXLqFJueevpp/eN/+A/1X/7Kr+g3fuPXhf1vv/22fuqnf1q/83d+Qz0bzDe+8Y06OD7I66wP3vtAtPfzRMFi2WXjGkKzy1Mn/dr4IpMxPhIf4gQNsQNsC1qAOexgc7Gtrd1wSVHdHXMI9dQagEziS27g3/rYgwzmacGTV3iQw5gWvQB46LCT/i5377TYyPci5ECPLfSxjT70tNAhk/yC22TBAy01Ch+04JgnF9gNHl3wb/P7x/lhLmWQelpzEzVn/Rx1nZsNgLcKwBRb7Za1sRTdmPGUXJzteCJtyTF5thjveIJFYIyYpknow96tDtdsIs6mSy32HBTZUkTbktf1JEZLNt2wCx9o8QE5PTlhjM3YDw4a6o2WMT5e59UzfejBM8+YuQgtP5fsK9iCPOb4YQ7mkYsd4LENfvDYQA7QDYDrburuEWmttuYwPfvxF2rf3WevPqTuoQtBYjcr7uksr/nhD2n9QeZHAVuG+IntAPxL9mLsigoxz74HnvzyfRFAWDIhUaQMaG0LZTAhjL5t2S66lnZTDg+bK2OEM4av9abXXn9dn87d4HUe/w95SuEQQhaB/ahcJWLg4adFRm+9jLZPesFJFhd0St+OPb3XRt7T2i32jWrttNnT4o/k+g/Z8IJfrTpA0L3mYAQnrtiCffhoWxx04zSJu5Uq3iSCokTuMckiwCc4lLxNh3JhE3LXHJD0bZ9okmCKG9hkMb8V/lmeUJADL3qYg5Y+NMzjB3jaqCq5LGhw0AH0oWUj4aDhxxzpI5cWHcilD27jQQf9Dcc8ctCDTPDwMt700z9yM5BFTPx4ROcns5bECFro+FjcW69iJpZq0u7slta2081xkMY7mu48r6Nu6Tvv3NMP7x30L775Q/3v/+DX9O3v3dM6nOVdsLSoa16b5KaWmwfa3ofKMfLRlwLOn0XcjSmXM8uBQK5eevHF6D0TH+ff+f739c/+2T/TP/kn/0Tf/va39B/kCeUnvv71fKO5r+985zt5Engg8rebJo3ZeE51LlV9tCZihb9RIWJE3Gg5ZHpqkrtrYgzdLpsffeJH3hkDxM12HbzwA9AALFZsBgcvgC5k4ydPKtBgA3TYx0EEwM8Gv83RAtDYrs2FvGzy6AOMAXRhG/TIQh+AHjZL6o15dNHCC93WIgOwLey1f9xudMqVkkmMpSNvOvKNjH3caslY4jvu1NuQb26r+jBqzlrd52bETu7ddQiPZPXk/3A45qnuWBs18cLufQ4sbKMF3CzFDmysWGRtOnmcoxQeaG0L+5QLHP2eXG59cgmvbZE/8CGN3iNNxXXjwQbbUemaUzYceswTSzZtZKF3iW/gbQv8Ets2fpixGRwAHlxI68l7CS8H0xr/HFu/8MW3NeTp9DpPn7zpiNrYlZWTOQ4teNG12U4f3Jw1jGxs2gC9c16pYSN96Lj52Gdfv5ebLGqQWrGtNk6jxmmqhYEg5VoDCLvKCXtIkpY4RhAJ6pLs72PkE9psjsyHRUqkmAf4yYLbd+/qkA1FagqbHGfP+WiVhanHFwZuslpvaq0JObZlO3wJU5jTVe9D5iJOUgGXAAAQAElEQVRLSUuMXNJiEwsYP4KSw29bYQ60NJEhCXzJ710EsfVesmVkrbX5FH/GhwQVu+zwRjf2LSm4Yw7F5E12D71ia5fTH1LoPbYRVDYQYmVbXMQGG5mb8kpsnCbQ4c9ml4QwR6xJ1vA4Lj13SehEDgULA3RAjM6fVdAyRj60trO4ToeafdINHrn4Qmtb8GALMYOXMTGHltcM6EQ2Lb5sG6Pt2vCgBZCnx9e2OSILGbaz8Bf1+IMc29E7iEP8KnedvKb68MP74jXXcen1GsvDLf3owwv9xr/8tr75nR/og/s3OrvznJxD5rvv3tN3vvujHCZdxwi5yYbShjHyR8m9Npvr4HjNY7fg8N/Czt5aFtKx4tWaZVvnuSnAf37C7Co1zmsNbP1v/+7f1T/+R/9IP/G1r9fhAb9tjckbMewtsqXKXW/InXMXfR2MajNhw3r48IH4vrAq/60qvRAQX2QQW+TRAuggD9jDGDpyDhB74gcOHmhpe2qX3HCDQLzhA9ADDfPkB9g2e+Y4AJAFMIdeaJmjD2AjgF7w0DHGHoAxNmAv9ADzGzBvn+IMHTKICwcQfeiwkZqxnZrlADjqo3YwbxvyyuExe0zxxW/66ETmnPWInfaJds0axcdizF/MoYfYXOdbEuuaPsB+cAx/shRK1Zpas9YBEPYmcy3b8MV21Q95Qe5mJ+2Jp9U8sUE3LX5t8/SBiAndiRZfiBl2tNaDP+mAP0blz1oxwC7bVU8ttYc+flCJ73pr4hMuDdSpW/0mYfbflJ/ws2c/saUl/hE32/VqisMD/cjirQhyuXnaZy3tcxBzM4JttisGc/QsifHl1ZX4aUflwk6bPB7Uxt1O7pYHixMacHOWgjTn8WaOASzURxdXevDokThI+jBIluJpwdBatUu4jl51/sxT+uwXvpA7zmNIVvWW+ezCm8EYiGHNFsY7OuY5xoSuRW5rq5qXbBKHgrrDzFyQQm8j6L3JLWpDn/1Fjg/YK0dmAEL7cT+tw+/wLdHlbPwEfpx2au7Cn2G30xqZc2iHadKQzWqV5dY15dF5ThBb75KdDW1RGwc5cQBWWUv8k5paA3r4B50CrUQlFE0aplGtd7k38YF+SPLRzSKFtoV3QGZafAKgm3OY3yS5LIjF0oStkkh4mmyWs2yXziW0FB4t8mwXHfGGnpb4owed9KHrsQsAxxgZ0G4FxWJioQLMQYMOgMMQHPzoWDFK1oOHD7NZHGRbPXGOhakp4jEkhmNeTy368PJGj/aL3vnhPb333kN97/s/0L0H9/X+h+/lsLlUmybt10Hf+u2HOWQe6IO8BnuQWrx3n037Rsd9T+ynwKLLmwe63l9mY59V6YjOm5tD/J+jd1EjrnkZsOb5piVXd85u6/adO3rj7c/r53/hj+v2U3f01PPP6i/9rb8h/hHo5pNyEa/euvgJrjE5WpNV/lW1usSPd07JJXeUxI+crrKOtfjW+nHjORvXRV7LbfFG9px56AHwxJHNHzy2gmfTIvbME2viSw4uLi5qQ3j4OMbKhUwAGjZv+IBM1aGHD8iBf5OFTuYZ09/mwG28zFGjyO6pE1oAGznUsHHbOOFhDh78oIUOwCZ0YB945pU4ost21S+84LGD+KEvoYSkgJjYrj5/bbTIBZCLj/TZq47Zw9QiO/lB1pLCWKKTGw90ERN8Qw597ASPH9DbDrUqlxxG7B9FG3nKHOOezRo48J0CfeFAN/sRsGTvoL3Jh3HHlpOO5bRuM0YfcVjXGZeEjchuvYu5JWsaQC+8Nv676Nb4s4YLDDRt7Gpnk1598w2xVxCLZcbj7Bf5ln2dmzm5lT83uWlGD7DacgtvG4SO9tiuObrdWtbxMV616HTW2EE3PBXGPgf2uSmes6821IBgAfShaQmSJO7zIRglwBKDCSSCMTy21+LcEt7sMoC52dLLb7ymZ194IQoPZTSHhRLQQ5w55knHtjCQ5AHKRfKWx4mwpTX0UqzD4dhkN+FwTNGcOfhb76JdMl5DI/gcK6qVejb8nkRD4/BLlgKQzglwa0PxO3MtdK0P4Rk15p34lNdNd/Jk1aODYhtz8Dj9BWZbxKsOgxTVMIwpjFXHPIWt6ynJtuPDKubwY0lSCLpabMgccpz+EJksROZZABTMkM2qB8+iA556+imdnef7TJKKn+M0igs622KBgQegB2zHprnuqpFpW+iBhljTMmYjAPAReeApJubgww7GduyOUtu1iWEvtMfkh3kAHLIBZPbespHvi/46H32pnyUVfnU968HFXld76fJ60Qf3LnLwXOo3v/mb2sW3v/U3/4r+9t/+z/Wn//Sf0DhJx+Wg/Tzpt7/3QN/93kM9ulx1fVh178GF3vn+D3Vxca3LfJRfFuk6Nfbo8jJPxMd8eLzJIlgTB+WmZJVt9cSVuCvXkPp499139Vd+6Zf0V//qX9VXvvpV/bFf+JP6n/+7/17f/Pa3q96SxOT1KLzv8Scpk1apt5bc9kwv8fEgkMRvgyXGHFMPvO6zHVuu1FNfPEmQny12tGGuGE3TVDlqJXsoHLTXeXq6yOGBTOYAeGxX7ulDR75uEmfG2GFb8ByTI2T3+E6f/IBHDjjbsh1fqNcB9vi0T9zm6kMHPfKpC2RvdmMbByA0yIYBOloAPC2AXvynNlh/yCxY17KTPvTQAdjGWgcXA/PHiCnbmMMG/GUeYBIc64h5brqQg720x+RDTRUzcNAQN3iw2XbZYZ9a8OM0Jc9D6uggdGAjaxe9x8T1pFPqY2oh+9X5rbP8vWjJwRCvtDsPf+aGgiF1mFqySmbU6O7dO4/7llNc6GhuYp/srYkxOntyB6CXXIJbU4huXdzczPFtjj1L9r8hOl/81Kf07Mc/nqf5RS37id00jJNaH3WdA2XJPnVYVh3mNbbG31WKAWqRl44kq0dn6ckcepi7vLzWTZ5c5uQsW2j4F9XrtYatdi2WJXdJBHgcRyFAuWDe+rbVW6+C40lhCh30QWRzXwOLYp/uPHVXX/rSl8VmuwUbGVau/EWfBPbWZAcR9Iph0Z+unICSLOgYLzkoWm/pxqPQ9d7VwgvPTTYOXsNRCMcE0+Ft7TQfhpgWHln2j6GF9wS9/DyWXmtNYNFlW/iH/n1e5/Xow95xSFyiH4nw4zt61+KXoMMmcPShmRNtFtp8hEtiHjytHZ1BQ39MERD3KYXLmHkWBH2KB/30oQNPC54+tMwD19l0kANAXz7kiQZ7oIcWwHZomCdO8NJiG7KxY5tjbLs2FngZw4t89Nuu+kEGY2joM7+bztR6E/RDDuv79+/n4/mVrnlauJlzCNzovR/d19XFjb7/zvf02Tde1a/8yn+hP/JH/l39jt/xJf2pP/lH9Z/9p39DL3/queRqn/oac+gsevdHN7o+ZlEk52tXnjVyimjMJmMdcsgcD0vslW5y98SHSGZZDMMwZbM+1y5Pdiw6WTnMrnIgfT/0s/h3JG0a9S//xb8ou1etukn88OWIruSf2NlOLhV2i/EuPMfkcLebSjbx5t303Tu380H9dmiT6FATn3t5z8zT3k02fWJMrMgbQK0who4xem1X/NiEmYMXPl61gGupZ9pdfEIvG/WUOqJPq1y2BR06yQVw69atJ7YiD9ngyZ9y0aI/XdkuP+kjA3qbGKw1hy5oN3500ccmbCBGtOCQAa2y5TKGNwFKfrN/JL74vmTd2C6blav1XnqQi27aTTZPRgBjvg0SF2IwZH+yXXlFP3p6b3LiBfTIJN74ic4W/BbbqBT2cnCCRyfykcMYwAfw5+e3UiWrxuwP8FAHyEQ+rWXElR2M99mIl/gJ7ZI9p+cGA/3M2S2hSEyzjy25GVnDCb764UEvgJ3YYke211p/4KFFPntiTy2+lW8n+8SZ18lLdOWP5vwFYAOHFjqWeLDP0wW271PvUVv5oA8O+8g7NzQXebpeYpsd3RDGLutUC433xxSjbfXWE8RRtkWi05RQ21qyqRPANYlWLvpLBIW4PmYeo2AOzade+bT4V+/MHx9vtHPmSGDY1JNEWoyDxrawwXZ0T5pZtKEnMBgtWWz0jBWn4d/g7Oxc57ljL5rY0lqXSYgcVCCtMz6BZbv0s7HhX48t8GD3kGLoAYIbUWUH+ltvaq0JW+GZ4z/BJcgUxFCn/sl2yVmgZ4Jvn6JRrpOOVgm3XXNBy4496VQM0yJ/n0SiA1+Rf35+XnlAX0iyEWZzji3onFIsZ3l6wjYKnQUFwI9dzLG4kIEN8NMC6CH+bFj00Y1OcLToo48e27DmDuqumGOADnQiG/2MaaFHHofxnM11TT2sCeY+j/9Litq96XBcAmueNlqeMA65Y7/Rt/MU8Nabn9Nf+2t/Wa+88ry6cxevK+36QV/+wmv6m3/tP9EnPvG8sPc6r7XuPZB+8zsf6IoP99O5bpKTPY/E2iVGd9RyaMy5s1llufdUjbW6qWeTbVm8PXm+dedODrZLfeFLX9Rf/uVf1r/1u35Kr7/5VtzrOuaVFPXqLGo5vPFhDo6YEJsQgVYCovohg+hf4yub09XVpcidrNTMUS0yWF/Ei5Yc3b17t/K6Rm5rLWLWqgvqhvwQz00PssglOSXeyIGPeeaghY/YYxd9ZDLGXvrwEjvbdSiAh5cWWbbrH1wiH/22ZZ9okQPvVd6TMwc9OYb3Ik9L9IFNHnZBhx0Ac/DP2QvoQ2c7PhO+NfE5+Q8eXl4FXR9uUiPHwKEOc/QgA3n4gw3IwzbbVRf4zph59APwMIYWWLVWnMFjP3G1LfKGfmJru54ImQfAoxedtmuPgo5DCx3oZVOGhjiDo8UW6GynJs9KL7Q9Twb81OHJHmnOfgdPTFOiDklis6Y+JrXwohdZtPDgD+MiDAd7I7hxGsu21rqcmrr91FP61Ouf0e1nn8lr5Bvt80Yo50hqc5Fstd7TOLqkeV6j3mmzNnOo2PRncfXQ4RsxepR8Ew/w4ASX9cS3xoSipRxvLgW2q+gQ1NuJJHw6CZB66/UYxnjJIuq5C2i9q42T3vrilxRm8Y8Ux2y0BKFnTpZaa6KgGH90ERzySg1ZtuXYAA92VfDs0rtk4REkxRDmbSfgo3o2hymbBPa31tWig+RWwN2k0Dl4qVXgNl6HzpmHFxk1FrqyBQV/zAYRZnFiw3PMYuDREz13n3o6Lj7Wne8p4FrvGqcp1qnswj8OLeboN/fwDLKdhGahJGlzZCqXfcIxZkFtsSCB6GYDKhmxGXvxjQMYOjaA5557Thwc0DAHHiDx8CMTPOMeO7c5WgAaFk5MKRsZb4sF+22n0Gbx7wHQA46FiD7k2RZxZ4ye29mob+WObWhdXC3zPbUwpOB7amXOmIc1PsR/+zvf1ptvva5f/uVf1Kc++Vzq6qG05jDxPov6ga4u7+nN11/WX/jzf1Yvv/KSrvPe+Xrf9KMPbvRb7zzQ+/ePenTt4KWbPJXc5KmkjbscVpZzaByTx6yV1NCq3hP/wJD5aTepx55XX39Dv+8PrwOoAwAADR9JREFU/7zUXD8SfHN1oW9+81u6e+dudF+JzY0YSa76sS2uOYcLdWu7aIjtkte0cw7ROXnlJ14OyTFxhd92xdZ2xXJMHIgZfOSUHJNLaFkjtAB9ZEBnW/YJmEM+8YafnHBYcVDRYqPt+L1UvSGbnCHPPtkCL3KQjSwODPiA3jtNAbx0sAM8gM5nnnlGzwTQhwz8ho6+bbrlM/zwAOgE8N+2hsQBviUxAz/ldTJ0vV4LnTZI6tE+yYOWeewGmGOMjm1ujeaz3GSCIy7QOGvHrT+JPbGwXfFEDrmgDat6fIeH/tYyZ5/iSZ856ObUAXbTIgO/tnnajZ+5aJNTZ/XdLX6zPxLznpo8UqeJgYQOCZnTNMm24AWUC3kAsufQ21bZkZtX5O/yvYRjgH+4+NTzz+lFflt7bs4VHYfoyFafmoCyS+oiJvkrf7p4HTbsdnnSl85v35YTh0d5ZcxePmf/bT30kSO3sisotfR78NhU/z+T6rQmWVV4TGKsbeEEjoGDTrnoEzQ7CyOGouiQ9vmXXqr/H/HV/lo3eUXEjwQvoXfJjvDQtxaD0gYtDog1fPQ32bSbboK1Znu2jWnqLTaGmHmA+TkBOslsskPnlkUfrtyZttADdvDps6Gtwa+yeoJibAnsciC0tMhaVwm7Tk9TXdPuXNzVjhR57niXZGM3TWIRHJPM9liuckVr/pZIgm31BJmipSiUa3nsK7FjrvVTLFjgmRZ46FkAbOZsDCwIFjr04Bnb8ccqP7nL4iMsgHzihzxa5rirw0bkA8QMPQAyackveHjAQc/GAQ6AjzFguxYk+I3etpCB7QAykEu8sfdu7pLKl1u31HoTdXE/H47f/cEP9dZbb+iX/vJf1Msvv5B4HbTMV4EbHVJDS24ynJuV4+FSX/vam/oLf/HP6NOvvKD9spfauT64v+q771zqO799Tz98/0EOmA/1vXd/pO//4H3d5Ano3sML/ejD+7r36JEe5s76/bxme3BxqYu8Djwk0SyeF158KfouK89PP/0x/fa3v6kf/uBH+syrr6U+lblFFVetsa9rzKHYWwt+Vm+9fjSTGl5jJ3ND71pTF/ywCTHY4kQNcHNALAHw5JP+Glug7eEljq2dahka23kdeCF+lp9cYgt4aOGFjzw/TDypk32ebtnM0QfNJgsdyLYt5uAFh6yNxraQseFpN33Yuh145BJADvrBP5NDhRsN8g+gC14AXdiEHmSiExx9DpGtRhT9O75XZkPruRFADjqQzY0MdAB4ZGErPzmHLHy1ndc4yVdyQa1iA7qgBZyNnBawDVutIWSCw1Zswlf46CODOfr4QGs7plr4jl5w2IlAZNDCT39rkdl7K31y2sVqrQt/l+wpY/ztbSiZ/ITWPjdNttVSC8vjfcN28TMGWm9SfMIu9izisc+hIjeN5zkUMvfZvOpybpz2kcG/61oUluids2/y2yioHfjjkI6pW3xhzFPI9c2+4sleyDztkX8fk3rd6Ghtq8XOeLUqFuaO8BC7WnhcoFy21Xs/LaYIgME+OWS7BCy57ZsTjGPgs59/S2d3busGo6QyZM0inHPHZp/kcreeqeLlV1TUh/086pE0PlaiA7BdNBirXHb4FXATtFsisY9xb0Ps72qt1xOCci2xSWqyW/kRF2JNuStFXutNnKzo6DlcGgEJf0sf+coFbpfXSeM0iSI+y6u15CEhc0T0JGBRzqfS2bPRZCQ5OiJ/n4VNggHlunn8nrz3XhvymqLH9rPIZ0GiK2SyXTEnqUuKAKAPLfPAHDw/cUSxMme7+BhvdLQsFPjt07zt2J6cRwh2QAP/1tIHjy22Q6WSu80jS7koQjZH6PEPvfSBTOfPGh9mOf8RY+K7JB/MP8rG993vfkdf/fqX9df/+i/pjTc+HZtuwrOXvWhOPRzzvcNqCeSauaOGftRPfv2tPKH8GT3/8bu5WblRviPq/fdvdP/hog/vX+tyf9RVnkweXO7zxHKRj/bxdZhSj6se5AP95fUhr7b2ugrdTRbdee6+7uQp88MfvafdmCeV1nX/wSPx243XJPlOnk6467Yt7E6jGBh7ltqQd6kJ4jIm73wjoe3JLXk+/X9ZcuBkDA3xIab0p/DtsmGSd/rwrClOYElewUEHnj61cSdPe/Bgh3LZLhv4XWHQUK/oBba82BZymMMPWmSSO3QxhnerkYgV89hKTqlf+gB9vnkB9/Ldh8ON354M0McODjQOvAcPHgh6+DYd6MEWfAaHL7TgsIXNsPWm1rtqLjGFH3+QRbsBY4D5ljVLzLALnHIhFzxyyVfrPXm/rIMSHp4GOISQh5/wQw8fPOCJA3jmI1LMYys0jG0XjjFzS2pbucgPOuxUfoA5ZCGXfWXipjT2QMM33910FhOtfZ5ikTHnkZ3an1N/sqruIrb+2C6dtmWfgLiV7IxbAL7Wm5w97Cjp7vPP6pOvvKx7yckh+3DOsDy1z1mba+3PxzxJ4+OSvci2cAM7aef8NWd/X2XJLXWf+YyxHZ3APg8NtusQbL21LNQu22r0h6H6BMlGSECqIltS6OnWvG266qEfxkFjTr/nnn9Bi5sweo1xaxYIMmkxYOGQCY4xzDjBPIA+nUTKtsAB62M5SxxbpDi01Nw4TuVA7z1Y6/hYtm25dbXe0zahVwrOTQ7AN2Uh266Po+e5Wz7Lt4nWm1r4eu9i84PWjtwEGxlr7D7mkXaVqigZt4rXGB1r3W3Pic8SuiWFEFb1gblZS/A2Npzk4feUDSUYxSHZjoxZhXvchwdAN3pYKCwCNgIWG7zYwB0id23cvbEp0N82nphaMUIGsigc+6QLHJsOcqFjHhyAXPKB3p54MA+Aw3bkoAN7GdMyB6/tegc95w4GfmLBxs174kM28DibOK/6/b//39Gf//P/sZ555lZeZz3U8Xilm+sr8WrMGqKu5+5/1ZL8L5G1ztfZ5O/pq1/5rH4xr7w++cmP6fr6URbEmo/oR/GrWN5/cK0HF0ddH5ruX+zFoXKdFbVfmq73qy7y0f8wN+Us0f1Hlxqnc53fuq0f/OA9HfazhvPbeur2Xd29eydPJz/Q0FttbMRgyUJk4dzw7xWy8GOg8J1YSKsOuXHY526SQ0Rasl5axZ64EM+Pwj60bLrEHxkA8+DRxRhAtu2qDdsplTVye9kEPbJ5GoCOjQ4cLRu2cjFOk5BbbLbUDvKpE3jAbQcAtNQA/MilBeCfs7Zaap2cM2c7OWx1UNlO7o5lF3TMUw/wIg+dyLYt6hd9tMfjsfgu8qSI3/jbelcfBsEHDbhNlnIhs4cGeuzhkIUWX1gTU14d2S7bsAW9a9aecuEzYzvVFR3ECHmbfOiRZTvUqpjTQTY3vMwBjG0L2+jTIsf2Ex7b5QP02xw28z/SO+bbhd1EXWPPMTdO0GHHPnVFH1uUmiJ2+LkBeObh2wAbbYv/UiBqQRyTrzXtbGnI677X8z1yyBPfw7yymrM31Vziwtq0LeSfZDPjrKubAnxjT7vOXdvGxzdP6G3LPsVys6VN01hFD8EJGTeyIebvFEirgiEgAIWyOYPyOQsse3wW51Efe/Zjejbv6C6yIaxuWeRLBReZyIY/2oNb4vNaySgZcVyWuBulUFANj+2iO+Z1BbZAY1u2xbVmk9n4acFFcpKknPJHXd8chK2t9/LBsQmA7pBNjeAQrGP0k+gljlDIJBd5rfWQWj3tksBDcwrstZgfIre1JuCYAwdQrjnJKog86JgHbNcmQAwrFqG1fbIxcuBHB+2aIMDLGBsZI4O+bV3nNQ02seDskwzmkLvxIMe2bvI0BL990g9fVJfdtNDRwgswhgd9gH2Sjz3YzgLu8R06xiwCZEIL0AffWq84yUqBW5dsGlkslxeP9NWvfUV/5s/9R3rq6bOk9iDlsGjNydOkfTZ9rUPiPiX/klugr5rDO0KTJ5SvfvVz+sVf/HN69dWP69HVvRwm13qYw+My304ur6TLq1XzOuUAsbIOtM/h0qc7Wj3lqWTVo9AmTdLaNPRJ/+pf/mv9n//0/9L/8j/8T/pHv/oP9NyzzwU+pvM8MbI+ejapYcg6CZw2oS4u/LyVmxHAZiEqPnSx6bJ5EUfyQk6ICxse7cY75YaitcZQ0NAnt/AwhwzokVNE+asn9uBsi7vrjY8cYw8tuQmpbIsDiw0cGdADyEc2QD7hGwYOcFU94iP85Bx5zEGDfcxhGzjbVdN3794tn2mhwT700qKXgxM74UMnLXjbwp82dLG54vt1XkdeBdDrxIYWOQD2IB8bNv30kQEP/5hOufAPHLTQIYM+PqCf/oYnVsyHreIFHrBPdW+7coM824IXIJfKRf+Qu/PD4VBz8AZdsuBBPnP0bReeAy5LXNnCatz7KOa5iZ3GSbJyJbbTLq1qHaEHsC3bwTsxS81Vl7+CyhDZjBaG6fC54eXXXtWtp+4W/XVuZLDHdslZayEotqxasp+TF2zeYm27/CI3xHiN0eSiaLIvbnGIBP2/AAAA//87G/cuAAAABklEQVQDAMbhO4nlsrSfAAAAAElFTkSuQmCC"/>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6"/>
          <a:stretch>
            <a:fillRect/>
          </a:stretch>
        </p:blipFill>
        <p:spPr>
          <a:xfrm>
            <a:off x="813576" y="2042137"/>
            <a:ext cx="1916371" cy="2578390"/>
          </a:xfrm>
          <a:prstGeom prst="rect">
            <a:avLst/>
          </a:prstGeom>
        </p:spPr>
      </p:pic>
      <p:pic>
        <p:nvPicPr>
          <p:cNvPr id="4" name="Picture 3"/>
          <p:cNvPicPr>
            <a:picLocks noChangeAspect="1"/>
          </p:cNvPicPr>
          <p:nvPr/>
        </p:nvPicPr>
        <p:blipFill>
          <a:blip r:embed="rId7"/>
          <a:stretch>
            <a:fillRect/>
          </a:stretch>
        </p:blipFill>
        <p:spPr>
          <a:xfrm>
            <a:off x="4007390" y="2190087"/>
            <a:ext cx="1716231" cy="2430439"/>
          </a:xfrm>
          <a:prstGeom prst="rect">
            <a:avLst/>
          </a:prstGeom>
        </p:spPr>
      </p:pic>
      <p:pic>
        <p:nvPicPr>
          <p:cNvPr id="21" name="Picture 20"/>
          <p:cNvPicPr/>
          <p:nvPr/>
        </p:nvPicPr>
        <p:blipFill>
          <a:blip r:embed="rId8">
            <a:extLst>
              <a:ext uri="{28A0092B-C50C-407E-A947-70E740481C1C}">
                <a14:useLocalDpi xmlns:a14="http://schemas.microsoft.com/office/drawing/2010/main" val="0"/>
              </a:ext>
            </a:extLst>
          </a:blip>
          <a:stretch>
            <a:fillRect/>
          </a:stretch>
        </p:blipFill>
        <p:spPr>
          <a:xfrm>
            <a:off x="10039894" y="2174124"/>
            <a:ext cx="1630680" cy="2505710"/>
          </a:xfrm>
          <a:prstGeom prst="rect">
            <a:avLst/>
          </a:prstGeom>
          <a:ln w="41275">
            <a:solidFill>
              <a:srgbClr val="0070C0"/>
            </a:solidFill>
          </a:ln>
        </p:spPr>
      </p:pic>
      <p:pic>
        <p:nvPicPr>
          <p:cNvPr id="5" name="Picture 4"/>
          <p:cNvPicPr>
            <a:picLocks noChangeAspect="1"/>
          </p:cNvPicPr>
          <p:nvPr/>
        </p:nvPicPr>
        <p:blipFill>
          <a:blip r:embed="rId9"/>
          <a:stretch>
            <a:fillRect/>
          </a:stretch>
        </p:blipFill>
        <p:spPr>
          <a:xfrm>
            <a:off x="6949193" y="2128820"/>
            <a:ext cx="2085438" cy="25184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34" name="Google Shape;13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35" name="Google Shape;135;p4"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136" name="Google Shape;136;p4"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137" name="Google Shape;137;p4"/>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i="0" u="none" strike="noStrike" cap="none">
                <a:solidFill>
                  <a:srgbClr val="000099"/>
                </a:solidFill>
                <a:latin typeface="Calibri"/>
                <a:ea typeface="Calibri"/>
                <a:cs typeface="Calibri"/>
                <a:sym typeface="Calibri"/>
              </a:rPr>
              <a:t>St Michael’s Catholic Primary School</a:t>
            </a:r>
            <a:endParaRPr sz="2400" b="1" i="0" u="none" strike="noStrike" cap="none">
              <a:solidFill>
                <a:srgbClr val="000099"/>
              </a:solidFill>
              <a:latin typeface="Calibri"/>
              <a:ea typeface="Calibri"/>
              <a:cs typeface="Calibri"/>
              <a:sym typeface="Calibri"/>
            </a:endParaRPr>
          </a:p>
        </p:txBody>
      </p:sp>
      <p:sp>
        <p:nvSpPr>
          <p:cNvPr id="138" name="Google Shape;138;p4"/>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sp>
        <p:nvSpPr>
          <p:cNvPr id="139" name="Google Shape;139;p4"/>
          <p:cNvSpPr txBox="1"/>
          <p:nvPr/>
        </p:nvSpPr>
        <p:spPr>
          <a:xfrm>
            <a:off x="470263" y="353592"/>
            <a:ext cx="1065929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i="0" u="none" strike="noStrike" cap="none">
                <a:solidFill>
                  <a:srgbClr val="FF0000"/>
                </a:solidFill>
                <a:latin typeface="Arial"/>
                <a:ea typeface="Arial"/>
                <a:cs typeface="Arial"/>
                <a:sym typeface="Arial"/>
              </a:rPr>
              <a:t>Daily Routines</a:t>
            </a:r>
            <a:endParaRPr/>
          </a:p>
        </p:txBody>
      </p:sp>
      <p:pic>
        <p:nvPicPr>
          <p:cNvPr id="141" name="Google Shape;141;p4"/>
          <p:cNvPicPr preferRelativeResize="0"/>
          <p:nvPr/>
        </p:nvPicPr>
        <p:blipFill rotWithShape="1">
          <a:blip r:embed="rId5">
            <a:alphaModFix/>
          </a:blip>
          <a:srcRect l="1931" b="6708"/>
          <a:stretch/>
        </p:blipFill>
        <p:spPr>
          <a:xfrm>
            <a:off x="9412058" y="4545874"/>
            <a:ext cx="2561547" cy="2269441"/>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075813326"/>
              </p:ext>
            </p:extLst>
          </p:nvPr>
        </p:nvGraphicFramePr>
        <p:xfrm>
          <a:off x="2142836" y="1553917"/>
          <a:ext cx="6971001" cy="4403812"/>
        </p:xfrm>
        <a:graphic>
          <a:graphicData uri="http://schemas.openxmlformats.org/drawingml/2006/table">
            <a:tbl>
              <a:tblPr firstRow="1" firstCol="1" bandRow="1">
                <a:tableStyleId>{5C22544A-7EE6-4342-B048-85BDC9FD1C3A}</a:tableStyleId>
              </a:tblPr>
              <a:tblGrid>
                <a:gridCol w="932156">
                  <a:extLst>
                    <a:ext uri="{9D8B030D-6E8A-4147-A177-3AD203B41FA5}">
                      <a16:colId xmlns:a16="http://schemas.microsoft.com/office/drawing/2014/main" val="703611337"/>
                    </a:ext>
                  </a:extLst>
                </a:gridCol>
                <a:gridCol w="4366685">
                  <a:extLst>
                    <a:ext uri="{9D8B030D-6E8A-4147-A177-3AD203B41FA5}">
                      <a16:colId xmlns:a16="http://schemas.microsoft.com/office/drawing/2014/main" val="2353910436"/>
                    </a:ext>
                  </a:extLst>
                </a:gridCol>
                <a:gridCol w="1672160">
                  <a:extLst>
                    <a:ext uri="{9D8B030D-6E8A-4147-A177-3AD203B41FA5}">
                      <a16:colId xmlns:a16="http://schemas.microsoft.com/office/drawing/2014/main" val="318767192"/>
                    </a:ext>
                  </a:extLst>
                </a:gridCol>
              </a:tblGrid>
              <a:tr h="484548">
                <a:tc>
                  <a:txBody>
                    <a:bodyPr/>
                    <a:lstStyle/>
                    <a:p>
                      <a:pPr>
                        <a:lnSpc>
                          <a:spcPct val="107000"/>
                        </a:lnSpc>
                        <a:spcAft>
                          <a:spcPts val="0"/>
                        </a:spcAft>
                      </a:pPr>
                      <a:r>
                        <a:rPr lang="en-US" sz="1100" dirty="0">
                          <a:effectLst/>
                        </a:rPr>
                        <a:t>8:40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 DEAR time/ Rhyme Time/ Puppets/ Small world tuff tray retelling of story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12:20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2094023"/>
                  </a:ext>
                </a:extLst>
              </a:tr>
              <a:tr h="484548">
                <a:tc>
                  <a:txBody>
                    <a:bodyPr/>
                    <a:lstStyle/>
                    <a:p>
                      <a:pPr>
                        <a:lnSpc>
                          <a:spcPct val="107000"/>
                        </a:lnSpc>
                        <a:spcAft>
                          <a:spcPts val="0"/>
                        </a:spcAft>
                      </a:pPr>
                      <a:r>
                        <a:rPr lang="en-US" sz="1100">
                          <a:effectLst/>
                        </a:rPr>
                        <a:t>9:00 -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Hello  Everyone / Plan do review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12:30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3804972"/>
                  </a:ext>
                </a:extLst>
              </a:tr>
              <a:tr h="505988">
                <a:tc>
                  <a:txBody>
                    <a:bodyPr/>
                    <a:lstStyle/>
                    <a:p>
                      <a:pPr>
                        <a:lnSpc>
                          <a:spcPct val="107000"/>
                        </a:lnSpc>
                        <a:spcAft>
                          <a:spcPts val="0"/>
                        </a:spcAft>
                      </a:pPr>
                      <a:r>
                        <a:rPr lang="en-US" sz="1100">
                          <a:effectLst/>
                        </a:rPr>
                        <a:t>9:10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Continuous Provision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12:40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464142"/>
                  </a:ext>
                </a:extLst>
              </a:tr>
              <a:tr h="484548">
                <a:tc>
                  <a:txBody>
                    <a:bodyPr/>
                    <a:lstStyle/>
                    <a:p>
                      <a:pPr>
                        <a:lnSpc>
                          <a:spcPct val="107000"/>
                        </a:lnSpc>
                        <a:spcAft>
                          <a:spcPts val="0"/>
                        </a:spcAft>
                      </a:pPr>
                      <a:r>
                        <a:rPr lang="en-US" sz="1100">
                          <a:effectLst/>
                        </a:rPr>
                        <a:t>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Rhyme time / Word rap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13:30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9341905"/>
                  </a:ext>
                </a:extLst>
              </a:tr>
              <a:tr h="484548">
                <a:tc>
                  <a:txBody>
                    <a:bodyPr/>
                    <a:lstStyle/>
                    <a:p>
                      <a:pPr>
                        <a:lnSpc>
                          <a:spcPct val="107000"/>
                        </a:lnSpc>
                        <a:spcAft>
                          <a:spcPts val="0"/>
                        </a:spcAft>
                      </a:pPr>
                      <a:r>
                        <a:rPr lang="en-US" sz="1100">
                          <a:effectLst/>
                        </a:rPr>
                        <a:t>10:05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Key work groups – snack and story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13:35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1268853"/>
                  </a:ext>
                </a:extLst>
              </a:tr>
              <a:tr h="484548">
                <a:tc>
                  <a:txBody>
                    <a:bodyPr/>
                    <a:lstStyle/>
                    <a:p>
                      <a:pPr>
                        <a:lnSpc>
                          <a:spcPct val="107000"/>
                        </a:lnSpc>
                        <a:spcAft>
                          <a:spcPts val="0"/>
                        </a:spcAft>
                      </a:pPr>
                      <a:r>
                        <a:rPr lang="en-US" sz="1100">
                          <a:effectLst/>
                        </a:rPr>
                        <a:t>10:20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Outdoors – Bucket time and Teaching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13:50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3316257"/>
                  </a:ext>
                </a:extLst>
              </a:tr>
              <a:tr h="484548">
                <a:tc>
                  <a:txBody>
                    <a:bodyPr/>
                    <a:lstStyle/>
                    <a:p>
                      <a:pPr>
                        <a:lnSpc>
                          <a:spcPct val="107000"/>
                        </a:lnSpc>
                        <a:spcAft>
                          <a:spcPts val="0"/>
                        </a:spcAft>
                      </a:pPr>
                      <a:r>
                        <a:rPr lang="en-US" sz="1100">
                          <a:effectLst/>
                        </a:rPr>
                        <a:t>11:20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Squiggle whilst you wiggle / Dough disco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14:50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0849703"/>
                  </a:ext>
                </a:extLst>
              </a:tr>
              <a:tr h="505988">
                <a:tc>
                  <a:txBody>
                    <a:bodyPr/>
                    <a:lstStyle/>
                    <a:p>
                      <a:pPr>
                        <a:lnSpc>
                          <a:spcPct val="107000"/>
                        </a:lnSpc>
                        <a:spcAft>
                          <a:spcPts val="0"/>
                        </a:spcAft>
                      </a:pPr>
                      <a:r>
                        <a:rPr lang="en-US" sz="1100">
                          <a:effectLst/>
                        </a:rPr>
                        <a:t>11:30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Coats and home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15:00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4947729"/>
                  </a:ext>
                </a:extLst>
              </a:tr>
              <a:tr h="484548">
                <a:tc>
                  <a:txBody>
                    <a:bodyPr/>
                    <a:lstStyle/>
                    <a:p>
                      <a:pPr>
                        <a:lnSpc>
                          <a:spcPct val="107000"/>
                        </a:lnSpc>
                        <a:spcAft>
                          <a:spcPts val="0"/>
                        </a:spcAft>
                      </a:pPr>
                      <a:r>
                        <a:rPr lang="en-US" sz="1100">
                          <a:effectLst/>
                        </a:rPr>
                        <a:t>11:40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rPr>
                        <a:t>Home Time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15:20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910586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34" name="Google Shape;13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35" name="Google Shape;135;p4"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136" name="Google Shape;136;p4"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137" name="Google Shape;137;p4"/>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i="0" u="none" strike="noStrike" cap="none">
                <a:solidFill>
                  <a:srgbClr val="000099"/>
                </a:solidFill>
                <a:latin typeface="Calibri"/>
                <a:ea typeface="Calibri"/>
                <a:cs typeface="Calibri"/>
                <a:sym typeface="Calibri"/>
              </a:rPr>
              <a:t>St Michael’s Catholic Primary School</a:t>
            </a:r>
            <a:endParaRPr sz="2400" b="1" i="0" u="none" strike="noStrike" cap="none">
              <a:solidFill>
                <a:srgbClr val="000099"/>
              </a:solidFill>
              <a:latin typeface="Calibri"/>
              <a:ea typeface="Calibri"/>
              <a:cs typeface="Calibri"/>
              <a:sym typeface="Calibri"/>
            </a:endParaRPr>
          </a:p>
        </p:txBody>
      </p:sp>
      <p:sp>
        <p:nvSpPr>
          <p:cNvPr id="138" name="Google Shape;138;p4"/>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sp>
        <p:nvSpPr>
          <p:cNvPr id="139" name="Google Shape;139;p4"/>
          <p:cNvSpPr txBox="1"/>
          <p:nvPr/>
        </p:nvSpPr>
        <p:spPr>
          <a:xfrm>
            <a:off x="470263" y="353592"/>
            <a:ext cx="1065929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dirty="0" err="1" smtClean="0">
                <a:solidFill>
                  <a:srgbClr val="FF0000"/>
                </a:solidFill>
              </a:rPr>
              <a:t>Welcomm</a:t>
            </a:r>
            <a:endParaRPr dirty="0"/>
          </a:p>
        </p:txBody>
      </p:sp>
      <p:pic>
        <p:nvPicPr>
          <p:cNvPr id="141" name="Google Shape;141;p4"/>
          <p:cNvPicPr preferRelativeResize="0"/>
          <p:nvPr/>
        </p:nvPicPr>
        <p:blipFill rotWithShape="1">
          <a:blip r:embed="rId5">
            <a:alphaModFix/>
          </a:blip>
          <a:srcRect l="1931" b="6708"/>
          <a:stretch/>
        </p:blipFill>
        <p:spPr>
          <a:xfrm>
            <a:off x="9412058" y="4545874"/>
            <a:ext cx="2561547" cy="2269441"/>
          </a:xfrm>
          <a:prstGeom prst="rect">
            <a:avLst/>
          </a:prstGeom>
          <a:noFill/>
          <a:ln>
            <a:noFill/>
          </a:ln>
        </p:spPr>
      </p:pic>
      <p:sp>
        <p:nvSpPr>
          <p:cNvPr id="3" name="Rectangle 2"/>
          <p:cNvSpPr/>
          <p:nvPr/>
        </p:nvSpPr>
        <p:spPr>
          <a:xfrm>
            <a:off x="1524000" y="1857943"/>
            <a:ext cx="7620000" cy="2677656"/>
          </a:xfrm>
          <a:prstGeom prst="rect">
            <a:avLst/>
          </a:prstGeom>
        </p:spPr>
        <p:txBody>
          <a:bodyPr wrap="square">
            <a:spAutoFit/>
          </a:bodyPr>
          <a:lstStyle/>
          <a:p>
            <a:r>
              <a:rPr lang="en-US" sz="2400" b="1" dirty="0" err="1">
                <a:solidFill>
                  <a:schemeClr val="bg1"/>
                </a:solidFill>
                <a:latin typeface="Arial" panose="020B0604020202020204" pitchFamily="34" charset="0"/>
              </a:rPr>
              <a:t>Wellcomm</a:t>
            </a:r>
            <a:r>
              <a:rPr lang="en-US" sz="2400" b="1" dirty="0">
                <a:solidFill>
                  <a:schemeClr val="bg1"/>
                </a:solidFill>
                <a:latin typeface="Arial" panose="020B0604020202020204" pitchFamily="34" charset="0"/>
              </a:rPr>
              <a:t> is a speech and language toolkit that is designed to assess children's speech and language skills. Not how they talk but the language they use and the language and grammar they understand. The first </a:t>
            </a:r>
            <a:r>
              <a:rPr lang="en-US" sz="2400" b="1" dirty="0" err="1">
                <a:solidFill>
                  <a:schemeClr val="bg1"/>
                </a:solidFill>
                <a:latin typeface="Arial" panose="020B0604020202020204" pitchFamily="34" charset="0"/>
              </a:rPr>
              <a:t>Wellcomm</a:t>
            </a:r>
            <a:r>
              <a:rPr lang="en-US" sz="2400" b="1" dirty="0">
                <a:solidFill>
                  <a:schemeClr val="bg1"/>
                </a:solidFill>
                <a:latin typeface="Arial" panose="020B0604020202020204" pitchFamily="34" charset="0"/>
              </a:rPr>
              <a:t> Toolkit is designed from birth to 6 years old, so is generally used in Nursery, Reception and Year One.</a:t>
            </a:r>
            <a:endParaRPr lang="en-GB" sz="2400" dirty="0">
              <a:solidFill>
                <a:schemeClr val="bg1"/>
              </a:solidFill>
            </a:endParaRPr>
          </a:p>
        </p:txBody>
      </p:sp>
      <p:sp>
        <p:nvSpPr>
          <p:cNvPr id="4" name="AutoShape 2" descr="data:image/png;base64,iVBORw0KGgoAAAANSUhEUgAAAS4AAAC3CAYAAACsXrN8AAAQAElEQVR4Aey9B4BdR3X//7nl9bK996pd9d4tWe7dxjZgY3pPgCQkBAIE8oMkhAQChBZ6szEY494ty7YsWb1LK622917evt7v/9y3kiy54ILhT8DX870zd/qcmTlzzpm3shqJRIw38H+BBmGZp5AxGg4Z+0ZnjB1DPmMyHDHCgkjEbzzyzN3Gx/7jHcbKd1YZG9670PiPO95m3Prs+4xf7n6v8csdH3whdn7AuH3Pu4wfPP0W42jv48bY6IRx/51PGRfUvdP49aqPGM+u+mtjz8q/elHsXv3XxkNrP2ZcteqjxkWnsGnph43rz/97o7OjzwgE/EZE+hkJS5/N/p2F4aFR485bNxt16luMR+/dYUyMTxmRSMBoG3rc+NJDdcbPd77VePDQPxubj/7XK8KvdnzU+NbjVxo/2/kOwxcYlrpCAmk3YvomIvJ9GmfHm+HZ+LDsgZDA9CPiv4FZuvwp00Hljef/FAU6poLc1xvit/0xeoIxUqR5cu/jHDq5D4/Ty1XnXUOWy4uq6iiKBYviwqbnvhBaDjY1D4tuQTlrFSgouAUWw0Az0i+KRNpg0kBahtXr53Hlm9ayaEkD0yMRuruGiETioCgCQLyzYbFY8HhcnP3EEmFmosOEU8NU5qxkXsnVLCx/0wtQk7OJLHUhjuQcyrPOY27JVcwpvphsVwljgcPMhCdIppKZquOGQkAQla+zEZPv0y6WSDA2NcXg6Gimi6fjZWgY8h9ncDrlDf9PhQJnLdk/lS690Y/nU2B2I81uo2AsxXAoyWAYQsm0RKbZuvcpRqfGWNK0grdc9G5hRjapQiccixII+YlHoy9ATOL8wQi6ZkHTdMn/yl1AmFqPMC+7x8oFly3jzW/bxPpNizEUhSMH2wkGIlLZaY4lwZdx0UQQvzAdBY0CZyM5jmq89vJTKBO/jLGxEJ3dQ7S297D78FGOtXYyMhpAJ48sZxGxxDgzkXFhXHEMYUND4RRbRqLsmohxdCpKy3SUQ1MxjvpmGZsBtHZ1s+fIUXoHh1BkTIohbC2DhNQhGSQuEzAzy+cb7k+HAm8wrj+dufgdPZk9/5ENOb84myvLbFyVG6c5x46mKhTmFGJKWAMTI7T0tZFMmRsvjU1z4bEWyMYveQHcNimj2xH+A+YGRTxBUiJC8i1bGJGbXhTTKYOudJryuiKKinPJK8imoraAuiVFwrg6mBifJipSVzye4PmIxRJEolL7WSsvnooQTvhQhfHlOQtEOjQZr3RGnHSFcDTIw8/czebdj3G8u4Wt+x9n87MP8eDW39Ld34ldd4MiTFz1i5/K8JpDk1G+tH+S77YEubNthnvbZ7i91c9vOoXjo0qdMe59YguPPrONWCwmZdJE42MEIt2CAWJxqUtieeP5k6TAWcvnT7J/b3TqFAWUzCYysIkgE+k8yPTBJ5lVuFTed/1HWNy4jC37tvCBr/0VQ74BUqkQbqedrOwsLA7lBbC7dIrzPMSTYRJJk0UhZQymggkeFaaz21A5LtLYi+GkoTAmzGuxqIcerzPTw3xhXkuXz+HIrl62bTnMkQNtdLUNvwAH97WxY+cRdI+ComWKEk8HiSQm5EMBxQNYBLMumUyw89B2srxZXLnhWi5ZcxXFuWV87sNfFgYTpHe4J5MxLYw0EPGTTCcz3y/32nXgICd7+wgJ0zLzmuUO92zlnr3/yV17v8ie7t9ItE8gDFHeb7g/LQqof1rd+cvtjamNGBnmZG4UEykhhhmLyFnCVEQS2idSxLaRML0zEdKyoRVJMWG3Odm04mLee9X7uXzhheQ689BUB2PTg7T27qS1b+sL0buNk917pR4XquLEfBxOKzXzi4mVZtFW4GJ/nvNF0V/sobi+iAUrGnF5HGZRvDluFq5soG5uMSdP9HDHLx/nf791xwtw311PMTYyxZzFpdgcupQVSSc5LWrvFDZLGZOhQUYD7Yz62zIYD3Zg2Kcpq8zGnZ3C5g4wb34JkdQoyxc3UVVVSCKVEpW3gP7JgyIpBaROcFk0ihzWTPjFXk/s2k3P0NBpYVOyGML0EhTk1lGSV0c4Psq9e79EMDYESpI3nj8tCrzBuP605kMM3goJ6VNUmFLQAL9gJGbw7Ficn3TFxF6TJJyUSMnznFPIF3Vx5bw1vP2Sd3LL5e9hdePlzC+9iAVlF7OgXPzno+xCSb+QRWWXCaMrw2qzUFNfyi3vu5Rr33ERF77tAjbe9CK4+QIuveVCrnnLRioqCrFJObMfdruVmtoy3vrOi8TutYLV6xewat3857BWwoL1GxdxxVVruOW9l1JRVUwkPcXIzFEmgieEiegc7LuTvb23CX7Ors4fsafnZwxHtzGR2k375IO0Tz2E4e5iX+8vCGqHmUrtZyh4RFi+Qv/M00xGThJPBtAUBYd+SqQzO3g2hHydg8P4gqEzsQoqTns2KJKopsVOaJF5SNA2ugt/xJQG+f/3eaP1cyjwBuM6hxx/vA/ZHrLZnmsvIRFjkRSHJ2NsGY7yhOD+oSh3D0b5zUCUn3bH5SYxxVBUMp4uZgYzyLzIy8rl/OUX8JZLbmbVnItZXnsNaxpvEbztLJjfp3ETiyouJNtVIIxLpaqmkGtuWCdYfwrnib/xedgg3xu49MpVZHlciHENvzCAobExhsZGyK/2UFSfTe2CYhatrmPdhYu47sZN3PT2S3nbOy/nLW+7OFP+mhs2UFqWTyA2zKDvED6xLWlyC9o1vp0TYw9xcuwxOie20iXwJ1uZjB6j37eb4cAhkvoI3ZPPyCXFbkZD+6Vsj1AkzUT0iEhs7UQTMyI9GYQSKYmHUFohmFKIip8Wo5l5mxgQO5spqWUyZF4KNj0XXfGSTKUwlDSlefM4MvAYU+F+yZEWvOH+VCig/ql05M+1H7MsxTR8z4bSYk9KJ2MYpwzo5rjNnxf0RlM8KrdgXzvq4+93T/FJwcd2zfBXu/x86lCIO0YMgohqpTw3ZbM1ihoZD5IMjpMMDAmGSflHxZ8S+M4g5R+XeInzn4oL+kgFTJjxQxIelLwm+kn5ByQscdFp0qkoIvw9B8zHQDRXItE4o9M+9rW2ct8TT/Kd227n3777Xb747e/wlR/9mB/86tfc8/hmWk52MjY5RUTsSSbjyEg1pmSjQCTqIxoLYNWcFLvnU1WwGre9kGx3OTXFK6kuXEWpZ75gLhW5S6jKX0apd34mzWnLI9dZTVnWIjz2YhRFERUvhGmzCyXScvOaQC4X6Y1qtEc0RhMqqXRaJKiwqNKGQDpgDkcg/IzAtEGJYwPZtgaxfU3jkouN6VArsYz9LSU2wDSRcJTpKT8zvgBhCaeEyZmz+xyksjfcH5wCz+2CP3hTf5kNGDLsWZjvGPHJNqLDx4Qx9CMygKRCTzDFFw8H+YdDUe6ftNGLR+AmrNpBswosoPCij1lr4PhWJjZ/g7F7P8v4PZ/G99u/YeLuT2W+zbgJiZu58+PM3Pk3TN7zj5n4c+P+SeI+J/hnxu/9vJT/Wybv/iQzO39GfOQYL3yUzE3crsNH+cI3vsXn/+db/Oj++9necpzO0XF6xic52jfAk5L+4wcf5l1f/CL/8YMfsK/lGKFoVKpTTgE0m4JmUch3V3Ldws9w3aIvM7/kCorcc8iyNOIwmnFTJ6g9A49SS669nkLHMhYUvY0L6z7N6vL3YTHpBRlSmVJWe0xna1Bla0Bjq0/h5HOaIc9/zEuALXuepKtnACdV1BVswOvMoyJvE05bvmQXhjcTZNfOo3z9K7fzw+/fx7PbjjDjC0qa6cyZMP038MeggPrHaOQP3safegNGjLQYnaf3PYy/+yT+gR5mTh5k5uhTBH3toppEuahI5cYyjQZHmnQinrF1IRJEBi81PpFaFCWF2vMEetcDWAa3YBnaijbRhmX4WWzDuwS70QefwhjdgzrRij6yG9vQDqyjB8/EWcdaMPNapLw++CSM7EKTepLtjxDp2PG81hUGR8f49UMP802RqA6cPCmSiYULFi/i0+99N1/75Cf4+j99ki/+9Yf5yFvfzFXr1uC1WdgrUtl3fn0HdzzyGP5wROpUMkjJhWZabHaqomHTnZmfcGiqBVVWpm5N4BB6WO0aVrt+BhabhmpJoCoqmjArXXOIb+Psx0ARqVAhmRSkIaloODSFYot8nJ3xVNhqtfG2K97N2iVraChfSG3eGkq8C9nY+D4K3HM4erSP2299nId/s50V+XnkKxZ2PLqfn/zPvZxs7RVpzDhV0xveH4MC6h+jkb+YNsy1exbMoLk9k/5JAh2Hme6foPOeJ2i77V76n97DTO8wqc7dFChRNhXaeF+dg79utHFtiYbTSIIhm8yswMSLENGMVkhBZAw1NiOSixdN7DKi36G4isUW5CZlzUYrWoZavAIjuw7FW41i86LKxjbjhAOAzYPizEdzFqMXLCHpqQJpXwkOQmAQcxynMT49ze4jR7n36a2c7O1l0ZxGbrryCm65+iouWbuG85YuYf2SxVywaiVXbjiPt1x6CR++6S3UlRYzMDzC5h07eOipp4QxSxMyJuEnCP/BFxrh6eM/ZWfXz+ib3o8vOkQgOia3eqMEYuMEomfB/JYxz8S76Jx8gr09v+TEwGZRA81rDalUXI4F6pwqpMyeC6XEc+oKxU5dUl/oNFWjurSWvJx83E4vLluOMNEsCGfzwG928/i9O0gNTbFU0yk/1kdV/xiNiooWTXLvb59iy+Z9TE8HZgf1wurfiHmdKSAz+zrX+EZ1z6OASFCRGUL9vQy1DDKy+yjDOw4xtK+N8fYhDN8Y2VqCSpfG8jwb11c6eH+dnYsKFPLMPWYakwxFNoRAmM3zKpdPYW4ma7F4UQsWYV30dshvRqm7mFTRAozixVgW34JStYlkYRNGzUaoPp906Upsyz6Q8SlfiVp7IVr9FYLLUCo3giMP1UihGbPMQPY98USC4x2dbNm9h+7hERY1NHDdBRdw9abzWbZwAd6sbDpDBs+MJxlI2cnJL2JhcxPXX3IRb774YurKy+gfHuaRZ7bT0z9APB7HarFjsdgIxCbYP3AvBwbvYNjfwmSgh6Gp4wxOHX0BhqaOMRrowh/roXf6WY4O30P31LPCo5JYRLXWVJ0qj841lVbmO1NU2QzmOg2W5Wg051p52ccQfhWKcfJEL4888Cx7njpIpG2Q+lCU5XFp43gPee39zA9GmS+VJQcmObyzhc0P7aTlWBchiZfoc53UaU7TuZFvfL1WCrzBuF4r5V5QzshsnGQ6ITdaCVmjaWEzBopITYqOSBhJhvYeEdVFmIHNTmTSx9iJLvDmgqpkalOkRLZVZWORg4+I5LU0S8Up6iCm5djIZHnJl2F1CeNqwLHgatS6i9DmXoK1dD62krnYmzZBVj4pux3KmlAaL0ZtehP25osyvla1Fr1mNVrD+ahFdVirlqKKfQfpD/IoAnOhBEIhDp5o5YDYsgqys3nHVVeKdLWI/Jxs6aKBT65Gf9kR5F8PuNQEnAAAEABJREFUz3B3X5hhuSXVVBWv08lVwrjWLV1CtsdD98goW3bsJBgO47Tk4rGWZexIukMnSUzIYSWRSDIt0l4gOsgLIDeRwdik9M6KKa6l1ARWhw23tYgsRz4W3U6d18IttQ6uKU6zzhvnuhKF68utLM4VGvDST1qM7cFAhK6uIZ54dDf3/upxKnUrG7I9lPWPEj3SiaEoaKEk6sl+qkYmuHFZE/nCgB+6Zxvbnz6EbyqAeQmAOWcmMB9DPk0gvvn9Bn4fCpjr8fcp/0bZMxRIEAhNMTzZz5hvSDZyVFLMVavJStXRLBbcdaKCJZMkgwF0uxVXebHkMZ0mL0Uw63RhVmvynXx8js5FhVKH3EDOprzcOw2iDum1K3AWzsEukoyWiqKoNnSXySB1kfBGsLq8uJtWEOnZnvE13UK0ew+RoQMojlzUonoUdxlo7nMabO/upl3UQ6vNysbFC1m/dDFeYURmppiwkT4Rzm4f0TkSd7B/KsnxyYiZlIEi7/NXrGCjwBcMcqfcNk75AxR66lhT9QEurvtv6j1vOYOFhR9g05zPce2Sr74AVy74D1aUfIQ52W87k785511c3fxD6vMvx2XNwyHtlcoh0FxgZ54zwroihfkFNumlJPwONyPG9gfv28p//L+fcPJIN+9eP4+10z5yj3Wj+iMks12kavOxbVyA+9rV2M9fiLeimJvedjlf/NKH2XD+UrmFTMhaCD2vFZlHOb7M9/MS3vh8DRRQX0OZN4qYFDBXoEhC0ViYnYe28vVb/5O/+vpfc8t/vIt3/Ou7+OCX3sV3fvN1WnuOolo0XHn5zFlVQcmlGyi64mIqLlhG9aIyNEeOMBarMDfZ2ubvjiIJFLGbWKSNZSId/E2Di88321nhTmJLxyWfMCdJe3GXwhCVK3jkPtKhSWZ3qZRJzZASddWKHWV6GPzDpKOTTG/9rvhBDH+/qIUh9NwCkjMDIhEYUlZDUaRPPPd09oj6NjpKQW4u5y1fjsNmIyl5/IbCYCxF+3SEiHyn5Hs8rtIvTU9Id02kRPKsKCmhuaaafLeTEZ+PTmGCwWCcVNJOa+coX/jp9/n2L7/Pl37+fe584kl8E1CRu+QFyHfN4fiJIW6/707+91ff5+u3fZ//ufNOdCrRVY/0WxWIBCxq9kQY7hlzcmJGIxaXzjw3nHNCSTlQ9u9p4SdyW9ghktQVF6/knVespWlePYVXn0fOe67A84GrUT9wFeObltDbWMJBl5VHxya5bdsB/vUbv+Bb37iL7/zXb3j07mfp7Rzm05/4lqiOnYRDQYZnWtjX/WsUhCi8dD/O6dQbHy9JAfUlU95IeFkKjE+P8djOB/jFI9+ma6idspwizpu7hg2L1lOQXcLelh38/OHv89jBrSRyK8hvaqRiVSOV6+ZQunQOOXVzsOfPJdQ7he9AG9M7jjPx5CH6HnyWqR3HYHCEebYkb65w8HfNTj6z0Mml5XaKHdoL+qbEw6RHjhPecxtK77OEDt5Fov8AyaFj+A/cQ7T/MMZUF8poC8kTjxDd9yss4yfEv41kz7Mkh48R7dhNrGc3qaMPoojUKGLjOe0Mjo0z4ZvB7XRRW1WJqmnsGw3xvyf8/PvREL/ojhETnocwr76Ewl3DaT53yM/njvhpD6fRhNGVFBZQX1FBXBjFuEgykVgci0h22XKZUOauINdZQamrgkJXKV5h6jaLh9OwS9iEw+IVSa2YPFc5OY4KCswynjK8zlx0zSJ9nmW4hhwssSQMxnVRYxVSKUPSZl1SwilhbLNfYCTThI/201SQz9yGKlSrTruogc+cHOD+kz3cfqyNX+xt4Te7jvDYnnYe39vB0wc72SO3jQeP93NMDPYnT/TTLhgdmEANx8ntHEMZnMYIJ0ik0oQiUZRT/51u9y/Mf92G+wbjeo2knAlMc/DkHu7c8jOeOfIoDrEfXbbicv7q2r/iw9d9mLde+A7m1c2na6CNR/dtoXV6Bnv5PArmLaZ4wWJyGhZgkdu7mbYIgdZBJve0MrX3uIT7CA6MM75LGM7BdugdoTwV4UphWB+sd7Kh0EaBXX9BryMzUSZPtDO65X78PUOMbXuYicOHmDh2gpEt9zF1cC9Tx1uYbu9iYv8uxrc+QngiLv4DTB49ynRrJ5M7dzB5YA+T2x7DP9BLIpY4px1/NEYkEUe36LhdLhRFYetwlNu7Ivy6J8HWCYOkyRtE1Z1KKuyaTvOzzjg/a4/RFUoTFUHDKXQqFOnTrDgqxvlkOoXd7qS5agHvu+z93HzR+3nXpe/nitVXUlVcK9mMWQlQQhIQDgNWi40FjUu5+rybhM7v55aLpdz5Nwnjcot9TM3kMbP/LlQVFTGnsoKyokKc0iclnsI7PM265nqq5Ab0RGsfjz9zmKf2t/PE7lYef7aFJ7YdYfvWwxw50Mmxg110tg4xKowpMB3FSEu7KJkmE8kUajrN+XXluEX1lKtRYYw2YlE706Fhkumo5BNiyPsN99ooYFL7tZX8Cy/VNdDO9oNb6B49QVlBJUkR/w1Vlc2TS2FOOYuaV/De6z7C+csvYWrGx8O7NqN4y7BXrsBVux5rdjOJaY3+h7YTFkNw1OcnEU+guR245cSPBcMiAY0SONxDQE5xq0gHWcIQ7EJ38eR92s1ulkBIZ3xUZVz0szFRjaZ6Q0wMppkYAl/XZAYTvWHGxAY1NqwxNpBkZMKT8c24qTEHgRFD8k1h5pvypYRJmVzodDsIU1DILBiRZAzpD+L7UwooGl6bjlukFE4/Em3RVLLtFgosKoYY7g2RctKyoZOn/rE/TdNQFQWbbqGisJyrNrxpFue9iaW1y3DGFYKDPYQGe8XvJSC+iejIELmGhWWl89hYv4rz61eyorSZ+OhwJl90ZppUIik9kU7I+2xnxugyT5etWcmlK5czv7aGbJcbRZi0W6TJtEhZgcFxocEEQ53j+CbDJOOIvdBJljsLr8DmcaLq2tnVnglrEp8SKTI0OkVBgRdjfIqUP0gsmmJ8bIrWsSeYCHTgj4zIpcM4weiUSJ9hIeUbjOwMEV9BQH0Fed7I8iIUaOs/wcDYIG/e+EG++L5vsbPrGN+59zs8c+DJTG5zy+d6C7lq7fU0Nyzh0ZYtDE/1k0zOSjGhnhFm9p0kX5hUcHQChxh4sxbUE0snGWxtw1NSiL22hODUNBN7RW0U25chtiNFTnUl08Lply4BRdTOIkrXL6Rw3erXBblL1uEoqpK6n3MOi45F10mLWpUIzY7jfQ1e3l5lZWNWilWuFLph5p/tYZGe5sKsBO8qTTI/W8UlxvKYSFm+Gb+ZiSynQ6QnCzKkWfDcM3zgADu/9p/s+8o/Cz4r+Az7vnoWvvKZTPreb32TA9/62jlpPVseIjztk8pm+yGBM07XhFZyoXD+mtVkZXkzN5uZRFHlkicGGPjlw+Sc7OLiRbXY86yiDr+wjkz+l3h5C91kSZH4ky0Ef7ud+IlujEAokzucnOLA8G1sOfEtdnT9lP1i8zrScz+j/nZSchudyfTG6xVR4A3G9YrIZO7G507EQCTC0HQf8fQMK+etYm7dMj5+1UdR0ho/evBHcmN2q0hPsUzNRfml1JVU4CHKifbjRGOiJojhJTrhwzc0hpKfRc7SJkLRCMMtbZin9fxLz8diqKSHpsnKziK3rpKJQ22k5STPVPoiLz0VwyEbw5Pu5/UAwT5S0elzWqqvrKSssBB/KMjxnnaxGaWocKm8q87J5xZ5eGuNU6Qn2bXCieqsBreU6/z70mz+el4uJQ4dc7FNBYJ0DAxm6s3Pz8chalrm46xXcHKS9GQ7henDNOYdOwdzco8yJ+copXntzL16IfPevJ6mNTln8pRZT2KNjpAIhc+q8YXB8YlJ9rScZN+JNsanps5k0CZD6Ic6qW3p5RNrl7B+QTVOkQoT0fiZPC8VWD+/mrfVlnJBMILnSFcmm+bNQnneGCfjrXRMb+Hw2K3sGfwGTx39H3rHTxCOBTNl3ni9PAXUl8/yl5nDVGmGRsc41tbO8Pi4EMHckOKJM9Pi5h9Kk8Lj8OB0uFi3aCOXr7oMm9XB7U/8ms27H8bnn8pIFA6rBY000WgYQ1Sl6FRAalGxlRcxPTFNSNQTT0EOuVWlKKJOjXf2MjM+ga0iH8VlIzg0TsL8UaNhCEuQoue4VOZLiQfRouPo0dFzISqJRfCC+FP5Mmkvkm5L+NCfJwVUl5dTKMxmdGqSbSIRmbYcm6pQ6FCp8+jUZ+toRhJSKUptCnM9GlVujRKXhk1WWt/gIG3dPWKkjtBYUkRBdrbQy8rzn7RIpUYiKreEYZyWs6CHcAocHpXs1VeR27wUu+aHyUOZeJcWxKaE5QCJZ+j8/HrP/k4kEgTCEcxDKCEXBafTFNM+FYphHfNR2DXCUklYW1dKZXGOhF7odF0hN9vBhsoi5oWilA1N4pmYQRNboJlb0XRQVM5+EkaUQKwXVTWoLljHwqrLyXEVyMWC5M1kNORtHpQmzLB8vuHOocC5FD0n6S/xw1wkBqbRuGdomPu3bhXp6XGe3r2X/qGRMwQx1SWH1YloF4xOj2U2SVlBBZevuZKLll9ATDberZt/wbNHnmFwvJ9gPEpctmFuTh6mDcQwLdhpBd1uxZ6bhSGnuR0Vl8WGrigktTSGrpAQtTEmElpC1KtM42b3zIBivk5DFrcYe1V3LnrZIvSaNUSttRhFC1Erl6FmFUF8mpQ9i4TcuiVceZhIyo0dFheqeRsp7ZpxZ0Ozu9E07XQjGb+qrIz68jIQ5rv72DF2HzyIPxjEEHZqExWsTBjYJYU6m/IUzi/UaMq2ZMqZL58/IMzuIM8ePowmKucFy5dRINKkrqmSbAhe3ilmS3YvSsVyPEtvkHocGCOtcpt67OULv8oc6UiMlNgey8VWtUK6uK4ohwUV+eRlO4nFozL3KVxOKzV5XlZlu1gr81U2Ool1cBLkkFEy43rxRlPC1LzWUhryL2FZ5XuEcV2HaitiJKbRFYgzEkmKzRQZ7YuXfyMW2S1vUOEsChiyKBP0j4zy8DPb+c1jm3l8124eeOYZHt+xg4npaREmUjhtNopzytBVF9uPPksg7M8s5AqxCV217lred/m7aRvr5u6tv+KJPQ/TPTqAbsuloXqOSBh2LMKwEEN8UiSvspoqsgrySI7PEOkbw6KqlDXXZeKC3cPE/REcRbn8zifpRy1fiL76g6irPsZwYjnh+ptQ1n0UtWkTKTVJomIxsYqlRCuWES1fSrx0IYanHNn9JHKryMSbaaeQzK4S5uk6p9mi/DyWNM1hXnUVY0KLH915JwdPnGBGmJIhkkqJVeXzc118dp6Vm2vsNOVYSIgh3ifGafPvGx/etp2Wnh4KS8qZv2IdNodLNucrY1qnO2K4C6FmPVbVTrzjWRhpwW7+WZIwfPNyBPFP5/19fEUkSdWiYoxMkd3aw1qx0L+psYxlNUVkiWCUZ7fQIExrXb6XTck0OV0D2ORCxRaYzrwAABAASURBVOT1ipQ73fbZvqpo2PUsXFoucwtuZFn5eynwLGUgBM+MJbm3P8qdfVEeH4nRHUyLvVMR+pg1vDoamSX+3KH+uQ/w1Y1PZUjUwoe2buPrt99Bc0U516xbK8zK4LaHH+c3Dz1MKBzOVLmgbilVZU38/JlfcaR9L6GI2CcUKCko4/L11/CvN32OkYk2vn3nl9i1dwvrapZTklcpxm0rAZHebGLbKl+3lLZv3MbIgePYF1aRffFSkrLR2//1ZwQPdFB28QpcVUX4WmbtJUj9GWR68LyX7iAe0RjY08GRf/9v+p86TDJsxep6junpovpZxBZmj4ZwTI+gDu+DRBhN2jTjz0ZKtZHS7M9rBJYvWsTVF1+Mw2rjQHcv3//Vr3lq205mpoNYZLM3eHXWFTipcVnkVFSYDEV47JltfOnHP+XgyTbKKmpZuOEqtsZymTI0UbbNJWgO7AVNvSDCUFSSiRCRkaMEn72N5Pavku7fjqGadbwg++saEW/pw7OvnStKCvibdct4/9JmrsxyUi92ytTJAQxT/H6ZFm2aR2xxF3LZws+ysvZt5HvqGAwl+fbRKT64J8ynjiT5fy0pPn04zr8d9jMYS4vk9QbTejGy/uFn/MVa/VOKM9fFKbT19HLHI5t54OlnWD+viVKRnlLzL6Jx+UbqSkv45eNP8bAwtTExHteU1cl1+qWsrlrEl2/7FLc+/F0OtO5ieLKPSf8YBbl55HlL0RQ7tRWN3Hz5Ozj9eEqLSQxPMvL4Dhr/7u0UL51L9Egvvs0H0DWdhs+9G/fSegY3C0PsHSV7Xu3pomIpA91iwWqzn4k7HVCtFuxeN4qi4C0pwZ6VdTop4ydVCwnNRtTuIpxXSrTuPAybWxiUnok3005DS8eEoUUz5UzypCVk+narlVWLFvL5j3yYOWUldIsd8Ju//S1/99X/5Cvf+x6/uOceHtzyZMb/4je/zT/8+3/w3bvuYXJmhgWLV1G18hKO2ir5+bDGj1v9PCyXDse7uvCHw9LCSztF1NOUPZe4+adIwmyVzkdQ4inQXC9d6HVMsdSXYZ1fhTE2Rtbe4+QcPEF2PIl7bg3WxZUomvqyrTkt2Swpv4nyrJUieWVzZDLCD04GuHNMp9lt8NF6hX9sNFjtTbFlHP7rSIDDviQxTMqbM/CyTfzFZHh5av+FkKKtt1fsWVvYK7abUtn0TZuu4elUIQ+EcujOaaJw7nKaKsu568mnRW3cKWqjnwV1i/jAtR9gYe0Knj26hf/89b/y9z/4Rz7540/zX3d9XdRHnSvW3cANF7yNuoo5Zyhp3lCldA1VpC7ThqXImnQWFeCQ01wRSSYVS6EYCjk1lXiLC9Ak3SxsLl9FAvMb57B+xXIy69mMlLh4MMB4yzE6H34YizCvwR076XniSXydXZI668wfRapiN1OkoFmlJiou6RSn482009AjU6gJkSLNoualgD9BYE8bw4/tISTS4EJnHn/7jndw0epVuB02OvoHeGT3Xn77xFP84uFHuFP8p/bto6O3jzynnbdedCGLRD0M5lRxIGxlPKVzz3CKJ4fCPLTnEL955DFRucOkhUGZTWZgtivfisCwecCZj0XC1qEjpCOTyDCESZ+yw53Ki/iZsr/ny0gbpIUxpnKcaE2VGPkeomNTJI73o0WiaGKIN/rHiPWPE/M4sC6qJ53lJqWYM/TijauKjtuWj0334ItrbJ9I8+hoGoeS4H1zHLyjzsEtNS7eUWtnmTvF9vEUD/SEaZ+OvXiFf8Gx6v+fY/9TaDshatLo5AT3CkM6cPw4Tm825cs2cNjTxIGIhSMhlf3JHAbz5tK8YgOqbuGpPfsF+whHkqxdtJE3X/Be1i/eKKpgMRZFwyZSU15OAResuJw3bbyZFXPXihplY2hwnITYtmKiqsU9VpJyqzh4uJNgLEE0y0WiJJ+IxcqQqCQh2TRp+Q7ZHUwHo2g2K8immJ6awWNzUF9WzplHcxL3TRHu2E/4+DM4S1zEeg8QOPo0sZFeFNWRySq8ENVIC1M0MLeXJuqNkYogO1Ti0pLHjFUkjzAzU6pJJTAfI5FiavthZnYcJXSyj2jnMBztY5XY9K7fsJGbrrg880/bzG9spLiwEJfDQXlRIasXLeLaCzfxNkl/86UXc/6iudQV5qCbzYjsKCYxBocGxMh/iM1iQ7z/yaeY8vvR5LJAUa3ERAiLRnTCURcziQKCIRuxySCx0aDQ3kUo6hYVXfyISJASDgtCQYOEqFhmv18cmcbPJGmqhkUk2NMRhjBGc7yKxFnqyuSyowzVZiE9OUNqYIz0VAhEJVYE6ZkQKWFcqUEfSblw0eRmUa8oBJf9ZVRHg4FwkmMzaUJpjetKdYr9ffi7TmCZGeW8Igdvr7URMFSeEXvXSZ85D8rpLr7hCwX+QhmXIUM3MP8N9IGRUR7ZvoMndu3G6fZQvmQdA8VLuG84TRgLqCo9MZXdiVwGixazfM35+GNxtoh08eTufUz7oiybu4a/vuEf+cwtn+ezb/0n/vmmT/PFd/4/3nn5e1hQvwRrQmOstZedsvnHe0YZGB7jxPA4R/snOHS4mxYxzO+R9L1tAxwd9rFvbyvH5Ep9T0s3O0/0cKBvknbJ6x+a4oQwuq7DXQT65KTP3OgZKKoTJRbAmhqmqMogf0EBRTUKXveUjCAoQ3DLeMG0EUluYVLmW6IsLgxkUxgp+VBJy1hNyAeGMA5D1UkLc4uHQkzsPkygf0jqQyQEjahcJIT2tTKvrIq3XnUlf3XzTXz4zTfy/jddy7uvuVr86/jozW/lo7e8jRuvvIKmulpWVeRySbHOWmeY/MQk86O9JHuOMjHcz+j4BLfedz/bDxwkIMzdkl2CkddM2L2ISPZK8ZdKfCHTk1bGIhWMh8uZEPi1ZmH6Kwi5lhJ0LyPunY+aVYJFmKdFmIv5U4yFWRqlDlUOFEWGZgJcTgf15eXMqa4mNydH4medkVYw7Ha00jysTRXYbHZhTmMYvWMiZcVRrBqKMluHoquo0letd5zY8R50m4ZVGJdWVojqcfLSj8FoOEk0kWKOPcE6fZJntm7htnvv49kDh3GpBhvK3dilvl5hwmMxs6bZNs3QG4C/YMaFGM8neHznbj7/vR9T5HayaP3FGab120GRPiy6UEchQyEJ9sYNfjagEKxexbo15xGJRvjJvQ/w8NNPywVhQtaSlcLcSubULKShaj7FueVYLTaJB78wn8Pfv4+H791Jy8O7efTe3fzwh4/xnW/dyx3He/jZ00f47vcf4pv/cxffu/tp7jgmcU8d5jvfuZ/bfvUUd2zez5e/cQ+H7tvB7s372HXfs5x8YAcTnd2Zk10R9ciuG+RU5lJ+xVrqrlhExRVryBabjO6xZPpgvnQxzgt7kiGl0OMhCA6hKS4U1ZaJs6TimFAkc8qZg2F1k4rHCYody9VQQVJUvuhUEGkK7+J6AodaScmNoZCHHLeLufV1rFy4gI0rV7BswXyqSkvxCoNA2KNUmWF6VUqIS40ezou0MfzE7Uz3tZlJGUTlQPjGz37B/vaT2Ocvp+qdn0Pf9E94r/oURZd/COuCK5j2LmaEOWeQmnMtnsv+AfvGj2RQ+s5/o+ySG/GKHdFrU7laVK//WOLgmnIrBWf9cbr5m7SPvOUtfOQtN9IsTDXTAXml5MZXa67AtqKRmEjI4W1HSY3NSMqLO0VT0YSZWURyj20/TnoigKO5CsfK5hcvkIk1t53CHFeaxcYITzx0Fw/KBcZjew/KRU83E74gkwYik2Yyv/F6EQqYFHyR6D/3KAXz301/4Kln+LXYVjbObWDhZTeyTaviiTGRPmQxZmwlwhBm95xsZVEpYhL/0/4kXXkLWbjmQupKS/jV5qcyt2ZTMwFRXWL0DfSyf88zGfj9E0LIFFavm7zqUlxZdrJz3ZRWF1JQkY/FaSMit3HpZCoTtme7Mr/tivpCGUnH4rYTF4koGA/gKLBRIDeMNlFDrF4nWaJmFhRWCtN56SnUhOmo0YDUNc3Zj5pIYgkHUYLDcEodPDvdDCc1B0lhaLpuwZudR6JnDHdpEYr00Tc5RTSZRC8vQbHbyNDIMEsBL+opZ/J4HS4KRRo6seUeogEfL/b8/J77uG/7s1iKCymWS5LsykoZbxmqZiHQ1Udg+3bCB/cTbOuASJLc8lKK59dK3mJyqr2gSP+CPRiJMRLTrRTGO9CDbYQkHPZLGWMa03fao3g80n+RzAynlVR1Po4V9ehItXJAJFv6IJGQelKko4mXBWIXi5/ow/+E2bc+9AXVaHVCM5mvwpxi5s1ZSlTqTguWFNqYmxxkYv9msY+2EBHJbe38JpYvWUC7YuOT28eZCiS5vNTOigLLGfq9PK2l8r8Ap/4FjPFFhqjI4tQoyMqSxTSHRZdcz3alggNRB76UJvnNjSY7MZnILFxko8vux7QRjadUngw66M1pom75eaxZOA+73U4g7GPLI7dy2w/+jc2P/Jp7bv9Pbv/pVznesh9HWR45q+cTjyZRS/JYtn4hb920lPdvWsQnPnMzH3zbBbzn4iW8a8NcMfav4h8+fwsfvGkT77loMR+6ai0fufkS3nX9JiqW1GORTWAvycUjUoFVmKCiSF+BlK6TtNkQUwuJwVbU/sPow0fRgqMop2xc5q2iiYRFGKIzCyO7DnQbaVEJzfizkVYtSEEUTUMTtcdSU0wsEiESCROOR/H3DpG9ei6WLCeh2CRjgXb6pw9ncHLoaTrHdjLsP4Y/0iubLgCY2xUcDjtz62v4u7deR0FOtsS/0Jm3tk/t2Zu5CInJ8DS5LdWtNnJq6qi57Cqa3vNeGm95J3Pe/BYKlyxE0eMkIx0k0wHhM36xNwVJiOocDYsBPxnFYsRQ0lEMCSdF0gwHxjD9mdEDBCdPoMh/qsNK6c0X4llUh6WqEOv8Ghyr5+A4f+EsNor/cti0EPuaOdiFYTnmVWFf1Uy2YEhMEA+NqXynz81f7/WzeSTM7sOH2bXjaY63tgg946xqbqJx6XoO2mv4SmuMg740F+aLxFhmpyEjNZv0M2GcRTAz/Py4s5L/jIPqn/HYXjg0c54FhsDtdrF83lyuvOACLOVNHI3amEgIOVQVj2awzJ3ikgKFy4sULhZ/gVuqE8MtikpnVOFwwo1R2sSNF11AU20tXe1HaWs5QFo2dW1dE7UNzWKP2s6xg88STIaxVxTIZkpieBzk53mYV57LmjnlbFjZxJr6UtbPr2ZVXTHLK/K45MJlrBHparWkr5cNsGFONSuaqvCU5JDZxF4H1gIv2DVkz2EoCmm5LUwn42QeTQeRTgyT+YjUpGJDkxNdMfsvGQxV8lvtSIWkNStCDokVJzeMIopgmepFDwyjJkKgirNb8K5oIquxitw5deQvasJdVwJVVvrDRzjcfw/7e2/n2Mj9nBh5jJOjm2kVHBm4nz3dt3Gg+y56pvYQio9g0VMUF+Zx/YUXcvm69ZQWFkjDL3SDI6OVn6RhAAAQAElEQVTnGOyT0jevXEhUbjyfmutvpPrqa4WJXUZOfTWKnkZRNRRT7RXoFrkAsOagqh4s9vxzYcvL5LPYvJgXEzOTA0yMD0sdGlmi3nlXzCF74wLy3rSOvBvWvybkX7+O/CtWkn3efDqycnlA+Oev+pJsn1Tok9vZA8eO89jWrew4cIhwLCp20DoWrt7AZNFcngm5aPfFWFVg5Z01BovUIazD+wi3Pk7w+CNEu3cTn+4hJYwZc+IMhYz/QhL+Wceof9aje4nBGYk0TpGSGmqqWTx3HhPhBEk0ZEXLIjDI0+FNRQYfa7Tx8WY7H5tj47ISiUwij6wWURkHTKOpYWNRcxNVZcV0tezD6XRw6dVv5S1v/wjv/ci/UVZWyuRYDyPD/VJu1imaQnh6OmMX07zOzB9PBzr60ZxWNLlZjIz7CLT0ihrUi+ayicaaJjI4SioiSobJcWerOedtKAqGSIdKPIqqqGjFjSRL55PKr8Ow50heA1VsMKoY4VVhACYUURGTkRnSRhopjRmnSpwaCcjN1iB6ZBIlJW1KaUXV8DaUU7pxGdUXrqB4QzPq2mzaA09zePB+jg0+TMfoNvrGj9ExeIjBiX56R9poG9jLsf6n2NfzEMeHH6Fr4kmRwo4SSwbwiOR148Vy07hiJUUF+dLKC93w2Dg/uftejnV0yC1iBKvLiTs/7xxYhUaaMGFHbgMOT/nLw12Kw10odroATjVE1NdDX/su/P5pUpqCq7lSpKQmXMurMOZ5Scy1EZ9rJTXfhWVJkaQ1COagLSogNdeVSUtIHhZm4V5RJWlNIonOk/JNhGvLuXMkyV39cUaiKstydK5y+hjY9wyHjhwmINJrU3U1NwgTb1y4gnRWHnkOletKVD5UHmV9+giuzvuJ7PkRoe3fIbj9f4ns/gHRY/cTHzosa8InRBPGJTMoC0XCsjbl/fq7P70ahXH9+Q/WHKH5r2EaInEkI1HSowGM0Cnp5PScnJp/cwE4hSpz8qysKXByXoGL84pczM21ncqZPuXPerP1hnBqAapKXZSWeEgnfIIQ8+cvpKRITvbklGQ2ewG6SC+WlIrTm4OzvISJXYfxdfeDx46nthRNmFDn/VuYGh7BWpoLYiwOjU9K+d/tFLsTw+khKYzrNNKxGYhOYzK2hFU/Jy2RjBEePS4MT+ghCz9TRreRzC2VC4g1RAuaSdlyTjVq9l3gljqykgynjvPEie/x6NGvMubrpcS1hFrPtdj8K/ANFhEaqcE3UCo2tLnMKXwzjeUbiab8PNX6fR499lW6J3aREKaYnePm5quv4JpN52O3WU+19ZyXTKWYDPjZuW8/5p9bPZdydkj6JZ+GoQgTNjB/B5YW5jzrp+U7dQqzYSMdk7kZItT6Lbk0+T7x/t8QGRTGenQfyXgMRRh5Kh1kOtTK7s7befLEt9hy/Bvs6PohnRObhemOEEuNc7z/Yba1fT+T9pTUtb//l1LmBIl0gLQcEDPxNPf2hfnNsCwsmZO311r4SL1K7PAWDhw7zLTcCNdXVnHV+Zu45uKLuKg6hy8s9vLT9bl8bp6FddHD+B/4f4Sf/i9ouwttYj9WXzvpjrsyfzEQ3fV9wj07MORCxTBMGpjr0vSFGH8BTv0LGGNmiIZISJG2UVq+8ktOfO4H+A+czMS/4CXrDNV8PZdisjgp/lzEWSFDNmBgeCfnzQmwOL8F29APmNn/iQwW5R1kQfY+cpO7pIRfAIlIAldBIYmuEUZ+vZl5H30rJeevYEpur/p+/ghGNEbz399MsUg3vQ/uJ9A9TtGS5kzZ3/XSJztxtD+N5+TmM7ANHwOTecXD2Dqewd32xJk0T89OPMRQMTDznV3ODDuGD6FHJ89q0twUEVpHNrO395c4HQrzi99B53Er44Muwj4H+0SKyHIUcc3GG8jPKqa1rY+21gl629J0n9AosK3HYfPy9Imvsaft12Ib8+ESyffS9ev48M03ndXWbNCiaRRlZXPR+vUU5efPRr7gPTtXaWE4vkCQ0elhzH/3bMw3KsbtmUzY/B4Zk++xIQKju5g58C9Ex3ajJPrJtvRRlT1CY20BFosmtYfomHiGx07+D23+BxmO7mUkdoAu31Z29t7GvUe+xL2Hv8jOwa/R7r8vkzYQ3sm+gW9y74nPsb//LmbC0odYmn8/GWU0ZXBptYNN3hiH9+3jt09vZUaY1vI5jZQt2cjR3EV0BZMZhpmtGOQoCexTwgC3/CtONQ3VG2H1x9HP+wxK/ZXEiuTb4oXerST3fJtA22YQZozMJCj8pTzqWDQlS9cAmXgJiP/nOfS4P0CgvRdb7wR2MWqrLvu5AxUSzEbI5IubDZuRBrp8WE7HycmeoZPEzbqkqFlD2NK9aNGTjA+f5HBLF4M9+0nLqW1PdaHGB4kGp2ezy81TLBjCWllIznmL6XvoWaaOteMWW1bBBcuwiDoU2N7CzPEuCpbX4xCJbbp7YLbsi77NzaagigSli91Dj/qF4cxCS0TQUgnpXxI9FkSPBgSzaea3ReximkgnuuTTzypnhtXYOCnZEAnTsG+OXXB8eCs944dJRu1yW1fMUH+KVNxOYW4NaxdfzPve9DeZvxSoKKzj0jXX8P7rPib+9SyZcwGjYyGG+mStBWvIdjTT4d9Mz9QusXtNke3xsHrRQv7mnW8ny+0WhhbF/I1dcUEB77z2auoqK7DZbGfIbs5KGlmqZsCEhJNy+9ff3crJIwc4vHMr+55+kD1bH+D4gX0ZdLbuZqz7URJ9vyY2sY900ifbPCkSbhKbnsQlKpoIuxwf2s7hgXsYDuwing6TFMN+yoiTSEcIxscZCbYIjhEXqcoQZmGmpYyE9M0lFxHjtI0/TdfUbmKyTqZiCk12gyYnVHodlIlK7JVb2PMWzmfJ2g3EyuayP2RjKBIXWhvSF0iKmh1u3Y7h70bPrRd1MEoqqTA2qrDlx88ynaqU216XqPGgjLWR2vMtMSs8Ifl8QhCZpDPSF3/Wj/rbvij7J+P44saf50BlWHKQyZV2EtO+VHDBUhz15ZxmXJpIV1l2Hc289RJVEnPihbmcTQzJgiZr4kycpDsk0iUndDptEPDPkIjOkE7MMD0d4ERvDF/IQkIkHSUdAln0KRHprdKOIuVUTRM1TCdqU0mJOqSk0qTkZi8l8aqhoonBXI2lSKcTYjyXViVe3hmXTKZIJVKZ8OxLQy1dQiqrUq7aLa8bUhY3Wn4DevFcTGlmOjTAiL+VKd8MwSknkYCTuuIFnLfkIpqq51JWWMWSphXUlIqtyeakqriWxU3Laahsorq8ntXzNjK3ao0w0nw6OqfQlCxhXDvxx3rRVYP87GzM339dtnGD1NPEioULuHzDeWxcsRyv04mmqrPDzbxlUoVVkIE5MSqqpHuE6eXlFlKYX0p+fgn5uQUU5BULCvAq/ej+7SSn9mbmCfOglro0Zzn2guVY7LkoSopwYhpZKGQ7q7CrWXhsheS76in2ziHLWUjCCGegqnZp04b5KIqKrnkyvZkIHmd4Zo/M0RQ1DhVzSY2HpV45/hqrq7j5ysu5/KKLSBU30JF0MSPXwG6bhip1gELCN0Js6Ih0LyLMLI0ha0Gx2FCsdhSX0EGRdWyuUdUiazqBIep+8sgvifbtIhmeyvTBpM4sbWZD/Bk+6v+2x/hJZ4ynRuN0B+KEhdLpP6OBmlNnCKNRkmmsTjve69djOHVZUKnMJNs1leZ8O3M9MEdOxkYHVIoaZMYrspAQKIBbh0a3QqNL4DBYmm1hbo6VtKgCk9NBEsJQJBvxlE4w5iamFJOW2zwzzoQuzCevMItYLIHmcpCU26TJrj4c1WXYcyRe6gj3y8KTevTyfDy5OQT6xojOhLDmSucsZi8g5ItI2SQWq2ZWK1DQmq8k2XwN4ap1RASpqjWkqlefhVUSPo2z4186rDZchm3uNTjq1gutkpjqk66ncWnlECvEbc9l47KLueb866mvaOScRxGqK2Z/VVRhKG6HgzddeJPcIl5DjqeInt5xGnOuIJgYYzLYLjdrU+iqJmkebrnqCm658lLecfXl3HDJRZQXFaObt6RmA1It5qYVxOVQMETqIdOOIu1o5OUXUVFVT33zUpoWrmHOglXUzlnAvLk11BQE8Co9JGLCmJh9FIsXW9EanNU3otpLCIlEGgwkMcIVeNOryLY2kqs3YY/XY4s14FEaybKXownTAIUXeyLJYaYjJ1FEyr6iWGMsofDEWJJnp1JYvXlcd/WbyJm3kv3xLPpCSRq8CnVeOxZVleqkzugUBPqldp2UrxvVJQzR5sBT7GHxTZdjt8ZA1zFUK6g6pBUMuRSJtz5ErG8vyZBP1rUidZnEEu/P1KkdcY2f9iX4x4N+/vf4NG2ibwdlk6dks/85DF0kdox4gsS4j2DHgNg4RgmK6pXw+2UPJHFbFS4odfLJuXY+26zxyUaVd1UpFFstaLJBDIEqhGgWpvWpZpVPNSh8qknlkwvsvKnGiawwVNl0pm/IKy8/lwUL52LVVZBvg9nHZrcyp6mKgb5RpmMRHNlu3BYrg8dOMN07QE5BHkXza4nbNdq27SYWjpBXVoIlYRDoGcDItZEQyWxmzA8p8HjdpKRvITmxfTlNBNb+LZEbfkT8hh/iePP/kvOWb1N087cpedu3Kb35O4JTvvl9Fsx0E6Wn4sywiZzrv4Jr2c3o2ZXSbozWiUeoyJnLujlXs27Reaxfdj4W2UDINpFhcg6YHTvyKEIAk36K9FU+aapcyHsu+3tWNlzM3MKLmPSN0T/ZYiZJKQWv08WG5fNZOb8ej8Mm8VKBtGG+5UNCMnyRRCdmxphlXgmJTkk4xrEjezl8YOcZHDm8k87u/fgHHyAeGyWp5ZJU8iU/KJoNPWcRloIL0dwLiImq2dJ5nMef2s999+9h145+XMZ8ohMVbH2mk/sfOkLPCSvNuW/CZS0QiVHnpZ6kqNgONci76l2UOw2eEsb1rZMJ7u0P89hImC/sneTp0ZQcfA5Za1byhM9opyrTSGIRaVBTPdhnxPyQCBGZ7iEZHSKveQX+RAkhdz1JRy6K2FcNCyjL/gomuojsv5NI506JN2miZGiVIfvsiz+nR80sOJEGRtJWfjGs8bEdk/y4bUYYWDwz8P/rg5U1QWBygpnRMTSrFU95GXV/dz226hgx/wkZfkzkohAr82xcnm/nUleS5ckpCmZGCA0NkhAGYi7RCrvO1eXuM5jvsWAXCmkiDRQX1WO1OISfePA4Hcwpm6HY7UMV9SGNC/NxueysXrOAXdtO0Ns9iprlxlqUhy6MqESM78mxKUZ3HiYVizP3kvMJh4KETvZiTaYpaKwht6GO/ftaKajOo6KxFDl3aY8afP6Qn+uenuLyzVNc88QUVwhWbw7ybTGIdwas0kOzfRNu6Ybpnwsj078Xi7NJfpV4MsrozKDkKseiFIv6VUND1TwKs0tQFFXyKIJX4kzWk6ZE1LgV89dJARtzCteiWpLMCFM9TAAAEABJREFUJAbl+zkXH+smMdUrEeYo0+LD6VYM0mhqiuIc6XNggGRgDPNRZec75JZStUjAjBBYjBClqa0kOn9JfOBR1MQI1uxySQH3nHdhK70MxVaM+W+pHT65iy/94pPsOPGE2LD6Odp9mO/c9iN+ev8vaO07Tq/Yk57c8yS/vvcRSrRV2LSsTD0v9rKIGplrz6bRo/PVRW4uLdE56k/wxeMp/ulwigMBjQuKdD5Yb2Vtgf2cKhRnIWpOLanUpIwUkrqV1PQA8a4WRrvDbP3vX8tFiAVdpLCExUI8bxUoOtqSm7FYIXX8N3JAbwWZeUPez7lzv56L/78ZkpUnS0JRSAlm0GiJ2fhpr8F/tES4rTvElKwb0YYQOjyH/0NjNU98e042OUubyN7YDGJTiY/dTqzn20T7HyYwcZK+o3ejxP1M7NtJ+w+/zcl//38c/cLn2Pmxj9Lz6GOEp6ZElAfhVQIFj0hTdlXJSAiqZsNTsoycJf9E/qp/p3D5xyle8C5KV3+KotWfI2/Vf+Bt+gCenErKxCBfUVdIX/8wfVM+shcIQ5pXh39gFPP/SqOLKqtadfoOHcOW4yUaDqHleXAvbGByKsijD+6hrKqQmrmVHPbF+dLBae4fMWgNqwzEVQYz0OiL6/y8x+BHbRF2j0Rk6lTZBCp9w6PsP3qc7fsOsvdIC5PjflLCGBG7WgYyIgTmyGZ9BUigqAHKchbgtOSiq1asskN0TUMxkzFfJiTr811mr5ivNL5oH9FEEF2kNIfd3KyKGMWzyfWUCLN3ScmowMwbxZSSU9EIcf8o6XScqe5euh5+hIlDh1FM+55cKKR846SDExjJiJRD6rWKEb+ZuXOXMm/BEubUl1PqFdV75DExMQ4jOhTpuB8jpeGd/2nspTeiOWtQFJ1ILERb7wlGp4aIxsKk5NIiIZcakVhEJDFRzVOiPgoF/ZFJ2gdbcNrL0M1Li0zL575clkqxiS0gz1UuzE1hUY7O3zQ7+fxCJ2+pULmxXOWf57n4UIOLlblWnJp6pgJz9KocCGrpXKSjKCJ5qf5pdE1onp2N1zXFee/cSLY7JFpECEXsc2rhEjRXLkgeKhciKgTJvd8l2P4U6WgQs860tJBGkfefj1Mz4zHHZEJViCga7RGVzeMGt/bE+Vmbnz2TUaZkwaRk3CYhTkM+/+Sd2Ver04EjX0PzdhNu/z7hvt9iJCZQ1BCRqcN0HH2awUHZWMFR7NokWd5QBg7bhKiLk5CWzWHSJ0Msc8hxoslpJoMd9Ezvo3X6BIOqlZCnCnLm4chdjqvkfMEFOEsulVvM5VhtHpzCmDZdtIwZX4A9e08wFotRuH4R9uJ81GwPerYLi02kpHgcZ0UROSvnYhcmNRKJ8sC9W8nKcVHfUEHI5mTLQJTNw2lhVgpxOXBQNc5AUekUPvDASIrHRCXpnvTz8FNP8ov7H+AXDz7EbQ89zK0PPMT377qLp3ftYUIYszkqE4q8ZjH7ThpR/IkuNB2hl0rmMeRtchfTl6DpzKCpkZjI7JbMK0UsGaBrbA+DvmNEEj7JatYrnukUhVgqKDbBMUKJSSmRJiESlJFKYZi21miYdDLB4P49tN9xB4PPPCMMfhrTtpWKRGQOYzI35qo0vTQz01OMjQwRnO5AN8bxZhegZc1H0exmayRx4Evkc7Q/i+lgFsmkJROfFrNIPDFbTyZCXoqiCDPUM1BlX6jq7NjjySQ2i5OUESBlXrxI3tNOUy2UZS2jKncddqtHotN4LAorhHm9tULjXdUJ3lEyxXXZvcxTO3DFekjHxyRfSJAQpERtzcdStQql9hI5S9LovpPYxNZlne7EOfwENaV+7LGTEBpE1S3oWQUgDC4aniAxM4Qy1Q9Dh0js/R7R3mdJBccyq1Y5PV+GNPNn4GZn45yByMhkonwplT0+g++fDPGzzjBPjMToDCYJi53FMFdnBucU/P/vQ7osq14m8LkunIlS0qSiQ8QmniXSdwehnl/J9yiWnDkYlizG+/Zz8MARurs7sdhDVDZZqF/hoH5VNo0bc8mrsGC1mvUqmOOOJvyMBFpoH3uCw4P3cGjwt+zru0v8B+X7UU6Obqff1yobMUrKMAua0oRdKpgl9eLFjVRVFjE94WOvqH690ShqQyVOsX85a0rw1JWLraseS1UxaWFS3eEoe/adYGhgnE2XLKFK4ltm0jw2FMcn9ZvCEpmlyexj8gUTGvTENPYJrzg4PM2jTz7Jw89s4+n9B9h59BhbDx7kjice59ePPMKhkyfxh8zNM1tF5n2KgNHEDD1TO2TMx5gKDuEPz4gUEpMsZiMCM598mfQ3zBcx/NFBRkQN758+ROfEM+zr+QmjciMZT4YlpyFSlKyjWIAJ/xDDvnaGZ9qYCg9gFjcZlSEbUTKecalIWBjaNPFQQCREc4OfbtTMMhtOp1NM++QwGevFP9Ehh8MoEyEPYc+V4GrEkr1A7FnrSWavYmA8RDgSl36YZQ0cVjt15Q0U5VSiyNpPpMzxmXU/h7QwUpfdS0N5k8igk1I2RNpInsmgKjpFnkYaCjcJ81oiY5EJMAdECkvCR0Gih2a1lXmWdgqTR1F9u4lN7yPmPyr9PYZ/8jhxoa+qK1iL52NZ/gHUiqUoFh0CIxjDxzB6nsWYPIlcH0qtaaFFENXfRWq0lfhkN6mJPkgoKN4a0sOHSRz9DfHeHaTCkyhnevrnEVCfG4Y5tFMwPUmJKyp9SQe/6E3y9eNh7u2N0B1MkpBJnOVbhhQ3Id6fmpMOGuYGkBM9Or6NQNuPCXXfm+mlxVWFai9kemqG44cPsnNvC77xYQyxmTCym3TnAxh9T+OcfBotPpEpY9aVErVlLNTC7p7b2Xz86+zo/BGdU08zGTtE9/Q2if8FTxz/Glvbv8vgzF6RyvyydNOywNMk00mSGZXD4Oor17Fi+VwOHeng1p89QpcvSKo0D/uiehzL52BpLCeU5eRQSxf33r2VI4c6eOe7r2bh4iasHidHgwZ7gjJJFpkkRXxRYzKdfP5LkqfiBm2+BJqmkeV0kON0noM9J1p55sABegcHn19aGHWaUHyak2M76PHtorVvH+29xxj1DUlec95NSFCcIiNVZCMnkmNyA7mFPd238tTJb/N0x/9wfPqXQospyQVpYTChqJ/O4TYOdgtDnOljJjrCVGgARVWx5ZajWZ2SVwH5VkW1rN50IdU33UjJBRvwlpZImoaiaqAogAnQLRbKa+bIxUgzdY2LQM2ltX2I/kkrhjArV8OHyJ77UUqarmX1posorSjB5rBlins9blYtWM/auZfhsrmJx0OkzbXD7GOGDVlPJXnFXLhqPeORw6QVK5ZTdi5F0XBZc1lQfDX1+efhtRdg5jdScYx0UJhTqwhITxIZeJyk3DiqxgTEB0mH2wlPHabvxMP0Hb9L+NMuUpEBWZtWXA2bsKz7BEb9m4hlNxGz52A4skjnVEP5+STyVxKLJDCO3iXr9Rn0SSmXPw9j8dswFr4VpfpyjN6txI//ltjgIYzMDayMRxH8GTj1ZcegSQ6LleMxna93xfnEgSD39UYJJs1Fa0LS/ySdqdX7mOn8uRgrf07Sd+RML20y8clEhL6eTo73pc/EmwFFbBeqnmUGz4Gp8gwFDvBk+//IJt5BWk9gtbvOyWO1OsBqyMJuZXPbf9M5to1QbJwZUUFPdBzAhGlDwaazdO18/vbjN3HD9Rewb99xvvTFH/PJv/sfPvfJ/+Xv//qrfOurdzA6PMX112zgU/94C1X1JVgsGmPhFDNxaXZW1DIDgpdwsrGnZJ76RCVaunARDof073lZs4WRHRPmdbi19XkpEIhNMBXsPRP/xJ5H+def/CPfv/vLEmd2QrwzLkVIjN8PtXyNPf2/onvmGWHoJ4ikfDhttcKDhElI3uGJYX7z+G+47lNvYfuRJwiGfYRjQXwiVchulhwWgYrm8mLLLUNRbXiKi/FU1GHNElsOCorYFW2FJaJW5YFuzoGGqihku524xUYU8I8IU/Fz/oXrWNSUj7tkI1rOChzuSvKESZXkFWHRQSoEPUcCOjZRvz9040e5eu3bKM6tIhAS5iIppguGJ2msqmHT6lUk7T0Mi8Q9Kz2aqWDXPayt/AjVORtxWqVPEp1O+gkMPUVs8lniAiM1hi2vTlJM5i1t2upR7CbzdFBV10BFeQFEDjHT9wihkT0kw13YSxeRu+lvKbn56+Tf8m20676C9y3/TdaVXyBr48dw1K8Bw49WvJicCz+Off5bSXtFSivZRNal/4y+4bMY0RlSR24lJlJopvE/k5f6O8ehnEoVPy46si+pcsAP3+qM898nghwLpMS+MpvHZGFpCZq+eH9cJ/2T9YwvOMm2bQ/x0AO3c/LYbvxd9xAfeox0sAPkilqVReVuei+JmJ+unkmOnhilq7Mz09e6hiY8bhfJREAkowghLKTNSjOpKUZlsW4+9lWmQj0icUYRy6lsRhVdtVGXt4GLG/6WS+b8PXMKzhcVMSH2HJFUBvbyo/u/zhd+9Gl+8+RtxBMxOfmEQtJfh9NKYVEuzQurufpNG7jhwuVcLIt3pUhmF7gd3PSW87nw0pU0LqghtzgHq1VHURSm4kmxOaXJPCIFiKCTCSJ1ZjD7NftWDMYScCSik5OdQzieEDVPImZTM29NVRkWG1f/2DjBSCQTl3kpMSbCLfT5dmY+zVdK1MC4SJ0J06AvUkamPbNdSQyJ4bt36hA9048LwxvM0ChFglQ6Km2OigQz264uxjKbRSURHyKRDEt8CpSkHITDtI4+iXmLqXuLsHiKQXPI8FRUyeIhjEOJYwgNDIQWuhtLTjW6aZiWmYrFouzb9RSbH3lQbHZRcnKLsRJD0azYshqw2PNpP9nC/37jn/m3T72bL/zj29m76xAJwwsyEFWBbG821256M286/+3UFM8lGo3KoTPOynmrWTa/Gd07xnTyOAkZk4EhY4jhVotZXfF+qnNX4bTkIL0lER0jMrUfJT1AfOo46UAXmsyrouWT8E+QThtgyxfGVSxryIIRGMLmqhG7XBo1PiBLtYPI6DbpVgDNmYXmqcaSNw9HyXJUTw2qu1DK2aQtG0refJzL5UaxcC6TXUO0/vZuOu74LZo7H8ecy9ErNxKPJgifeIw/p+d3My6ZUBSZURMyUcjsBgyVQ0G4cyDFTzvCPDMSZTo2u5Ekp9DGOAXx/shuryzcJx+5nWc2/5qd2x4kOH6ItKggIn+jiWpoLVxCWiSqcTHg7tt/gqMtXSSTcRYvXUFJaSVWqxXDU47SdCn6wuuIO0sxVYJQbErsMEfpn9kuKp8wrVPjUlDlhM1lQcm1VGVfgBKpFvG/mGLPXKyy6Y61tbH/2CGGpD2bxU5JYQUW3YJJShOapuL1umhqrmJhdQlzNZ2m8QALggkWz6+lpq4UT5YbJB+nnpMzSQbCQm+Zi9koRTwT4p3jZuMiknXSsKEUlqPb7LLgXzjlsWQS849+ffHBtfwAABAASURBVH6/1GDOX1qY3DSToW4mw30SN+tUuQRwy+bMshdIxLn1xFMhJoJdGakrbcRJpgLE42JITxrkuWozDF4KYbfahYnmCt3ILC3MRxhsND1Nx9izJFLToipKP62zkpQhZomp3h6CbVtITR4T2iVRhO4gG9eehWJxgBmjaniz8sgvKCW3cA7OrEZUSy66owSLLQdVszA23MWOp+5k37MP4fTkkZ1XhiXTjkkrEyrVpbVcuOJSrlh7PbnuAhbWLeeKNddRW1lGMN5LND2DdEKA2LSaZe6voaHgQtz2XJkmXS4TAiQCrcKwDmbU10R0Qg7DiDBwxE+h6haMuNyIhntJiTQbl8M2jajGiooq6pwilyFKOkBS6B4Z204qNiptKaiqU+bPi6JYwRy/GOONRBSl8jz03AaGD59gQC5gxnc8y4jg6C9/RWhKpOL8+ajObIz+bVIuKTDnV7z/y06GoL7i/iuS04SUSCoq3XGVX/fF+ElHlAcHoxyYijEUTohqkBbDoeT9/8EN97Yz0HmM3vbDnDxxkIDYAFLmIGWjWfLkitlZLcb4o5xon+JYSzfTImmUl5Zy0UWX4fZkoXmLsdZvwrbiQ3hWvwt97vWQVSqbd0AkrnZZiDJ4kwanxqYqGnaLh4rspbIx8/D5EyTCDord0hZxYrE02a4CakobKMwpY9I3Rf9oL4FwQPiWIjhVkenJqahOBdEHfaijfhS5BDGjZyGDyOQ26AumGYtJrCp9ORWHbHyJeXFnFlV0UjlFOOxOUaG0F80XCoWYnJw6lZZmOjKIPyIbTGxSpyJlUyo4NI/YynIlymz/OWKk0wniwqysombnOOsym7o8a6FIo2uZU3g1domXQmi6nukHz3sMaSeWDDAZ6CSWjEqqlhmWkUjSu3MHE0c2E+rbS0LUQEkUp8nozfYV0kIrRTZ909wlLF+1gdLK+WiOUkymZXcVoWq65DclpCBGKsjSdRfwprf/jUi7y6UvNkmbrQcUqVOlSpjXZWuv4nJhWG+96H2sWXCRSGBNZDsLURWzLshz1jOv5EoWlF2LxyGMXA53Q0mRllvCZKiTRKQX86JB0R1y+OnERWVLhPrR3YUocr+pJMcxJG86FUe1ZREXST6VmAFDx0hbSKeixKePEZw8Siw8JmUMgdlDE4YwtnFhhEE5kJpIhOP0bn6ciT27SMmajk5NcvxnP2WyvZ20JRvd5UUXJklmZxr8n32k66aSIUTCXH2vcBzPTW6GglJyWrFzz6jBZ46E+M9jIe4dCHM0kGRCNmwsJUf9K6z5NWc7NRBDlptBmsULm6mrqcLtcgmTsdI/rhMTVcBWuAw9q0muySfo6JpixxE/UyK1VJTksGRBA/Pnz8Nmt2OrXolrwTW4qtbgzGui4MrPYqlagi8+IRtqELu1DPXUwjX7bEi7adkwMVEvbRaDqpIyyouKxBDtIxDtYcmiGuY1zQFF5WDrfn587/d4YvfDjE0PC+0N0nIFnwyEMZGOJ1EsslmzZKFni8oaiWXiU6GoqA7JTH5k1pyyb+yaORfIc8oXOsjH89xspCaxdiONEYuRkr6mpQ6JeoGLiFrkCwZPxafwRYaIp4MyZsepOPGkOZvNht3hlI9znSFtgE6RdwWLS27i/NrPcs28/+aaRf+PRpFIbLr73ALP+7KKrarAU0/H8CFhmLP2JUP6Gg+FRZLYSmRskvhwJ+GOfRjSDxQFBUMAKZGaI8Ex2ewxQUIQF5jh0/5s2Gq1Udu0hA/903eoqqrHqutSwyxpZwMSln4ZaFQU1/I3t/wjV553PYW5lTSVbGL9nHeQ56oUaTGfZaU301x0BR5nkZQwyymQDgtjHJcO+TCE+UYn27Bl1Qqz9pCY6SHuP4aiWIRRlQgDK8OeXYVd1GLSQ0TGD5CMzWBobpknBwlZU5ocNFPDB/CPt5AWKTbTUOZlkJKLnriox6lYmHBQys34UOJxGYYia1TB43ViyB40UtIvRaQ0VSDzA/LN/6HHkL6ehgSFyCKFBlAz4df8kho1lUksPDqt8vljST68fYrvtvpoDZhiwWuu+FUVNGS6IEhl9hDvfFMjH33vJTTWFPLD7/+GMeV8sM8hFpzANzPF1v0T9Pe04LJpzG/IY3WTit1Tgqrq6N4ydAkjk6tgPi4cniqxRTiFAfrNiHOQNpIExZ5xeOgeeqf2E1VGmDHaaZ/YilUvJaGN0D9xhKOy2Vr7jmbKLmxcSkFOMURTpHqnGblnWwaRtkFUjwPbwgocNXlMPrk/Ez/15EHCbQNS1uyRwkWlDpbmyLSlEmfiJPCSrshqsMQeIt62n+mpCeIJs9wLs5vMviA394UJZ8VoNgNVcFbUmWA0GSMYibO2+n0iiVxOZe5SvK5qSc+SDWQR3+y/eC/jdIcic0HmiQXDjMnFQUo2pF1sVNboJOrEYRQ5pGTlZfKA0EIYDWJDCvna5XBqex7MuFnUz23m/f/wP5TkVmDRzD7NVvFcXbPfz73Nuk9/OSjLWsmNC/6Dyxo+T13BRtzSp9mys+9keFQkoRHpSkDOmBTx2DTxSEqM8s048mqIjR4nLDfWSd8BYkNPZsLh3i2EJ9rQIhPYvJWStxrdJm3KQRCa6iRH+L3dGiFq/v8BJHrWKRkboNW8AR04gLe4kJX/8gXKrrmBpIzLkZ/PRT/7BTUXnI/NmCEl697IniNFzx6PfP6fdBH8h36TmfXfs/sKhiylhAFhUZ26k3Z+2Q//eTTEvV1+2Z9pSf89m/idxaX++BTTrT8kNnAf6uRTZKf2sLB4jHd+4K8ozrfISTZKR/cwD27poLevW065MuY3VdBQ6cJqsQqzqkPRbCjSfxMJOcGHJ/rZfXgb2w88jXkTZreeJXmc1Z9YMkzL2ENs6/kWO/q+Q9f003JiJlCkrqlwD3nlAa66YhH/8N6P8pGb/oG5tYthIsrob56m/ws/JfDb7RkEH95N5NkTxA/1Ez/YS/DeXZn4qZ8+xui372X4Zw9lJLBKEbmWZqnMcZ69CJWzenRWMA1lkm++M8x9W54UCS8pNjb9rAyzwcX19WxYspiqstLZCGEEdl2YWNpKRE70U5GgGKL+RomEQ7zYIwISmuFBkxNeU1UxygcY9bczGmwR21XkxYqciUumI/hjA+Q6a7Fm1EqFmG+a/h3PULpyAc6iAtTcGsgul01/BEVUSzDHraJZ3GLTqsHpLReUvQiqJK4at7dKJBE5NFRNikpZcchzypMQJGcGpP7DRPr2nAWZm/49xAeOooi9Ms8vYxk5Tqx/L4nxtkw58zU2cITJwYOkUylcOXUYE3vRUkPCiBPYcuvwVp1PaGZcmL+TpDDjeAJUt/RX0qzFS9CzaojPjBDs3IyeCGLzLMCQG810YABDGJmsdNlLabMp9KI52IrqsAxvIza4B1VLUXXhhSz+h09Q/94PYfV4SQYHSPY8jhIdwtJ8hZRTTkG8P1UnfEQGiQlzPWXGLGpzdOIkoWMPMPXIf8GBX74OjMukRYYIElBksUmVg2L/2j4Ndw0mOSAGwmBiltiZbK/XyxygjC4dGyMy8oRM3mNi7OwStWoUm56mpLKchXOycSljdHX2sGt/H8dO9BOLhGmq8jC3IklJUTa2wqWolizZApogxdB4L88ceJKn9z7B9qNPsKflWYbHxlAM+4v23CBFUPowGe4UW5ioMonJM/niqQiGdUSMxTGRABuEUc4RKcRLWJjo1PEOQhMTohLEZyESQ1I1SFoUkrpCQiSqRCIu/Y0QHp9i5li3nMyTWMSWtDDHwqo8YUBiuEZoIJ070+ZzAQWnkqJI7E6e4Cht/f2kJb+mns3wICwqZGVZKY1VlbgcjlPFVfKc5bhtuaQyDGI22kjI/MYSwpAiEmHOaWYSJHzayRowBEJJvxilOyaeZm//dzg+9luiyZlMplQySSQazoTPfqWlKnMj57tqsesuuZmLEhZ7TWRqEk91vWx2BSW7EM2TJ9LjkyD0kRipQkEVaVmzekhavfgMNy0BK4+PatzTb3Df8RGe7hhne+cET3eO8Uj7GL/tCbNnIsZgNE2UU48iviAxdIzEsbtJ7P0BCdkgGez7oXx/V/A9kvt+jHLoVlL7JH3vd0m2PyIFUzLipDCpSRS5pFDkS7U4xbZUJtrjAClfm6jqPjkgC7AXNKFYSzJMypbfKHnKQQav2rJJ+rtFpZQbcGGshmbF4swmEQmQCI1hJE8fFoo542jeUiyVK1DzGkgc+jmxE49g16YoaiwkT9Z3tO0ZYnt+SNrXi1Y4D2vFskw5IbP09/+CS5GSC4i4HAThY/cT3/tzGecvSHc8hjLTx7mr+PUaj6YyntTZOq1wT1+Y8WgqQ7TXq/rT9aRlU8ZnDhHu+Y1cKZ8EYRSqvQBbXj0OMYY7jX6GBvrYva+bfYd7CQWC1FXms6wuQXVRgpziOlzlF0p1uiw1RW7CknT0n+TxnQ/y7JEn6Z8+wbCvm5lASE5Iq+R79S6aHCWcHDmn4OTYFMNyKk/WlfBKMFGax5hMld8fJCnG6kaPhfUFFvLllFXMms9ejWbYhGyGWnuahe4URarYyF5iBpwOO7UVFZQWFZs1CcwaVbKdxRR6aslxlkrcrEvGDUJhP77IlDCvhEgBEi+SQFw2VUygCBOXmIybiQzRNbmFI8O30T25mWjcLz0wxI8y7ZsinGK2vJlbmJ1FcVPsniftlolUaMdkWNO9XZk8Cbm4SCbE9JCOQ3iMlEg6yfAkhjAvqYWI2HJ6gymeGolzd3+Cn3cn+V5Hgm+ejPGto9P84PgUPzgxxY9bp/lxe5BvtUf5SVeUO/qjPD0WpdsfFSkySlpolhxrE8nqEAnxYyNdmEiMthHr2Un05OMkxDcR63yGuHynB3bL2kkK4ricKg6LghGdFmYzgb30MmFcPlKhEbndHiQV6MKWU0kqmRJmqwhj8qDqGvGpVgwZW3zyCEZsVNZvIzgrMMKdoKRRlKQwxNMXJzJiA1SbF71sOfqCmzDkYIq2PUmq8zG52NkGo88SOXI3yf7dqNk1WBqvRM+uFPrzp/nIeGY7Z4iXJBkaJzpylGjbw8QO3ioM+OckzR/a9m5DC/QLAWT8r8tIFKnlbEjzqAp+uQp/pD/ERExWqWT5vZ0M0BQfZ5GQAZ6QBbaZ5OQeGUwKxeLJSFCKu5Hg1Ijcko3z2K5R9rYMEQn5KS/28KZLmqjLn8SVU4qlYC323Hlmb5G9Q0SkiSm/qJ1y+2PYfZSVW8krVLFYUqJmyQLCHCSv6lFEZVQVCyo6s0+aYJ6XidoSxpqrGJtX/4ow3lxLwuUFOY2zbQrzszU25KtYhCag8PzHJpLZugKd65oLWdzUSGNZGXaL5Uw2Q4iYFAlsuVweLGqoJz8350zabMBGafZi5hRtxMgYhg002WRpJSHSk59INC7xBubfH476jzMqB0gyNY259MzypuqXks2oKQ5RHR3ohlOu+3WSInFFZeMa1jx0iw1FkRIGr2NrAAAQAElEQVRphWxrOWvrrsKuO0EYSKC/h4kj+9FtVoYP7pPNnyA12kO0fQ+GqouEfVik62CmvSmxrT3W7+Oze6f51MEA/9ubYvOMhX0xB/sddTxABfekK3hUrWG3pZJ9YZVf9KX57OEwXzgww30d04xPTJOSwyQZj5LOb8JY/EGCFTcQrH4zaQknKy8kKuuKsvMxkSxYSdpdDZrLHK4ghe70ogl94tMdhEc7sHibUESN1b21oNsJ9j1FYKqPqO8QkYHNxMf2CWMbIj4uYxJju2LxoDmy0V1FWN1zCHXdK+piFvacAqGdT9YQKDJiFcRH8uXjaroM68Z/Ju0pJjV8hLhIXuGubRAdQ1v4Nmwr34OtxpS2lFPl+dN4DJAlOAvTZpmKidwhTN7fS6zrSfzbvkf4qa+QPvQLtIkTKOkUiu5B0Zwy/2pmLH+4gajKH6RuGbMMsp9Iz30Eu+4504a7/iZwlDM+2EZLSye339fGseNd+KZmqCnP561XNFDhasOqRrHmrsaSvVzKWmQpiCcuIWJ+bkmUpetVmhaH0LI70AuPouaIHcM2g00WoZJZMpL5FTqLJovLWoNTLzlVIsziFR6uvLGcq95ax3Xv2SC4WHDJ78RVb7+QSmF2Nrs1U09Dls4H53uwaUrm+9yXwkKvxvkFNpo9drxuD5dv2CC++0w2k2lNBoOsWLCQ0qKiM/FnB9zWQrz2YiLxXllgCZY3rebDb/oE7778o1KXE0Wa3tN9Hw+0fJqnuj5Nf/BRTt9+ZdlKKXavEGzMYGn1peS7yyjJL+Ha867hy2/7AqsaV2GzRtH1ONmeUmk6W6BBPEWko5doZz9V51+MxW4nKsbrpM2JWrMapWqNqEaPy8E1LvkVAsEQ7e2d9CYkn+5AOKzEg1WBKj2B1ZxhVZedbgNRwTKJuiLfVvrjKpl/RCDgk76nM0mqPYu0msvQgT56ugLEtDw0R04m7fTLIhKmJrZV45QKDFIf8ghDtuQ2Y3HnMrrvyySlddU9F9W7lHT2UqZjhaQM6YtkVTTpq9A4jsSlCrBVXoees5jYTCeaOiE5ZjdrMhYmKrY3iTjHmS2adTgqVpN70afIedsPyXvPzyl55/fIevO38Sy9BUteo4xek94Z55T9U/mY7VVcpM6TBPb+HP+dHyP2yMfRux7DGougaF7SivqC7r4w5gVZXmmE2YXTkDKGQZYG11a7KbSbzZhpEv97O0MmIZL5VXxo8BkU1YI1ewGeuR8SW1GUscFeWtpmeOpgiM6uHmZ8IRY2l3Hx2nzKvUNyIqZ4ZFeQZ/cPMTZuLo7kWT0yiCam8Ud7ZMGFMEwRXU0RN3yERN2LiyHewDgr/8sH7Vo2OfYKgYfg8FbG9vwrMwc+S6Tl84SO/jNTez9JavoRLMokNrtFYBWYvn7Kf+5b01QURUEBImI3HJyJZgzBwlUk5mxnMBWLi8SbYkqY04Hjrfzy0cfoGRuV8SUyGTVVJdvpZPOOZ3l46zMcaWnFN+3PpJ1+KbJg8p1NXNLwFRrzL6OmspLmxgZqy5tQJU1RDCZjR4kkfSiqSzZ+/HRRPI4i5pdewVUL/iWDHGczqmoXaOR4C7h03dWsbbqSC5v+kY11H6MubxlSiUBhtKuD8ZERDJFgXAW5uAqy0KwaelaObOwSEuEE5g83SQWBBG5Nod5hUKpFsJGSOJkjBRRFQZL40lIv76myUG8VxiRJmI+kmVPpjvmoTE9RV1WORdfNFJJBH4GedsZaThLt6yM0NEQsEMiknX4l5eRPWbJRNI9ESWM4RMKPiFnBL0zPLtJQFXqyT1R7HzF/K4lAhzDgLCrrziOrcC7u6ouwFZ+H7qjGWTCXeEi0h7CfZGiK1OQhUuEZ3I23iISaMs15aK56pPfSZUWY+hCjdz1Nxxd+Tvs/fp/2T/2YkZ9vJdLqRxUGqNlLUW05SIOgalJOESop4vMC8Md8DDJLVTxpVd4ikcdFJQxu/z6Rx7+AcfDHqFPdKCmLZFRkrKanIRM5C5571OeCr1MoLfUIsjWDZV6F6yqc5Ns1FF6nx0jJidROYvoAyMaxFqzCWryaZMqgu3uQrTtOClrplwVntztYvqiatQtdNJQauLOrsNZ8AE/1m3CpsjFGf0Nw6LHZvgkdnTYPVfmLaSg8X048cxHP9jotbCxlxElL27yKJ56cpNBTRZmrmpT0N9zxA2lrhqhezIzaQEiTxS20ifbdJZL9FlKxwcxkZV6GtC19MsPmVgzL93AkzZ6RGe7pmuFH7WF+0R0jJjWa7vndGhUb468Gkny3M0pryk3dygs4/4obOH/9BhoqyrHqGrFkgu7BIR7Z/izfv/sevnH77Xz3V3fwuHyf6OxkRmxqTms+zcVXUZm9munoSYKJkzhtKrOPQpalXJhFNno6l0LnSrkVLBfaWdE1e0ZaK/HMp8Q7D4vmliJSTlHQdSv5OfnkeCupzt1ARfY6XLaSzKYyhzy2YzszHW0ypwk6b7uV6RMdKAkrhlzrRzt2EBPbTSoZk1u/FuITA3gdNhZUFLI+K06VHsWRYV6QlMNzLKUx35VmlReqnUJT5BFaIuppqSXNclcqs049bhfqKQ3BCAzJ7fRRPNlpXIYPxo+j+fuxpGMkYqEM4hGfzFcAjJhMkUIaDZeMR5O6k5EgijVXpPr5WDyNpMTGlRjdjhruxS59SPmOkphqEWY2TDIyjRHqIDWxCyU+hibzoutOVKsL7DWYN4Oa1G7PbsAQlXhm2zEm79jKzD07iTxzjOjO1gxmHt3DxM83M/PYIQjLGFEZHZ/grsef4Ivf+zH/Kvji937El374Y/7t+z/iO7/8Fc/s2mVm/MPDkCYE4iSQJh31Exk6gn/3T4nt+Dqpo7/FGDyK2HcgJYefYkFRNJC1kgEvfGQlvTDyVceYPZKFgEyaCbsYbOe54fpKC/OzLbh0s5lTi4bf85HFGJdFY/EU4ShaCK4GpmT9HBOJYdfedvYc7GFoeJwcWZBrFpewcXmRSAnl5FUsx1n9Fpy172bppvdQX+HGET0iC+gwZs9MOGSxVMnJv7jiLVRlr5aFKovHHNdr7LJdy6PMu4Qi2cTRoQdR05O4SlfhqrlRboTehlb+Vry112HIVouNbRdxeZ9shIS0ZvZGVKCEQVcgzq7RCPf2hbi1K8yPhRH9oCvGL3oTbJ0whKXO5pVCs06YucnQg2JTe1rSbxtU2JouJrngEsGF2OefR/HCNTQuWUnT4pXYHE56h0fYceQQDz2zlbseezzz04m7N2/hiZ276OwdyEhPJZ65Ygw3GPIdY2jmsPQzJlBEUtrAfGFsC0quZWHJTWQ5y9BPq2OyeZANnYEi3TMh3nNOx27Jwa7nIrsU0mm5SRSJt7MNXU2TK7a3wPAgyUAETbGLPchPPDCCmp2LnlMmt7P7iA2fwGG30lhaxJuq3FxSpFFul4ZkTcpZhi+lE5FLhRwLcoCa8ZIgrSFUP69A4811OSwrL5BPWaOyflVNR4uM40h2ULG0muKmElwpYVrBLqFojKTDhV5SL+E4anxaaCJ0yNQHTm8ZDncJmpIUJjMkklc2Vk8TujUHRQ49VTHbSIuRfhDzej/m6ycZC5BKBFFlk2oWB5qjGNWeJ2PtwzDjZb3rjhw0LVcY9QTTD+wSfwzFbsNRV4ZzUS32uZVo2R6ikz58e08w8+yJTI+mpn0cbDnOlm3beFKwWfDEtu1sFmzbs5e2ru5Mvj/o6zS5pRGDGKb9L9L+BPGDvya2/5ckTz6GMd2Dkk6B5sQwaSS0kOy/0wklf2f6K080OyhwaQZznCmuLFG5vtqJXVow99Irr+jlcqoyvhL0ok2k3PMYHp1gx9YtPP5MHzv2d2Ia2OvqKli7Yh5Xb6qjsbaYvNqLcTf9Ne76d+D0VlHdsAhLVj2+WDb+iI6s2lMAh8VDWdYilpW+gwLbXCwIB04rvLpHwaI4qM6+jFLPCqzRCblA2Im99s0o3uU4s6rJya/BU7AQW95FKKU3E/VPEB/bAekQaVmsY5Eke6bi3Nkb4ZvHA/zLwRm+eDzML0YsPO230xPXQbOAovCSj6oxmLTywKTOL/oNftCd4t5QAQOVayi/4CZW3vA+qpvmUZiXR7bTKVKPnZQwj5bOLu5+8kl+fPc9GSYWDEXxOkppKr6cdNrC0YHHmAicIJzwUZG/kPObP8TFc/+BOUUXoalWkiLJmUjJYkxLfeFIWMoZp7pp9lcWBSbMsESLZw7DEOP46NEW4vEwuXMaqb/2Oure9V6yqqtRrZLf7hKJeTne8z6Eo2aVLPh20pMn0NJRCrwuLqkp4IZaD3O8Qhsx8INUjEaPzPFUSiEldJUX5uPWDS4rtXFdUyF1FeUYEmnCklOKJacAW24WJeuEThs34S0uRHe6UPLLsNQuwbvyetxlzdgKaoVhVKCYDE8Kp7DKdw0WVxapmaNEJk6iqDq6q1zi56NnzUXVC9HctcJ4ahADFKotCyVnHmrWArAWgeoiEY8TEkM+qUl0b51E1ZDwJfAfaic+MEpobjlT65uZ3jif2JWrGV/dyMSqRqIbFxCUoQ/eKYwhFMaQ9VFRUcXyxUsFS1i1eBGLFixi6aIlNDXPI7+kHEyanEaGCkKI18UZUtspmD/1CU+RnGghfOxuIru+T/rondgCA6iyT5CD3TAZ1qtoV30VeX93VrMmBeY603y02cW7Gzw4pOtkFg+v3yMDdIq05Zv2cfTQYbZs2c19jx+kteWw3BwGmTtvAVdcfiGbzl+Ip+4SClZ8Svx3ornmSR/sApgMzrDnuF8kjHGe3tUvcbLq5H3aWXU7xdlzWTvnfRTYmkDUrtNpr8TXRNTNt85jVfWNFNlLiMukodhI2xYx2N9HV8tDTAzuO1WVwWjMS1j0+nQ8SEpO+6hsujs7Z/jsAT//1ZHkUb+NIVykdBvCGSBDa+VU+ZfzZGyK5FUFmpWOmIV7RtJ8tT3Kvx6PUnfBDdQ1zcWm6+dU5LLZmfD52HHsOPvl1I7JZqorWkND4fmEQxHu3fdl2ke3EUmMSTmFUChO10AbKVmk08EJJuV2NhyLik0tRFv3EaLCjCTj73TpZJLB3c/iF8O8llbJq6mlYtly/IPDBMZFAtF07Nn1wvhr0J25OOWQVMVoHZ/oYvYxyLVacJr0Eak/s/SEeT80GOXxoTidgTSoCqJ5sdCRptAitMF8Zn3z7VxwOY7LPoflkn/BPWc9jqqlaOs/hHr1V7Bf+gUKFl2LxTsHdd1fYXvzd3Fu+qRUYBEg0lY+4ajGTNyJtWBuJi4RniA2eVA27R6RwoYzcYocAraCZhx59VgcuRjC4MPjJ4gLs4uJRBuWm8cE+ULLfNlBVimjkZoKEj3ZhfO6dTzWP8rX7nyKr/92C/ftP8YXfvIg//aDh3mkbZBRh5VUNMboiTYMkdQcc9fhXvsmstZeS9HaSzO++e1ZeQX2ukVStzlq8aQlMjDDrwdMpmXWaJCOzRA6+Sij+L8w+gAAEABJREFU9/w/ErtvxzI5K+mlZS+/gpZeNIs5xS+a8KoiZS1k8su6aHBr1Do1vLqSWTdKJmH2nQn+ni9zDyqKC2v+UvT8DXjLN7B87Y1svPwDvOcfvsH17/kCizZ+mNzGD2DLvwzV0QCaV1pNkU4MEBm9G73nezS5d7FhzgSLirqYbPmKbI5HSEQGM/kUIaiuWinJauKi+R9mZdVNuJRSYYx+0iJBSKYXdXG5BbGnc2jKuYpNzX9Fgade9okFQzZRUjbl2PgooVQOas5iRqZTbNtyHye7j8mmjsqSUaROg6lYgkeHwtw6oNAW1wmLxBA3FNJIujl405ecSImMZ74kyfRmYX4IMnnNGFmYShpOIaWYArtKBCthbPx4QMVTv4wVCxdy9qNKeavFQioe5+Cxo8TF1zQL5XmLWNlwM4tqLqd/6hBPt32fxw/9jIee/Q0/f/BH3P7Iz3j4mfvEbnYP9zx5O7946Md8866vsHnnw4xOjpzdxDnhZCxGQAzyupz+hSLlpLM8dG15JPN7LltRnsyjMG0Ze1quzcNTJ4kfvRttzqXgrSAxdFTqknFKutehYbecXtZCB01lX0hhMAYpycWpJF2S1AwNzdikpKSltEAOLau7DEfOHJGORBrSXNiz63AVLpK4JgxR//1yORCzlBBKF8shaMUfDsv8gCLSgzu3Eae7lFjEh6t4EYocNqo1G0XVScx0EAkMEx/fSWLkaRLTQlf5Tkz1oiWG0TUFuzAzb/UakfqqQA4ae8l52HIWkApECbePghwwvSJ1jY1Mk+3wsmz5PJavX0ACnYmZsFwkpXF5nTjDyFAVDoet3Dnl5tfTWfxsupBf+7K4c9rDI9M2WsXEIr1m9lHEMyHea3bmHKSldFrooaAIxVMTbYR2/ZTUjv/EOd0qFxbhzH5AUTgDXv2jvvoiv6OE9OWIP535tfxQKMFsxwwMRcDr8Ej9s3VqeLOqqGvewJrzb+KK6z/IJVe9izXrr6G2cTnevAYsIo6rYliWFS+2ggCRsZ1MH/se4Y5fkBrZQpYyQHGWn3xbH7GB+4h0/lRsB3fKDVALhhBceAVWi4tCbzPzSq9gdfW7WFZ5C7V56yh01+OxFuPQ8gQFZOnV1OZslDzvZEP9+1lUfg3FUs4iBmnd5sZid6NIrXY1SlFhKcXFzVRUzqO6pl4m2CDbEhaVOimL3M5E2slve8IiGSlEZOmhyqDFSQWcAa/wOV3u7OyZOHkJc0YWT3dYJZRdLky+FKuunZ0TXVVRpN8+uVEz1VdzWdqsXgqz5tBQdAFzijdS4GoQtdjDlKi6u44/yeO77+ehHXfwwPZbuX/b7Ty26z4Ote8kGJ6WBWsyiXOaOPMRC/gZObwXe5bQy2bD395O569/xcmfy7yMjEpfnKT9o0SP3kdq54/EmHsQQ8aQjodIj7cLUxjCkEPFoatYTg9Dholi4EupdIkkNBiXCHHIk6OnheYG0URIbpEnUcQupUjeYCTETDhIKJHAEGZgoKGKsTyl2BmeDPL0rgM8LjainQePcayzj26RBtu6e9i2d6+kT6PZS3DnL8bqrCMRmpQ+JTEsXnBVonpq0C1OVEcxqqtc8uaL5JiHs6gZW948VFu+tKlm1oRm82DLqcfqbUaTdWyux1QqRbJnkHkN5Vx72WquXNFMVTDKxfPquPiSxSydX0ORxUp6JiIjNImgMC1j74+r9CdUehI28TWBykhMwZ+UbLIGZPBkgMLv+5hrJC31KMJKIz27CO35Ganjd4JvDDWVkBRpwWxTvN/Hqb9P4efKSndl0pHajoXgnqEkT03EiUi0HKAyGc/lfG0hqUhqMf90qN0f57gvTnfUyrSjhFTZfKhaRqKkmVE1l46QTosvRZvMSjxttpYiNn2YUPfdhHruITa2T9SxQVlQUeluQuwjPgj3iSi+k0j/PUQHHibhP4k0JzDbtZLnbmBu6WUieb2DxaU3srDkeuqzLyZHXYgerWJe4dUSdyMrKm9hQcU1lIjNQlGsUoUiC1WkQ08FtqxS7OHdZOmTuPQ4uV4nFeWF5LsteKL7sWopWdDlzJDF9skEUbPrvMRCMqPPRibvS73OzmiGn5dP0fApTuJWN16Hg1fyaJqdLGcF9UXn0Vx8CY2lq5hTvYglzcuoLK2mvLiCsuJy8cupLa9n3eKNNFQ143J4haYv0oIwnPjYOAOPP8Lw0cP4enuIjk+KZDLN1IkTOPMLsDhdstHdaKkIRsdWFGs2ial+kuPHSU+0Eh9sAVG5MiM0d3mmGXP+TMBEShHIAj1F0yxRM21qkmjcx1RwkPGpEVo6jzI6PZhhZJHEzJka4sLE+oaGOXLyJKMTExiptNSikBBbnvkvaoxOTjEjzL29p5ehCT9JSxmOwnXowpwU1TpbjyLrQZXxC7M140yg6ChCf1UkK0W1gKQZyTgYGg7RKGxZjWh6DmBB8TixVhcSP9zNIkPl/Dwv82Jx9GePUdU7zspcN80i1XsHJ0mFY1jysqV6TcqKM4miim9CEXqYkM9ZJ9+cxmzMa32btcyWTcs+Okj0yG+Jt96P4euRvrhB1UFReD0ecyivRz2n6pBOqRo7pg1hXilhIimRXSQuk/rcsDKfr+o1W3ZYDNbm7dpj/UEe73tpPNgb4gExaovwl/kdTXTkWaJjz2LREiia4yWRjgwRG3mS6PAWYWqzixPM/ivYdBf53hrqC2QT5lxJnrqWyEQZo/02XMpcCp3NOK0lgBNTEjAU5VRJC7qcmvbS80mNPUF44H6Cg08y3f80Uz1bcEVbSEu85ixEy10qDMvFuNi7UoYidb2sew0ZpF7p26nOZcrHU6DpVrJcTjRVeR5ULKKeIGUUwASZR8EQKnmcxZQV1LN+8cX80zu/zMfe8kk++Y5/5zPv+gqfeue/84m3fz4TXtK0Bo/Tkyn5/Fc6niQ+5SN0op3hfUdICGPIWbCQ4gsuwlXbkPnjYatsTFvFfNyLrgFRxbRm8TUbpGPISSNSdBvCUYikDBJpaSFDP7O3Jk59Z+IkrCIqlUJKVPiUESUQ8dEz1MOjzz7AhDBDXQ4RkLUym5UJn4+WtjZGhbkuX7CAGy6/jCs3nU9Tba2YDlKMTU+TlZNHz8AALSfbGJ4Io3rmkjvvA1g8leiy5ohHMX9EmghPinTYSkJsWfFAt8QNEhg8SHxa1kE8gGrNxSHqeFbNm2VOTKY1y3yshTlkr55PYnAaz/YTJB/aw+ije5je1crkg3tQn2kh9cgeYke7sZbk4a0pEklNB7GXIgeDTJaEhTCzW0lGZrrTH6d9M+41wqxC6Gukkhj+QZG0biPZ9jB6RKRZXRj2a6z2pYrJFL5U0quJNxeHiUzvMTnrsWmDX5wMEkkasthNvJr6np/X7KZCfyjJHV0BfIEpktGXRvf0NI8OB5mUDRmckJM45cPpLRGxe87LQjM3Q6QflJDAEIAMYBbMPkfbD4rt5gf84J7v8PjOR7npc5vYeuhRQtEgsr8xe2vCDKOA7qzFUf423PPeQ3L4AQLHvkyi7Ztofd/Ht+/jqO4aXHW3YCtcQ9IsICfubEt/hLc624auW3A6nXgc9nPgdTnIy85GywwGs3eZ8cmwzvjI47A5KcmrfEnMMj/JaBYU72wXE9tg2m2n6SMf4h0PPsLl//kVVv7Nx6i6+ELGWk8S6m9HN+yiAvmITk+iNV2HZ937yL/q87hv+JYYyv9WqpO5wiAQThJLpOAcqQJ5ZtMlkHFDoj4FU1YsWhZeZwHe7BxZV35cVhceWw5Ie5mM8jpw+IgIcynWL19OY001mjbLTKJi99svRvB/+d6Pecdn/oWpQIi0qBgjkxMEYykx4jfjLlmLTaR1S/EGLDllUpu4nEUoBWtQ3NXCqGzYhPGrBStJ2pvQctbirrgKlGyBtKOASXR7rpfcNfMwGgpRheH6ognapR+tbgcmFLkwsYodTK8txfXWDXJ+WkEOIRBmZcJAeLG8RFrDrJDTj8SdDv6eviLljdAUwW0/R+15HD0aQPkDMC1phlPL1gy+nkgzGjfYMmoIowkzFjaJZ9ZvEul02Px+9VBEHdB6j7Pnnlu554df56Gffounf/UD7v3RNzLfB+79BUkR+SvcNtwyuqTc1MQT0ySsOa8YcSMuRvxHSSfDz+ugkvle0LCID97wt/zX336HL33kW3znk3ewev5GXHJdP9M7Rts92xm+Z1vm39MaOeVPPH6S6PBKspZ+i5zFn8bb+E6ymj9E9vKvi/8JYaiLZDKs6JkW5GWS6WzIXhTxldcV5nQk00RE5WhqaORTH/4QX/vMp8/BF//u77jh0kvp7Rnh8Ud38ZMf3M+Xv/gzPv/J7/G3H/4Kn/3Ed/jW1+7gzl8/wfanD9LROkBEVBUZgTizgVODkNNY+IrEPc9JFpvLRX7jHGouugo92wuaTJxsLntBEdVXXs7Qlq2EB4fEFnmE+FQXrhXXYoiEmBZq6fZCXFXrJO5mkLjZ2hUw20Mqn42Qtxk2IUGpeygcJ5gwcNlyyXVVnMpvprlxOYrIdReRFNVr79FjeL1ehsbGuPuxx0Tyaj+Dtq4upqYmcNp0SrM9nGxrxeV0UJSXzzGRvJB20qLmWcUmmFVzI3ky3+6SpTjy12HPXS+MbRF61nyya24ib97HySq/EKuzXNiMm5jcwv7m8VvZfvAJWvt3MeRvwZLlov7jN5P75vMpbiijToZ5Gg7ALTfpRe+6mJylDfJ12qlIhRRqCT7TrLHIFsZlJOA0KaSPp3P+Pr5ZXcL8Y++uLWLT+hHIjTKmpPn7VPo7ysqofkfqa0kSYpq0SMirR4yhP+qOcdCXxD8rv0uNZgbxXoOzayqFdgu6TGo6NCM3LT5ivkkCE2Ok/NOkAj4MMa5qqTg2yWsOzkiFUJJBFLmmN1QLLwfkNEuEZxgb7sc0hp7bTXN6ZLE73dSWNbBM1J+lc9awsnkDuZ4CUTNnCGw7QuzObfgFM2fBd+cOxu88DMkanMUX4Km8Alf55VgLL0B314qQ6haKqeRbDC7PS3F5TmIW2eKbOP39evpZUndukvnZCmW5bsqLiqktr8igICuX0FSUXVtb+N7X7uLWbz/EvT9/kq2PHeDQvg6OH+mhq22E1qN97Nlxgs0P7OU3P97Mj79xL9/66q948N6t9HYPC/nM+VbMvSN7xQxL1POcqmkilTqxZuXICa1n8hlCDUd2NjUbziMpUkIkPAUuD9biuaieEhSxBykSr4kNSbN50dz5KGjMCLOJJFOyMZOIneA5iGGYM4gzHIdgWkrImrCYUrbBqUcTvmnFolsxpacJkd5PyEXBwdZWtovk9cgzW8nK8lJUkM/8xgbOX7Gc9Qvmked1U1FSitVixR8MEgpHpD4Fs4+qJiq4oxhNJG/NVoyzYC0uuS1UxYaVsBRhy16ORS45NGs+imYnJjesHX2t3Lr5dtr62+id2suhwTvo8e/EWu0m98rlVL77MurefQVlN2xgzmr8KsUAABAASURBVAevpeZj11P4lo24FtVgESmMM4/BHDd8sNbKTVV2PrPIw8Y8Ba+SkBwKmOM2mbzpS8xrcbNFo2LyOETy4G9Q5SBUUFEUjT/Uo/5hKhaCKIrciikcDho8NhSlM5AUYUHiMfHaWrWoCh6rjip1W0S1cVit2CyWzLddwua31aKjafqZBuzZ8+SEW4ujYA2O/NXPwyr5XiFYdgorZVFJvtwV6M4GFOW5eszJOY1gIEY4mBB1VTmDtGyCcNcQoQMnUcSPdY+S6Bom3jWCGY61DxHb3SpSg1/6lo3VUy0LrALVlgeqReIUARTZVG6ptvP2ahtvr7L+4SHtbCqxUeYy+wDmzz2GhsbZtvUgjz64iy2P7uPJJ/Zz4mgPsVgCRf6LirQyMxMSk5JCPJbGNxFisGec1uN97N/bytYnDvHwvbvY/PA+jh7tAnNjSDmpHESFSgdNidYnUq1gzMQMcbmxIyrMxlTzRN0yiWGx28iuqCBr/kJUlxU9rxJ71QpJMvtq9gSz1gxOh5y6yooCjRsqbbw1A6v4Js79vqzSRalLh0xpDV2zSUjh+U9KDPOjYpAfNQ3woRBhYSo5WVnk5eRQVVbG0nnzuGT1ajatWsma5cvIz80lIIxrShieWddsjfLOqP82iXJgcRYxI1LPybEujg10EDZ0DKwCc6MrJIT5jk+Pcqz/hNxwBgjFx+ib2UvLyAMcH3mMmbwZrMtLyL10sWB5BnmXLMMtt4p6lnApaeW0m+tVeVOFlTcJLRo8Vi4pdXKjhM8r0ikwuyOj5gx4dc/pDSF+cqqbRPd20kP7QHVKPeZYxPsDOfUPVO9stYqMyKJz90CUHeMxQkn5lumZTfzjvF2ll+Jt/CDeOR8iq/5dZ+CtvglPyVW4cjfgcC/FlbUCd+FFuKtvIbvp/ZQ1XIluMSfAkB5Lv02XhLg/ylDbAJ37O89BeHyGWP8oiSk/WnE2Slkuaon4pTlQnodSlI3FphPqGSM2OkMqECEtMASmb36byBX2/qYaLyaur/Vi4toqF5cWK2z0RjjPHXpdcU2FnfOKXZQL40qKYXVK+v/M5n3c+uOHePSBXQz3TpHlzsKT72bDZcs4/9Kl1NQXYXdqwrjSIqAKYWQqVYuGzePIQBVG3HVylK2PH2D3kweEKfmFYY8RaR8kLMwtLLSbfvoIZ8O//bgYlvuIdAwSH5okMR0gKQxS1SxUX3wRnvoF2ErmYiusJ8PXZpvF/MFrXG4a4+kQJipdSd5Vp/LVpRpf/x34r8Uai7MTxEUiTxkxVE3FIhs5rUSJJ0MkUlFOPx63m1xhVNWlpSybNx+Lpp1OEtp4WLVgMe95842sX7qEmopyhFPTO9Av/qwzfxCajMRQZSWhpPHHBmgZeozNR27lkZ13caDtWYIRP2kjlWEhmVKKvC0C2aGaaiGeCnJy7EkeP/Y/HOi7m57QbgKOEZRyCwl3grRDCKIJzDakmOlsqsK1FTY+VOdirsduRmGX9DdVu3hPo4fFeWYDp8qYezWT45W+DKnpFJJRYu3biJ18AiMdwVCl0yJcvNKaXks+aeG1FHt1ZcYSNg7PGHTIpjcn9dWV/n1zm5MjK5JZGKf8xMwEoaOPMv3Alxj82YeY/s0n8D/7c6IjJ6RBc9WYpDk1qRJjyE2XrC6m97TSfdcznLzt8XMw8cwRdKuVrPULcV+1muzLluO5cjVZV6wk59JlZMm3+/JVpOWQj7QPENzf/gL4D3QQ7BiWBc5zCxgIRYIca9vLb+/4Eb++9TuvK6anzfbSmfZmpoM89fge7vjBZnyjEZx2p7QO6ZTBWPcE9bXlvPsDV/Opz7+Lt77tIlHL46RNtSyT69zX0rUNvPOWjVw9r4HRe7fR8R+3cVLsYu1/8y16/uHbTH3ljnMw+u+30vXJb9H2bz+j/wcPMv7QXoJtQ2hih6qav5iiCz6EveEi6aftOfooEIzOMOzrZCx4NINp8WOho8L0jhKS8EshHT6KX/JlyoWEicaOkF8WI6r0MhpoYSrUd2ZA9dU1XLx6NectXoTTad4aS8OnUhOifs6E/XjETqfL7avLZsdld5xKFU+yhkTyDrb3g2Kupzh7+n7BialH8CcHae9r4eNfexetvYeJxkIyPl76UYVROKMcn7yHh4/8K/ce+AJHh37LcOAQ8eSIlDPVU7MNCYqrduvM8VgodmhkKpa+oKjY5WOuxK/LdzD7PFdm9vsVvmU8pjAdF2kr1b8NZaoNxZL3Cgv/ftnM3fn71fBKSmsKJ2bSHJ5KvZLcvzPPq09MSxGZ8MwbmTLkiRPtfIbo0d+gDT9NdjqMNTCKcvwO4tv+h9Cxx5gtlZlp5GghKNfMJ//h+0x/616K9p1kzsD4OYjd+gTTgtCDOzmN4F3bCYidK3j3dsIP7yL89H6Ct29h8jv3MvrNuxj54QMM3Lf1DEZ+/ggT33uQ8Z3HSImdQDqacZOjgzz0qx+jB/dT5WqlIauF5sJuOf3tLFqzkjnzl9BQlpL449R7j9CQLXmyT4r/0qjxtJJltIht6na6Otpkk0cy6uBvf/wECVVBE0mZ5z3HjnbQ0z2Ey+OkrqESVaSU01lS8STJUJTS6lw+dPNGbmqqpuxQF77v3ZuhAUf70adDaEJZxabzAlhlc8nVvS7SaHzHcfy3PcHIv91K66d+wPDTh7Dnz8FZ2mCWPt1k5hfrB7qe4N49X+C+A5/j2Y6f8eChL/JEy9fZ3vljnmj7Gvfs+xTPtP2AR458mfsOfY6Hj/9rJs70ze8H9n+Rrce+T+vYI+juMTqmnmBr6/d55tiPONl9BM2qowlDWjinkesvvSRj19p/7DiDYqzvGx7mqBjhWzo6MFKza3tkYhxfIEBxYdFsPw0IC11CcuOXSMYwmWw0msau5GNXsynKq+DGje9l77F9DIz2z5Z5BW9DTzJj9HBg8E7uP/BZ7jz8Se4/+q88evRrbD7+HQ70/zqD9vFd9E21cGJ4C7vbbj+DE4OPMR3pfAUtvXgWQ6IN2U2KbI7w8UdJjvXKevBI7B/HqX/YZk5tfGmlIwYtYYWoDPYP2+bzaj/VBdEpiE35OP7kFo7ddQ99RwbxI2qHGElx5WGeHIahkQhMEx9tRVGSs3EoKKa0JTaYxPFeUmKTscitmSOe4GwYotqkJv2kxv0kR2aIz0RI262kxDaTlJvQ1GSApKSlRn0kRqZIy2WFra6ckus3noF3aaMwrBiRg22k4/FTAzEw/+15/9Qo1dkT1GR1U+Vpp8JxnBL1AHPKvSxcuIhFyy6gubmRak+noE1w8nei0t1FntOP3z9ONBplfNzHiZZuJsZmMuNWVOVU++JJ0OKy09E5yMDAGA6HjeLiPFRFJlaSk3I177RbWLy6gRvXL6BqcBLbzuOoR7pIjk5j+MOoIpkppv0qIXSVTZ7Z6FKv6EeZTW9IuiHMj1AMQ6720zNBkoMTJA534f/NVkbu3kng+ABmHWJOzPQxlggRjot6ngyQCuXReiwi9nc7gRmV4YE4gWkFq5ZLy5FpfJMKpoo5ExkimJog4ydGUaxpsVeVUuKdz4LyC8hzVMtSiTMR6WF0coQ5NdUEgwHCQqPc7GyyPR6qSku449HH+c+f/Iwf3n0PD27bjvlr+uNixD/R0UlCbFTLFy0UyoB/JsCgjGdcxqyqOh57IYvkUqbQXYeq6GS7c9i0/DLWL15PUa4wO1FbIZQp+ztfIn2liBNOTMl4JkXa7KTXt4dO35N0TD/GkZF72DfwfYbFoD8RbpHvO2mZuJeDIz9g//B32NHzTfb13CFNJAWG4NU6BVJJElO9MLgdgkMyJ/qrreQ151dfc8lXWdCXgKGogS/2Wog021g8LeVl8UeyyyhoXEj1ohUvQH79fIzsfGknyWxLColIhKnjLXTc8Su6fvNrwW/p23qEwZNJhqbKSRStJFW4jKBrGVOpSiYnE0z39pKWTZZpWdpF2lXlW9EUkbaVTPTZL0WMwopsdr0oB+eGReRcvhbketo4fxG2S1aSc9EKrLVlKJopWYDqcWKrLyP3vIVn4JpXjSKMLjU2KYsifXb1KArkiS0j2+4ny+rDo41jjx3HPv0oWdoI+SX1FNaeT15JM16rH69l6nfCbZkRlcaQzTNLpcmJabpEmtIdVmlLGjundfND8moqqtgvdBmDS+xZnnwXukXD4bZSU1PIhYvraBSmrR3rIn6yn9RUIFOXYpFlJlXqpXnYFjXgWDMf2/ImDLcDtTgH24I6nGsX4FrZjJHvxdA1MIuYtBYmkGjrJ7h5P5MP7cJ/uAPF7LIgnY5Lf5I4rHbctjJiQScWJRurmoOS9AqzzCLHXUoq6sGh5Yvqm4Mi/bdIftPXdAtuVxb5WZXku2vJddVS4Jb+2bKJi00pKlf6hXm55GR5mfRN09nXhzRItnwfOHGCLXv2sr/1JCOTk5iH09iUMMhAALfbTW1lpUk0YhMBLNJXuzB+TdGln3lU5CwSBlaQSbdJX8qKKplXt1AOBI0B/0G6Jrdl0l7JS1EULFabrPU0sbSfSGqUUGKQiVAHI/5DmXA0Nc546ART8U5BN9PxbgYDBxic2QVKXMCrfhQpYSQihE9uQZnuE1rHkMnmj/Wof5yGZJgyeea/izQeMTn8a2s1LLaW3pjCSW8j8XmbcK68EueKsyDf0aYNDHurGYykzcNcGlIIDA3TvflxWn/yA8I7dxBtPU7wyDGGtx2ke6dMpD6XmZx1jIaqGepzMXTCT9dDj+FrayMpN0lSySty1uJc1GVzCG1aTHTDQsYbyhiqLma0uZbp1QuwXLgUraIQxWYlHY2RGJ4kcLjzDKLdIyJtyAJ4Ra1BOhkk0PUbomM7SKcTWHKWYa9+B5qnCTTHK6xlNlskEpfbsDBW2WCKqsxGnn7L3KVEGnLZbTjsVpFI0pmNml+eK2qUSnl1EcuaK5gXiBGUW0hj1IemgcnMDRFzjFQarTgPtzDxnJvPJ/fdl5BzyyYcq+fiuXAZOW85nzyJy3vHRbguWoImDE4qRnYjqlXLQJsIEtl6lImHdxMf80laWvaJjiI2S5lpUvoIWQVREvhQLAEs9hAJY0o28jh5hQqqPUgsOSNCQuIcRGNhfMERxvwdDE21MhMdIZ4IYYhtzSYMQRXGMK++AZfDSWtXNyd7ehgYGaGipJi5tbXUlZVRU1ws36Woqia3inlUikTmtNsxn6gw7zybhbJcr3yadFXFtwhMX7wzTmcsdJLDg/dyePjhM7Gvd8Cq52OzlKDrNtBCUr2p4irimxDvFThD8hhGGiM+Q7TlPsyfIKFKfRL/x3LPp94fpl2ZfJlVufY1GD/LdvNqG4ui0ZN2cp/Pyi8mPfx0IvtF8VjAy0jaIet+djJGW44ytGc3KbnK1l1uTkNNxYnLKdqzu4Ou3gQDu1oY3/wUo49spvMH/8uxn/4Ev6S/0n7mXraG6MYlPHighf/95YM8+8QBtsjN3P9+/x7+59ZHiKxqfa4DAAAQAElEQVSYg+2KFegV+STl5sz/8C46xG52GmM/eYyU3Dq+0vYQeiQoQJONoYnNQ7dn4S69CEf9X8tGLXvl1UhOh9NGVrabF3sUVcHmdXJSblP7e0eJyRxOy+2jXSStVCTBnPpKFuTnMvnLLSC3ZoqmcOZJgxFL4X3rJvIE+SbzWlRL/pp51H3yJso/dCX5Fy8ha2ENXqFP7d+9Ge8FS1AKsjBEyj1dT4aBmXaio71MPnUgk2bVXVjUQqJxheHQblylXcT0QQKJDgKpI/hS++ge3QOONqajRxmdOklEDOlnY2y8l6NiJ9vW/k32ddzOjvbv0TexD4+tiIJsYczCjMqKi1gphvkst4uf3nYb+w4d5r3XXsO/fPiDvP2Ky5lfV8v2PXtIxGM0VldSW1Eha2+2513+ANNaCsWtI1z2OfDCp318Kx0ibcVT0Rcm/onFGHJEKCLJ2cz/UY2o6ph7/I/YR/WP05bJoyEhiziceO0tOkhRTggtEQNZJIixk7SETZhhM970TRhmQ7Ptxrq6iPV0ozud5zSu6ubJZxDY9gxesS3YtFlyKLJYVauVgbvuZuzgQSKy+M4peNaHIWpkOpok++q1HFVT7G1px+txyjwqnOwZpbtvnJBIImNDU3z5n37MeH421nmVWPJcKCKNWBIJTkMTO8hZVb+CYAoLY0TG9xMP9giHiKJodlzFG8ma/2FsBcteQR2zWTxuJ4W5WUR9IdIiIc3GnvueHp6h/VgvB/e3smfncdr39JBblkWREcfWN3JuZvkykjLhQkt9QTXeRTVYc90IuaSfkigubddJ6+qZTW6YcQLLimr0uaUSep6TvCmxxYUf3Ct2swhuucFb2XABb137L1y14D9YVvZuVlV8gKsX/TPv2fBtPrzxtgzedd43eP+GH2bCp+NO++/b8H3esurfubD5k6yZ814uX/RZ+f4q1638DI21C7HoVulEGrvVwpLmZv7u/e9nzfJlxMUGmRDUVVZw5UUX8jZhZCsXLSQ3O1vyg8LskxuOk+d048wx40+P0ExTRPKLEYsGzY8MzJ9gmJKM9VVKy5nCf+RXfHqMmYPbMUSV/yM3nWludqdmgn/4l3mA/j6MqzHLwmcWZ/HlZR7+c7nA9E0slbD5fRY+vcBFlpz8mQGaDEFEW0XVzhmkIvYOxVxiqSS6AqqqZNIVRUHJ5E0RF6aVyPwKOpP0wpcCirmh6koYlTa6uwcZFqPy6OC0GL4jxETaSIuKmxRmMC5SyoH2PqYLs9GqSzHiKVRhXqehnNnCvKJHmkaVky81fYxoz11EBh/BSM8QC3aiWNzornJUa94rqqu4NJ+FcjmQU+RBk/G8aCFVpb19kMMH2rHbLUxOhampLSUrmSAm9rEXlDH3qa5hrSrCku1C1XWT2px+FFVFUcxRnI4B88tTVY67pJDnP4oqqYkkCWFeQZH8EPXV48ihNKeZhqJNNBVezNyiS6nMXUuRdxHF3mUZFHoXkK1kkSMolvDpeNMv8i6mLHcF80uvZG7pxVQ7qii2FZHnLcdpd6NKH0FBU1TcTgdFBR4SyogY9G1Ul5dQUVyCXdSk4d4Julr7aTnUzuF9JzI4JP7wsR66BMdP9NDXazJ3GYOhUpq1iFUN17BuwYXkePJRFY1cax1eSyWpdJw/zpMGIykwJ+oVtmhmNRGaIN23Q/rtQBHb3QtL/2Fj1D9s9WfVLoNNC51M5nVW7KsKljg0rq908Y5qB++qtgts3FKR5k0l01yZP8J1xVPcXBGTeJUbym24VJBlgq24ELsgnTh3QRjCsBRZmK7aBqJyZZ2MRjEfQzpq5tVdTlSLTqYSXvwxy+s5TmJ2G2FhTpMTfvq6R/HLpk5lfnA7W05RFXSxD7W29BDO8mCvLAFpZzb193zHJ8Tus4tI371Ehx8XIXSchK+DVGQC4WSvqHKvx8W8BbVcdd16cvM9ILd8KWESZxfWrDqjQ9N0Hu+XrqczZMnLz8Il40ZuARVNCH52AfNTMUhMBmR/pJ9LMSdFvkzvNEyeLVlFCpWEiGym2X+TSD5e6Mz5iU6JZCh9BBVddYixO58cYdQ5rgrslhzAAcopSE9j43uIjT5LOh6WeLvAdgYWzU2Oq0xQiMV3DGPyoOR7ThKSjCB1JFIJJmaGefrQrQRiI3jcdrK9HgxRJR6561nu+/XWF2Dr3jYefGA/O544Riz63Por8c5lef3lrJi7EbfDjSrrozJ3KXMKLqDANYc/zqNIM+YkifcqnCKajxIbRZk8BIoN0AR/XPfqe/3H7d85rZmKXZas7gzUNLaUj2iwheHRRxgZ38L01E7807vlalzUNeIZcipSQ868eeSJeK+73egeO5osNi3LK74bW0EOBWvXExXJKiWL05KTNSsduFw4q6pxiuHV+jwVU6p8zqkKitNOQjZvRNSCwEyE6bEQIkg9l0dCigIWq4r5I09ERbW5HBL7+rl0YobY5AHCnb/ECI+QDAwSD4ifCLyiRsyfgxQUZvOWmy9g9fp5FJflYLPqLygbDccYHpikQ+xdDpc5Iwaa0MBqMnhNBnlWCUVThWEliRzpJtYzIvMSwWxHzrDncpkfAnFCMyPDBIJyYRHqGACp97mMZ4WEmIpVQabrOXDWI0kmB4zFInR1Hmew7xjBgScIDTzJiITbWg/zfLRL3ECvXNpIvuDAUwz3HpUxHiUcCWeYtNlWIhlnzNeP+XuoQbGXRYUJWi0Wkczs9Bzto/NA9wvQL+uho2Oc6YEZ8mWtyQhlZRoktSyc7goKc0vBrBwozm7MSH6NBRfL12t0aQUlpaMrdmxaNpowbxWLMHcXdt19Bm5LES5LGShWgcIrfiRr2ry8CA+jBAdImwVlPkzvjwn1j9nY79+WUA2zyyqpdIQh/2F299zOUye+Revo45wc3sbTLT9nd+edokVMYGTIalC0aDkN176Fok2byF5QgXvhXFwLF5CzehHFm5ZStGI5LmcSd0M5OWuWkLdmPjkbN1Lzwb+iYMUK7B73S3bdvDELTYZkg6YJTssN1YR5U/PC7JqukJPvziDlnyE6Mf3CTL9njJEMEZs+wsTRb8vGyMdwLSCt5gkdTLq9fOWGMBp7losP/80NXH3zRsrrizEyRqnnymo2C/5ghL07W9Dss+GIRcPwOjFV3+dyzoYUKa+HIkw+sIuwqJmIFGfMJkm/yGD208i0lRoJENl8gMSRTlSrNpv0/LfQUs23oVjMtfD8xNlvQ06O8bFBvvetL3DnL75Nb3cno2OjbH70Lr72pY8L/v4M/vtLf8/Xv/wJfvvzrzE02Mfw8BCPPfhrvvXVT9M70Etc7JCZWpWUSM1h6ucZ2F1h6XschLROp5VrL1jMjSbOF3/TuXjntUu5dFMzWTkewiJM9kmxfb4YXSEJSC1kHkPeGlnOMkq88yT8ypwi+0FTLFhEXbWodqyKB6dRRJ69nlLPBjyWWqzkk6c3Ueicm0GJewH1uZfTmP1mwC6QQcj7lbrkzDDx0a5Xmv0Pku+lZ/4P0tzrV+mwv5Ou8QNYNBtXLP48tfmrOa/xHayouZGEqICPt35bfFPaMBcE5MyZw4J330z1qlyaF8SZszhB3dw05flTOIbuoqo6QvO8FI2NMeqbbSy4ZA4NG9fizs393Z02N6Zs5DKnm+L8bFweGy/2qKqKO8vB2vMWkKeoora8/oxrtt2ULNQxURsfwOpy4a68kCR5s0kv81bOSq+pLSZfbhnjMrazokmKuhMVNTg6GSM6HWLfsycY1ezY59Wfne25sFSq2HUiYsyfum8H/gNtSFQmfXZmMkFIGKSHAnT+520EjnefinyhlxYmmfa68ZaXottenNZmqXAsxMBQJ8d2PkFrWzcjySZ6QnXsO3iCycGDZzDSe5CB9oP0dxymvWuQEWMhQ5Fy2k+epPf4AbpPHCQc9JtVkpRLoHBiEpMpjokq7gsNZ+ItMqBGTaVGxla19QDV2w+eg/KjbWSPTzARSfG9linevnWKhwfixMT2yRnGZVZ1DkXMiN8JXbGTa6tlbuFVbKr/Wy5p/GeuXfjv3LL2a1y36N8FX2ZJ5Q2UepeRwzr6judmYPEvZ07Om2gqv1DqVwSvzqVnxklPDry6Qq9z7v9bjMuksSKTq6QZ9Z3ESCOn02K81jJKs+cSSUbIz6qgNK8GX3xAlkRMyCWZ5K1Zbdizs3E7srD7D+Ae24Fbrr3tEwexDGzHMXUI5/RhHJO7sYn66cjLx+p0ouo6L/eYUoV/50HmF7pYtaqZ2Ew4g3TGBgMOUamKK3LJK8xmfm017v4pEp2DIjFoL1f1q07PkIgUanKI6Oh+YTQ+3OUrXrae2XKS7VQgLy8bm81OwB8nJerh4hV1fPCvruRvP/lW3v2xa7jpg5dy04cu5eob19O8YT6ehbVoNUUYwoAMYeZSU8YpioKiKsgVGpE9rfju28nMrpZMmvmS2cT8uUTsxABDX7udZHsvCHM0054PQ24pLcV55Fy3Ht3hkHpfevnaLBaqyou55ZaLufSCuRQVF1BYmM+FG5p5842XncFNb7mMt7/9Mt5288VcfH4T+fl55BUUsG5tMze/7WLqa/Kw2zTpSoJgfJDuyV1Y9ELGoq3MxDslPpbph700B4ssSD0cRY/Ez0CdiYhMIxKaTcdpVeXW083GAgtFwu0Mc/AoUscrc2mxiUbDAdxqGU15l3J+/Ue5sOnjLKu4idq8TVTlrqbYuxCvo0psfiWCIuwWD06bF1Wz8dju+zPwBUN4XYXYLC5p2GzfhARfgTO7nAoOY0z3S51Z0vtXXvYVVP+Ks7z0zL/iKv7/yKhgKDHsVgdW1YNfbjgceg7+4DgzoTE5ySKk5Io+GAmIjTklxJ3to6Lb0UvmoMR9KIEhwTiExYD9PKhy02IrqEHRLLMFf9fbnDe5hQsd7iBraIpVclt4xWWraJpfRUFJFgWl2dQ2lbF0eSPrls/H0TpAqn2AdDAi9au/q+bfK00lTjrSS9LfKuaeMLbC5aT1fFGe9Zep11yaBt4sN4WleWTlu4hGksydX8PKtfNYf+EiNl2+gguvmMX5lyylqrkCR2MZ2RcvwxB12BCKGxlp4rmmFE0l7QuKvasL32P78R/tlv7FIJ4ifHKAyYd3Edh9HCIxKf1cOUN2tyHGb/M3XZayfLzrF5C9di6KbjKT5/I9P6QYKdzWCCsaE8wrGSdf78xgXsk0y5qzWFhrZ1FTLkuac1jS4GLZgkJqRPq2JzpxJLuoyplgWUOcfHdcpPo0sUSYyVAXw4F9WHUv4dQk4+EefLLekLHp5g9MLS9CW2E25iWPJcuDQ1NZkG3n8nI7hvw3EErJW8Hk8yEx/iUEnDN6Mk9axiIZcVsKaCzcxMKSa2RMV1Gfv4mKnOXkuetw2wpxWrOx6SYzMvth0sdcXwoTvnGOth1iUiQlE1aLDafDLXUbglfrUhAewQj2g2Z/tYVft/zq61bTK6jIbEzm7hXk/F1ZFElUbLM3ZAAAEABJREFUsNu8IrpHGQ90CLMaRBexWVesYjztZWS6G03OubBsirS5KsxZN0sJo9PqVmG4SzDkBDIUBUNVzyAtkgq2LJScJqwFDZxhXIq0Kcwp86coUp8hhvjTMFedoikkB6dI7DxJ9WSAWzYt4ZLz57FicTUrBavmVrGsJI9VdhfBB54VA/ogSJWn6zjjm+tI2lFlkaNKBk4/0k9JC0Q1ZiI2fBH7K0IgYuCbHGKsv52gbRHTyUqmI9mZsn6pJxBOI/vqdCNn+QZut4OmhZUsXFkvAlCawsI8HB4HTrFlFZTkUF5ZTHVNGdW15Xilv9aSXPKvWYdz4wL0qkIUu5XT4zpdsSJjS08FCG87xuQ924iIgT9yrJfph/cwIYwrI6nJOE/nN4RpIfRO6xrWimKyL1xG9pWrsFXki2aZZnRykvaeXnqHhshM8VllU4kYyeAQ7sjuc5E4Qp4rSZYtQrZLF5uSgVfCXpeNsZ4DTPTsZLhT0LEDPbAPYsPIFSNRMUj7w6MEw9NEA07iESszwWkmQiMosobsOVlomskweMGj53jR87LQFIMs1WBRnpXJeJqT/qSMw8hg71Sclpk4E9EkimwSj9OD1+7AInXrqp1sewWNBZvEHPJXLC2/hjKtEksoKcPWQRaTwalHkZAJScGkn2BgpI9nDzyDzeKkLL+GwpwyXHa3FJC88n41ThHDgyK32ETHMRTZ0crZ6/TV1PT75ZWWf78KXk1pWX84La+mxEvnTUe99I4e5+TYo+h2g2yxMTWWLsPl8pKS0z7H0oDXlot5ExRPxjBE1lBE4nJnN5AuXovhkM0lov05LaQC4C5ALV8j+WXjyYIw002GZXjsGIVZGLoFFO0FUKxWkgPjTN67nZEf3csCkRKunVvH1fPqmA+kH9tD7xd+gjE4gWrW+2J16DpaXja2RSIVWqyk0imSyQRpsdmh6LSPeTkyVMzhoYqXxKEXSTvQ7WH703s5PJjL0dGqTNkjQ0W09UEioQhvSAnNkuKbC9lciKr0WGH+wlouvmQlTpedSDREIpUiGo8zEwoxEw4TkXA0GiURTwi9QC/IovavryfvlouwzqlAkT4baSWTZjIhE2jyHYkSun8347c/Rc/Xf8PkgzvQYnEUq0lXZL+Z/QDpEOlkmnRNPoV/fS0Fb78Eo7qIoViKYZ+fx7Y9yzd//nN+cc+9JJJJaedUOSl6tlPkkEK1YUKz52OvvJispjeRVXstWdWXk1V3Mc6iy9hxNMXRzpT4CR7bE8EXUjnN2BU1jWbkoQbWcvKIndBoGWoiD11T0HSNrLIiNJeDtMxhWtM4DUOYmVWYljU3i9nHIEc1MH+qE5WISVmrMTEpfOXAJN84NMkzI2EMm5M51c0srZxDrqznYk8zKytv4aKmj4ppZBGGbwzfgfvx7btfpGlZ2emk0ClKKhEVX+Yi02lDajdJmJK5TcgFQ4Tp4DDza5dSmF0qaYpAFbw6Z5i/MRON5NWVev1zv/qev/59eE01zilbyerGt1CRt5iOsV1sOf4THj/2v/ROHsH8LU+xawn//sN/4Z+/+fc8+uz9zASmMKfKbMzZeD5aVo4sypD5eQ7UnBK0svmyCc6JxrWghsb//msKP/028j5500si/+M3kP/OS9FKc9G9HixyI+mpqaTk6o0vWebs+vI/fBV5a+ai2a0MDHdx5NgeBvq6aGxcgOGcR9S6mIh12YsiqC9jWllG2LLsnPSodQkx6zzictsU1RozaQnHMjwly8gtKGNksI/2jlaRJsLnDNrtdrJyXTNf/s4H0SyaMKgkDpsNt102bijMbx9+mO/e9kse3bqV/uFhTAIbDis5GxdS9clbKPunW3CcN5+EMOG0MHJDpIkMRBJGnsizLRjmvz8mDBCRrDJpkgfZzJKccYps/Kz1i7DUFRF06Dw8FufqJ0b5j6cOc6x/iL7xSY509bKv5ThJYayZQs97uee8C2ftzRm46t9KZOwYgz0n8Y31EfMPE58ZIR4eparESXVVKY0NdTTVV5HnSaOdtUNmAkGOHuugrbOLluOdjErbmaYUBewqIVGnfcuamF7ceAa+VXNhcQN2UXMzeU0iSWBNoY1Ci8r+4SiqlC9z23FbdEbCSVqnYzjtWfzXR7/J1RvfwoKqTWLDWi+lXAKIjfSgCZNyZueIVBuXG74TTBy8jeGd32by6G+JTZi2N+mT5B6ZGOS4SJKdY0flCxbULaAgpyATfi2vuKidyeDMayn6upZRX9faXqYyXVqz6y+T6RUm2yxOKnMWsUjE5saCC9DlGrjIW8+iigup9izDNxzDFx0Da4xJ/ygjE8NyOknlBtjLF6NlV4OI4BKTcYp5SjmKUfPmYs2rkeUlGUVKkzMLlDSaw4KtOp+s1Y3kyGZ+KeSubSZnTRN5K+eSvaiGrHmV5CwqJ3dlhZSrFtQLmgTNLwqPlNGdpnSgMDE8yDOP3MXdt36No/seYd/OR9i749EX4NlnHmVwYABXdiENS9ZQvXA1VQtW4wv6zsorZZ99SL7Flzr27XyUg7sfY+dTt3PPbV9l59P3ix3nXEauipri9rpoXljDkuVzmQj4eGbPXu7fvJl7H3mYzt4+xqemCEYiGYkH2YCKqqA57VjKcnCtnUPxuy6h5jNvI+8DV+G+TlTJCxZjXd1MvKmEWHUe8foCEnNKSC+oxLFhAa4bzoPKIlLSNuYj9SlFsmGdOoaEQwmDnrDCIQrxp3VhojbCoSD3PLFF5tn/oswrbWSB5s0gpeTIXHpECkkLEhgi1c4iiUVX5DJihkg4gs1qOYdpIU9a1kg8nhQGHhdaJUiJNCjRoADCVI9pKe4VBn5baxd3945m8JP9nRybCaE6rJLJzGgCFuTasGrwUH+I7eNR8vUUF5fZubTcRa3biqpqwmBK8TiysIuB3aq7pfyss+QUSd/ipAb2ENz7K6af+gbMjGHTROIbbWdm54+JjbeTTsUYmxqlc7SPoXCM8Rjki6rocggtZqt61W/D/BMlsfe96oKvcwH1da7vparLxMu6Q3/dWlTEGJlHiWc+lbmriAc8dHcHON46TN/gNClRUezC3FJJQxaBitViLpxMN2Rj5aHmz0f1VqEY6UykkQ6j5NWjFs3HkEUbiA4QiA6KSjRMIDJEIDaEPzFO1BYgYJ0g4Y5gy7ULvLPIEz8DD/Y8D47ibFSxpaSNYdLRLrmZ6yLhaxOcxEiOoDvT2PLcAi9WKWfCJgZei8eFIT2KC7JFGiouq6CguJiCsvqXRGFpPd6cYixWp4xHWK2MPS1wevJfsszp+nILKyipqqOwrAyHzS6tnus0TcUpjMiT46Kjp4s9hw7ROziE1+NhzdKlXLh2LQsaG8nLzs60rUjnFbMKmWg914VLDPdZInXliEHffdUKtEsXEt9UTfqSBhxvWkXeTZsoEtWy8G0XkH/jBvKuXYt70yJ0YV7m1BhOK+6SAix2GzahTKVdYVWujSEtn0lHIc7cIhwyX/uOH2fzM9uYnpnh+Y+ie1DtWRlo1hwszkJy8opwefLQJV4X5mCxZ4OiYqq+Ab8w44Bc2nDu45C2yyt16htyqKy04vFmRgqK+LqGkeVgUgjQL4xvSGxsJmakTMImHEroyJlHId+u4bVo9IVTPNgXYZlIYMsKHNR6bOTZ9FM5pRxSN+amERgSFvrahPlYyxeg5pSDXEI5Kubirl4jWI+jZAGqtBVr24LJZFxON0saV/DeK/+K917x19SVNQpTdki5U028Si8dD5BORF5lqdc/u1Dj9a/0RWs0hOLiXjTtNUfqGIaNZExnbDzJsZM97Dl2WETjEwTiQRbVr6KhdAE1pXMokAU+u7NkzhQdpXA+Sl4dwlUyrRvpEFppE3pxk5zacWaiw8SSQRKpMPGk4LSfjDDqb2dg+gBT4Q4pmxA8NzAzZMgGM0iKCtJLrG8vsZ49It634+/YQ6R9N7HBo8SnukmFppCsMgapIuMMoqk0PcEEeydjTHsqaF53Jdfe9GEuvfZDZ+H9XHrNewXvyeCqG97D8rWbKBUm59R1TmPBwrVceq3kvfaD4p9d3gybcZJ2zXu49m0fZtW6i3A7PJlenPOSAYkjLmqYIpvTm51NfV0ta1es4Lx1a9m4bh1NTXPwZGWRkoJm3lk6S0hcZt+JaDGm+GhTxjjhGKO3IMhojUFfWQL/HBeOdfUUXbwCr6jInuZKcs5bhGtOJVgs6HWleMpKhHHZhXFBk0vlzVU2UDR6PZX482txCRNShJD3b9nC0OiozF9KNq+GduqwUjWLfJ+CaiEtdkO3U8cqaq+qW6QqXdJ16aqCXdRgXVfFXiTiCec+NmeSkqqw3Bg7KKuN4c4yjxczjyEvg6a51Zx3/hI2yu3q2vMXYeKy60UCbijJ0MakzywUNGmt2KFR7bEQFMlteaGTIjEAKyApyHMqpIgvDok1TkFz5ctlxSq02gtJZ8/B2vwmtMIlWAvn4ahZg71iGdHu3cJgwhTnl3PZ6iv55Fs+kUFlYTkWTeO1PqlImLSp2mf2s8FZi/e1VvmayqmvqdSrLSTjk3WFacd4tUVfLn8oHKCz7ySBUABFTruivBxR8OIc62zh5sveycdu+QQbll6Aw+ElmEgRE6KbIr9WVCuMq1S6FBXaJ0F3YC1pxlZQJU3K8krbyHHUku9pmIW7gQJvbQZpMaZ2jG4VI/c9hOOjMjTJn5lIKYpsIQkbCR/piW7SY10QnkHRFbExjaOmgxjBUeJjJ4kOH5MCabOE+OKk/5OxJPf1hfh5W4gfn/AzaC1j8cpLWbfh8lO4jDWr1rJ6SSOrRa1cuaiW01gl4bPjVi2uY83SRaxZe8Gpspez7rxLWbF2IwtXrmDB8ibmLa+lsjoXqz0lY/HJpo8JPcwJk/7IyAxBQj5FEaFu1UY2XHU9TSvXEXfmcFJuJTvCSdrldqs3miIgTDct+c0yiG8iJXEzgWke2/kAtz/yXR589ucc6nmKg11PcdeTP+Dep2/jSPs+wtFQpoTZqqsoD3tuNnq+h5yLlqBmOcnc/kpigWz2C8rsLPYk6HVV0JrVAMX1zK2qomNklDG/n7gY6nVhWnZ3tpSAZNRPMixjE8RDE3Kg9GWQkHlIyC2hmRaJTBNLJMnJzaOsopr8wkoU1QrC6JAZUoRR6jpYXGHyRDqyu6Po1jS6ZmH2SVPfVM6VN57HTR+4nKvecX4Gl92wFnehh+7RsXPQK9+a9GWp3ccFWSGi0xPMzPiIxKKz1Z3zNilqYB4IhmKQCAeJB1NEfRpjXWEGd51k9NBRAn19kibzp1gzjBJ5PE4vBVklglIKskuwCKNGkQQT4r1al44lhHElM1Wopkj8ait4nfKrr1M9L1+NSSjVfL181leTIyYi+bRMuMfl5kDHVo50HsbnP9tWY7apMCgi+VMDAU6KYTUWj2H1FKAXzMHwVEN8HKNwObgkjOVlm3e58oikx2gZuo+dHXfIZvdJGWFe8s64ZJzowBUC6yAAABAASURBVHExkraBNw88OURGjmGR+KTqJK1aRHUMidQ1JtnDsmHT4ptOYTya5gFhXI0eleMRhYNBOHcpG8RObiFw9z/hv/2jjNz+cYZv//sMxm//23Pipn75UYJPf1Pa6TErP4UQ/dN72dzybe7Y+Rl+seMj3L7zEzx44Evs6byd8UCnqNmJU3mFNNK7PuFcH9g9w/VPT/OebZP83c5p/uFAkE/tGOfvnh3jnc9M8k8HZjg0FSEi+0vcmfLTwSl++cjPmAwM0NSczYJldpGgerDndHLZpQ3kl6i0dO1n95Gtmc1gFpwx/8mUmB+1NJ/8DYvRHDbphZkCuuQqtir8/fwcqmw601ouo45iYSAq5bm52CwvnD+LM0/muzADu7cUe35zBrbsSmyeIlRvASFnLn2jYcIxhdxsJ9UVOVjcdaiOMtDsuKw5NORfxmVzvs6m2k9ySeNX5Kbv3RR5zDVj9k3lgSef4h++8jVu+dRnef9nPpfBu8V/5z/9M+/4x8+cg7fJ99//y//jO1/5Et/92n/w7k//M1/9yc853NpqVvYiMDI0UOTd8/Rm9n3jP9n5mX+k5b/+LYODn/8MB7/+NXoffUjMEZO4FlyBavO+SD2vT5SptaYV9fWp7DXU8kdqWZaytJSUDkbMF2kJSZy8f1/ntLsoKCiiXW6JmisXUyb6v8PmoKyoDFXVpXqF/eMRfiQSzDdbgty5p4XBSR+JtKR5akkXLJM8KSxVK2UBl0pYEbyYM+NNkFmszcVX01R0vahXhfT7ThI5ZbA0FxbJOMnBVjRhUnG5to9MTsomKMWWVUVCixKWS4N4MoAixtzYRB9GKkFnIMZTIxF2jyewyil+96DBmDDbgZk4W/rDbJVN5ReVIi1nqeEXSS40glG5Fq1gCc66TWiOXBKhaVJSlyUVwSpQw1MYAckXnckMaDrYz46eW9nR+0MGgzuYMXqJ4CNgjDAWP8bxiQfZfPw/6BjfRijmw3yScsM3bfYjpNAf1WiNWDgYsXIwauOQ6YettEV0ugIGu4cjfHbfJA+KwXkkkiISjzIoN3f7ju/ElR2UW9ETJNVeCty1LK67iqnEfhTXIL7YAPtP7BWpOYSRTpNKJfEsa6D0PZei57hQVAVFMXsDJn0dmsrSXAs3lKpUeewMuCqZbthIeWkZeR4vVl0nmYgTDZ4ag4w/IdKWiVhokrivbxYicUUmOgl2PIql43tctqaIBQ1eqnIDFGcn0IsuxZYzV1RONypW3LZSavLWUZ27VPy15Lka0VWXrGazVwonunvwqQ5cCzdgXfPmDCzi29e+Gdf6t2IV37f0OiqXrOctV1/NR9/5Dq5/67vJWnMD3vJGJv1BxsfHef5jSIQhDMu0L023PMvQIw8yuXcvUVlXyWhEJMqIhCcy8I9OMTGewll7HorNJaWk8Ovo1HRUtIaY1KiAOSkm+OM/wk7+CI3KGM1W5EacSOYwPxVhRv6ecNid1JQ1iIF4CQvrVtBUOVcW32JWLViHLgzg4ESUO/ti3DeU4mggRef4FKFoDNmPInH9f+y9B2Adx3Xv/dt2ewEueicAEuy9ihKp3rtsybbc46I4sVOcZyd+TnHy4iRO8sVpjpPYseNuy02yehdFURQpir2C6L3jAre33e/sBUGREiVLFgHbMpbz39mdnTlz5szMmTNnALAe56JLyQSaRHFtQvOXvwo3Nr8vwesslMG7meWVt1FTtIZYakLoScMUu7gpgyUrMDHtv2SpmGgON7ormIdRWCB8qWhymmVvbbOTQ4zG0xwPp3moL8VDQzk5FlfxKTkqHAptUZO7O1MckJOng3JMPpm2QPxsmjeINu9q2p/qIqUtQCsSeEvBX40SqhXUgNuHaALIpYWxLEd7H+Fo/+MMRo+RssZAz8qkNPK7oaySkK10P33RAxzs/7H4+FqlbEa20gppsbhk94s9UNOKRlSs0jORUXQ0VcOrqxQ6NO7rz/BiOCsHGxEGRvuoKi3FdJ7E7TVEKWxiRdXN1BavFrkNiiLvQnPFRFnlGB7vw/7ZNU9xIe6mClhQgqUpTMpWOyttVkSWNg+ixwg4VG6ocbK1zJDyfo565pEpmUfPWJiJyYjIPkdOlBdyKUpSFod4HooSFxK5PCw5dbP/qoYS60ETn2VNkU5xQCMYqiRYswVX5eU45ABg7GQzQ+L8T4UjuKRnsyeexiEuB13zyJsuNUyFaCyBWlSFMn8TA+VrGKiysZahmvUM16wjXL0GR/1Krr70Eq66ZCtlS9fQX7qM4YrVBGoXguHCdmVMUZu6S2/Lg4U52U/yyANkjt+HZqRRHYa0J4ui6RLn8NbNQysoYLy9m65HdjLWPyHKOydlz29QLalTVPX5pfrGqalvvMgvWkIGoEy6DlEekJ/hyMwQvLlg6A7KCiu4dsvNLJ+/hqWNq1izeAMLG1bSHbO4uyPJ/f05WtIaqGc31xEsxTN/M/qyd2KUr0Rz+pmMTjIok+21uTJk9S2lTBRekbdemqEyGh4mKv62fDlFIWNoMgllgLkdKB6HHKHL9jUVRxN+HYYPXWSQS0fAzDKaytE5mePgeIaDExmS4kNbHchRJ47oAVncdo1JHtH4x8bT5BWX4gC9gIxVQudjLzLWlyCnBlHcBeSEdla2CDZM1ZlnJ2dlmEz0c2zwfsZj7fm0c91UVUMzxHoaEyf3+B5RLKOo0haHoSARKPY0sgEocBqAU1eoLzR4T4OPE9KsExFTTmNjxESeyxYsEcuunYCrnAVlVwm24NQKURSNtDmO05UhGPATmRzGFIWe1i2ODJ3k6cPbiMQmeWbf47xw9DnplwGp6aWKFxc4uLrSwdpije60xolgE9u7RznS1UM0kZL+DApjpeSSfWRj/XmY0Q6y6ck8MqKwzOQYimaIHesmI72iempwlF2Cs/JWUaZljPX00/HEY3Q+/hCjB3eR7t1LYudXyAwcwraAULLCk60gpuRiuQsJO4poTqo0p05BntsSEJNsF5W7uXBBNfai8uyoKQtqhhaxZDMuL+iG0EKUoQ1LYpumSW6yj1TLE6Re+Bp6z+OULgzJCWIFpshPkTHtKAzhrm+Ud4XIiWZGn3+B3l0vyPqWwJZWnuhb7KbOTntEfBJ6ZfuwQywH+7fizfwSfn5q12TVKQ6WsaRpLY0Nq3D7y+mLmXyvI8GPBxRa0zpoilRmDwTyq1pOTsksDLRADaErP4kmPq+MWCZtvSfyk8SUlSVrpsV/lToH7HQb9re0WCRiYRx5js7+VlFWJpalkkxNosogzlo5mbz9pGLDEAmTHOoVhWORVXIysMZQPcUYuk4SFbcohgolJX6uDKK/yAq7btWiQCayU/j3inLQVGSieUiJc3as5RiBBXUkxgdIjg6C+PuyiUkIjwpGpKGiLKV++1S0ffRFolYLOTXCa18m6ewILYN7GAi3o0u9Prcm3J0qZYvRxqnXsyLhNyhKzquDzSeqJuV12RonRPwuaU+KRDosiIMlk1TkpIqyyAmPmVxMsmsivzQnu45y9xPf5cv3/Ds9o+184/4v8a0H/odDLfvy36UwNlSpb2OJkzvrHSyQeX9YfFLbUwVs6xzmRK8t23noFVcQG+ogMdKWx6Sc8sb6TmAj0b+X1GSP9EUIPEtxla3AXXcz3pqb0ZwNDJ9o4Yj4jIZ2P0d4z5OMP3c3yT0/xhh+kUz7M2SkvBXpxZKtqHS68HQqqAroqrxILONclfaVGDkuK4W/3VhMlUfn4GCC3UOyIKku0DVermGkaYCJJeModfIJkrv/F6V/J0q4mTLfKEXVPpw1NTiLQ4Q2XEBOBB5vk/4dHsTwekSBnZAD86TQeGsGdTabFTVVOlIOmiNZUjnp1PNcebcsaduHknyvLcJ/HB3n31oz9GakElmVyI+MqeFwWFal4bExWdGQS5HYIXGC3vBhuif3EqOTSGqIwclm+ieOvyaGIidIWr08f/whDndsk+1RH6pYVYV1F2ErwnQ6guHw4Q3WQKg8H+dkC2mv067ihbgqFlMX9HJhuc6t89zcWOej3OPiZ8MGXbJSby3V+cgCF0tLXVxe7aXUbcvNxBxuIfvC1yldWY7S8QTKySdxRjtxZG3FJCo5G0PLiPLKRbCVcCTVKwqyVBSKn9e+VNyOGpLiI0tkRQm+dubTX8X9xkDc5KvHxilWTeqdKmX+AoqLy9i2aych51pGosfZ3vpFdrR+C9WYRFFyuNVSMhE3IyMRAkHZ6iRP4itOcsnmhdx2xXqxxtLcdMVW3nb9ZVTXuZlI2BZj+nS9DnnaUOTi85uKaNKSHPPW83A8yGMt/RzqiFC8/M+ouPhfqLzsy6+NS/+dklWfwVV+GYpYhqooE7ffjSZKbsFaLws3QoG6H6vjaWRPRu7Aj4k/8GeEH/g84b2PksvaA41zXoVKmuvlEOL/ri3CLzkSMgz7MgpjWUXe5EXu5w5ZEseeIH3ghygjcgLtKEPMQay+FymrzrH0vddTc8P12NvGxKGD5EZHUV0u6W+TeCqRj89N99c/VZ29JkgHyUo0LArrGy0xRtM5WaSk4yT5zfNgEzHpFl9RazhF22SG9oRKTFExFalDVJNUJtXY+aCtq5MTra0MS0cj3xQyPNv6v+zu/irD2edI6S3skuen2v6BJ1v/7hV4+Mhf8Mixv8ynb2v/Jw4P3kdJ/Sj9uQd48tgXOdL7FEZJE/6yJbI9KkNPpcXq6iMa7c3HmubAW7EET/16mbwOdOFxScDJNRUe1hU5GE2meVedSkDLUuZSubbaw0UlHkKGKnk10hhktQxFoQnqr7+BmgsvwF/sJJcYlAUhS+CCt6PUrcR0B0DVweGVVtptV6U+lde6FEWRPNqp/JZYmxYRcc6bliKissvasVCwyZ2BnJy3xFKQEA32tgYPa0oMPC4PVSV1VFfUMdYfxJlbgkv8g52TT7Kn8wcUepaQjVTLlquAmopaQgE3T7f+FTs6/5ne1GOo/m5imSHirsO0Rn/G9o6/49m2f2FErCTTkgoxUQReMb1W+DT+WpTX2qBCr6OER7OlPNoxKtZzO8msD81R+gqokmZj+puqF6OqTqGpoDud4jCvxlVaRTTuIhfN4CUuO8NU/ruSSaKk4+geL/4la9A0kTPnuEyFRrcocbGaD48keHY4xid2h/lqR5b2lC1PW4gvLydp2STxffeR2f+/WCNHQfWiKCqKwEqPYG9940P9jPcOYMmBhpXNYol1pyiKdLmGt9iPqmmc7yunesgpzvNN9g3TU99wiTdZwHZxPThosU/8NeG0bXdIJ70pmnZ5GxAXj3tcJk5C9lgJU8GSTpwirUxFpzY88URSlEiMlCgU+xQuHO2jZeRhwslWgp4iSuSYfDzRwUjsJMOx5ldgVPKNJlry6SOxFrHOBmQAx0lrwwzEDtM1uQccLtzlK/Au2IK3fgOuovl5OEqbcNeux12xEs1bJnwp2P8CukqpW2OeT2dtSMcY76ZMJkqtR6He7klKAAAQAElEQVTCpVPk0ERdgWIpOOs34r/0Ltyb7yC4bAPelRdibHgH+qYP4Vx9G+66TTjmb0Vb827U5bfhKKzDrYfI5SZkqxXntS5LFEI6O4RDdWCI81lTwW8olGgZHKIykVNLzAxnxeJDc2sW84MGV9f6uKDYQalTRdc0igtKufniW8glffR26IwP+FFShYTHE3SeMBgfdFNXupgtqy/BkHqG5eBgVOQezbTJAUIPWTNFlnEi6V6GxWIbEXmnctIGmaTY/SvQUPALoxeI0v9wk4emYh/NSiGPpUt4pHWQp148xNO7XuS+J57hW/c+kH+etLUsOqBhCUx5tgSK0BINjWJvc90usr4Qht1/DRehF9SJIzwifWBi/8CyUlCBLqfRjmANiiKCEmpTwR6PNuTNzIpqhQnx7744mOSLx5I8NWTSkVCImfI9H07lzT9L7emY+NCOkDn0HbGsj4EoJUU1Tn2VSHFgZMbx59ooLZqgolbFt7AezecnMxnBknlVvmYDhtsjmc9vsOx22ji/ZN8wtTOl/YYLv7ECCigKaZl49kpzX1+a9ngWeeV8XT5dla2HhUvJYa/Cij0wpseE1A3CA+BwGPh8Pjx5szonimdMJkYXihTwO0sJOG2FIhlfJeiGA00/YyBJvpxMXlVTyakpJjM9WDJc9UAZjsqluOvW469am4evZiWeioXo/iLJYzOXktKnYKUodua4vsZBhdNkU4mDRQFDppWdT7JJCVDEcbwc79p3oS+7FSNYhV6xBHXx9Sgr34Nj8bWongqcFatwLhWlteBanL4Kin0ysFUVSxQTP+cyrSzF3mq8eohkNEZ2cphGxljIOAusU5h+tmNBrTlGUXaCRa4sIVFiciAqM1DBK1bX+mWbWFS7ipBnAR6zCb+5FEe2TlBPVWjJ1Glw/eIprkyHlBM5ioLMZRL5tKxsw0zT7sz86xk3uz+noEqqT3BlhYebqp00FPro0It4Mu7nyZ4I2w+fZPsLL/DIM9v56eNP8uyLe+ns7SUhi5hUKCWng9CTsWJL3FZegbr5FK/cjKdhNTlvCWlFw5LFzRJ1qniDqAVyOKO4Qcpw5mUTENRIf9qy6JKm7BozeUgW7cmcxlR+qQsbkpGXrlxikkTrdqzB/SiZNIpYgS99BUUWFEcuRoHZTrm3l2JPL+ULgxQ0leOfV0Fg/nzKlq9BdwtfZ5PmvF2WEH41nLdKXiL08if15Qkz/q5IDZrCtzoz7B83ZUWVd0QIdvQLQQiKkxdBjcegzoMgx0IZxQWiiGSIvIJqeXEx9dXVFBcWnvXNNDMkMmOixPrOSn8jL6YosLQ1KUXMvNM+nYGcIQO8cB4EaxGdCek+cmLJmbHjZE/jhDyfwJ9t5dKiMO9b18B7lpaJ4lLlMCEp9OwgbVVsuFD0YnRXBRORNGMJJ32TTrrGNbrGoGd4gnjOj+aqwnAV49Q9zCtaSpFvGQ49IMoraxN7BSxRahY5/I5G5ldcIAq8nO7uPnbt2EFD+ASXJk5wbfL4ObFw+BDH9+/iZEcHiWRKelQV2FUIv2Ir3nr5Hbz/2o9xyYpbKXYtzePWy+/kHde8j+UL10heVaawhlOpwqmFcGklOJQKVDSUrIqhuKQdQYEfXdU467KrkNJI7oBi8b56N/9nkZN5Ho2D/kXsK1pLhyjhlGKgajrbDxzgX7/5Te559HFOtLUzORnFshWjPRGFsCKwudd1gyUXX0L5ooUYbkO2504ypWux6i8FsaBNzSmGZ0J4Jw8phib1y/AWTqS7RYFfFLRkEbJoSag8FRGl7BDYFeRLyLiXQJ53Tl+52CjRY09CzgliXXGOS01H0Sa60Ab2YXU+TWWgk8YtVSz4rbez8KO/RaC8HE03zlHyzSUpmiEseQQ+kaUDRdVRFfU0FHl+czW8vtLq68t2vnNJb1k6g7IKjSRzQlze5f5mQ40M1KvqQvzW0gp+e3GQ91dlKZctDvagPIP4RRs2UF1RcUbK1ON4oo/WsR20CaZS3vg9J4orlY1jySTotI/S+zoYGO2mZ6idYy176d/xeww//c5Xx7MfYfjQP9O853Fi4QH6+9ppPnFIGDlbRmlRDm3tPXzpW9/O/6T22z75ae784z/lXZ/+LG/7/T/in7/xDfYeO0YsaSs9u5v9rCx/J0FniHR2VOi9MphWQpRtLw2+i/Eb81ENH5PpOI9sf4bdTz7Ii0/e/6rY9sQDPPjMs2QymTxhm1srPzlz8p4SWAT9IRbVL+fSjVfnUV/RhMfpyX+zUNBUL6vqbmNV1dtZXX07y6qvJ+CuYPW82/Npayo/wIqK2ynxl6K86gRR8IP4C938f5tCXOzPcTyqcLxkLYP1F6IU1XDxyhWoqsb3H32Mz/3Hf/DNH/+YcDSKKad/UvRUsE7FU5ESLMez5m1UvO8rFFz75zhu+0+0Ve+SxcGfb+VULijUTUpkzIWUJO8rSdEayfDMaJYTUVsONk3bcrTj6RL2s42X3q1sgowoJRM773T62bGFgqmoeaiy4CiDO2WhGadq9UqqL7zk7Mzn8c1RWoPRdDU03UGmcj3xoiWkg3Vk/ZV55Hwl57G2VyelvvqnmfhiCVEbiixRORko0jX2q3SCfHjTQVMUHKqKS1MpEYfoby0s4N3VKk3ONOSyp+kbuqwSmvAgq2NWfBDj0WFyElvYPGWFr5fyni70hh7yjcLtVWk+9AI/+/7XeOqhe6SOHJ55N+Jf+P5Xx4J34Su7lHB4gmeeeIhHH/wJR4WGOFaYFlNHdw/ffuBBPvVv/8ZDu3azoKqC2y6+iHdffTm3X3Yxq+bX89zBo3z+q1/nS9/7AR09vSCF60IbmFdwAwWuFZzrsi2dOv91rKm/gwJPNW6xDpbNb+AvPv5x/uGP/oB//D9/+Br4JH/2O3exYqEoI7eb9GQL0fbvE977Gfq3/wHRrm/S3/Mc27bdx9e+/Hme2/YQ8VgURSYfKPJPpG/GODb0Q44N38fRoZ9ycvQ+YqkR2safpXn0SUn7CSeGH2YsOibKYkrG2Jc8psW0PXq0lV07D7Nz+wHaDrVQIVvNP18d4D1VFhnxX+1TK+msWk+4ZD41NXUsb6hHkfoPdnSdoqewdyzFEwNxnh5K8GBflLtP9PNozwTH9Domyi5Ac5agGl5cIWln1QYcxU0owoOwIHcYP74bbf8DrAgfYfTQcxSPnmCZ+Ow2J46xJXqYLRGBHZ+BTRMHiR/aTnK0X2goaGLVeDw+NF7jkrFuf1Vk3JrZMZSF1+Nc8U48NavRdIf9aUbgKKzFI+4I39bfIXDln1B0/V8SvPkfCNz6RdzX/ZX4Vd+OlR7GMmXOzQgHU0TVqWgW73YPZ3OsC5gs8SsEHDYLdte/CR7s4tM4RUaTATnPb/D2eR5urdJZ7JIVL3fuFcyUYS2aNF/SL/6t+tCFLCq+5g2hzLcIl+4T5RQnkx0WWhlsZ3Nd3TxWr97E4sXLJQ2SEwPEx7pfFalwD2ZyGIf40Sqq6pk3fxEllVX5svate2CQR3bu4vFdu/C4Hdx2882svuRqPMu2Emm4gMyCi1h40TVcd+ONlBYXs3Pffv73Zw/S1dePrnhYUnEZ9UUbbFJnISdKw9A0FpffQJG/HofuRlNVgn4/y0UZrVy8iFV5LJB4vqBJsPAsLFswn2DAL36ZUdL9j5Ls+A4JiTMjT5No+z5aZA+pSAuH9j3HfXd/iYHBHpFVTia+InrZwhIf32Syk8lkLxOn/qxQxkwSTQ0RSQ1IWrd865OT05R0lz2QppqQNXOMhid56tE9PHDPDu7+5lP87O5naT3UyvICg/c0enh7ncHSYhdjnlJe8C5lcsFWqF9N7cJlrFm6FJfDyQmxjnYMpnmsP83TA2kOjyTZOWbxU3FQPT2q0Zv1iCLNCp+IcvCguYKCwBQTp+6ObIqK9DjLsgMUp8eYnxnE37WP3KEnMY4+cxasg0/ia9vFVQVplhb5CLocU1QcftSSVaJMUyAW/FTiOe7yzdKyYv1cg2P5O3DWbBB+gi9lVOTRhkTnK6gOD3qgDKO4AUfZIvGlir+ycgVG5UqM0iWo/nLhWfjm3HPtvPFxvgi9Jh17jNmQISoHR1Q7TG6vcbK6UJctyXmWrE3OximGlha6uLXGzS2VDlYFNBqKg/jcLpmU9nqmYPtLigMl4lspljGio1luSt1LWFl1h+B2FpbcQF3gciqcFxJSN1BfcCVljs0UKuvzKNI20hC6CpcaxP79OMU0xEdTLLVraFkFr8tPYWEp/kBI0kRxDe0l0bf91dG/g/TYXpnIabxySuT1+dANPT9ZkukM28WpvGPvPjRRMtdceSWh1ZfRIf6rNlc1fa4yTroqaS5chr5kC2suupyS0lKeFqf0Y+KnisRilAcXiAzWU+Zbikcrxa1VCCopcDVSG1wj3y7ANHViyRhj4RH6ejtpbz3GsSP7ObD3ObGU7ueF5x5meKhf8ln5Ntk3+0lUj0w2SIUPkB7eRnbigMh0FJ0omfHD6OHdlDjDVNc3Ep0Yo7uzVU53J2Sg26VtKoKcS/xGJmJIgO2olyRbrpl0ktwZVrMkYztI04k0yURK5CM0TJWWIz0c2NMi/HYy0DeMLhlXFrm4o87FnQ0uLqjy4y4ooz3YxJHgQrJ1q6hpWkZnSuGB7jjNEylGYln6Ilm65divP+NgUnxsUVn0IrLgZsQFIDVhDzEbQv508LqdGLY1L9trd0QWr9gYjPYS6W5mqOUII21nY1jexzqOkRnqJplK4XA4cTldqO4inIuuwvIWiTxFUb7cehEekDRL8iPKyljzIVx1m9E8Ickv7LycMUk6/2G6Eju2ocqYBVXkdP7reiVF9ZVJM5giPR6QLdr1FRo31nupCRgzUpkiVBXZBlryoAhWFLll0Hr40AIv16xYQHlBQJyJFtlcGocogJqCBmr9Wyh1LZETSVEUipOawhV5eJVKzLiXSXsMyirspJyMvI8P5xjuTzI2lBWlV0pGjqANy0OFdy3zQ29DU90oKZOOk83s3PEUBw/sEa6QiTSJwdirQjPHyInFlYhH6Gg/zuH9L9DRfAJTBuvQ2JhYW88Ti0W4YN16CpZv5l+Oxvjvlgz2X78I6RYy5/het8n/dzjGeMUyNl98hVhQPn7w0MP0DQ+TlUlY5FrKguAN+HKL8ZlLBcuo9lzL4tI7CXqqxBIa5OixPeza+QjbHv8Jj9z/Le794X/xvW99ka/++2f41n99jheef5xsNp1vE7agBcKiKJwk8cFnSEfapr6dcY8P7senjbLp4qtZtHQ1xw7uoKPlMPF4VHIpKIqbAucS/HoNAX0eQWcTLsOLRyvBq5YQdNQSdFejSf+Mj0dpb+7m8L6THD/cQSKSYvHSRopDQUrLApRWFOB0GkLXDibzfDrX1/j45PIgH6hVcOsKI84ihr2V9GkBnh9OsW88I/zBkoBCQ0BDk61yiVvj2hoXF5U5KPIYGC7pV3tQ2WRPQZFYFSypW43hjAAAEABJREFUn0dZURHJnMWoKNTucJTJeIKCgJ+6qkpKSorPQnFpGZbTy3PHT9IyMERADovKy0rRfEF8Sy5Gb7gcxJ+HKsTPCLac7f/7QClfir7uY3gbt56ytJR8V5yRdRYerVmo45VVvEwkr8xwXlPE+VnqyPKpNQVUuVU07C63cV5rEWKKUFalv+0YeYb5oiRvXxjiojWr8bk9TIifJBIbACICuGH1p/nwxf/Dzav/lPnlG/Jp9m1scIj+Xtm6RCZBBqzTEaS2qoHiohJOXzJptyy8i/dt/k/eu+mLXLLw3Riak5FMmILaMlZduJmFK1eezv5aD5ZikHOGCIbKaFy6kqWr1lFb2yjWRo6DR44yNBamcV4DzprFfHbXKM1pDyndANnWnabrgCHLxc+6s5ykmKu2bOF43zDHW9uZiEQwMwaJcS99bT76W50Cg4leF7m4m4wcvz/z8E/4t7/6BF/6fx/hh1/7LI/+5Ivsfup/ad57P+Ghdno6jnDvd/6GdCp+ukrFfjIzcqDQQm5kDyT77ZSzoCMyTI2KEdLL9ie+zf0/+Fce/KnQPX4AFA2HFuLKJX/KLav/KY8rl3yaRWWbuW75X+bfb1nxZbbWfxavVs3D9+/kk5/8Vz76vr/n/9z1Jf7fZ7/KP3/he1QvLGfLdaupnFfMZHSaP5s7BbdETR6Vjy0v4ssbg/zFAnh7tUMc/iFK3fDXG0t476JCrm8s5L3LQvzR6iAfXejjhiofl5b5WF3gwis0FAE2OPt61y238Jef/AM+8KG7qL38Vlbf8l5+/2O/y7989v/y9b/+q1fgTz/1GW744Ce44s6P8l//73N8+iMfYs3y5UJUBSOA/7o/QV/1PhDrUBJPh6jqJFV3OcbGj+NvuhxFdcg3BUWB2Z3QitRr12jH8jiLwa51FqqThpkmSzzwgTqDYnnVkdss1HyuKp549B45tfsJ4SP/zsj2j+QRGdhLJq3IlsNLKp1jMNwj6MVd6KVWnLjzG5tomNeISZwcaUKyOtpp8+rq0TQFM+fGMoNSnVdgCKaC0+UhEAzJts/+NpX2WneFDHo6LGa3SaEvQJFsM32BQvGdmbT3dOMQSzJQVEraV0Z/1ompShfml+AzVz6RrSR3JGFY81NfU4XTUBkeH8P+4Vu7fguLrChtS1pjv8dTCcKRCQzDwQWXXU+llJFdj/3pLLjEAiipWUNp3Wrh56TQi53+buVSmCPbZHs4fjrtzAfNWUpOCRCLxymsWM7GrTcxr16UsMPmPYui6BT76ikNLMij0FMnaV5Ja8i/2+m5hJcdT+/jsR8/z9suWc/f/L8P8NE/vImKmmIy0STr1y3miis3cPnla9mwYemp6pV8bNdiocg/kxpRYFfUFnJpTYFYWA42F3uoECusThbUGpciY9SiRLWolwMWr6SLuPI0XuumyEePWGnLSgt5x6LKPGoKAwS93nNiVXmIOyTfrU2VVIhV5hSB2zSEjPBoPwXwrHg7zqv+L9pVn0G/6BN5FN/2BUKXfhxX1RoZj8rrYc0m+ZaCDO9ZaI9MNmQ5mBfQuaLSLVsrUOUdFGbzyonyjCQSGGYPruh21JEnSY/uySPa+kNSIy9iWBBwl+F2GHmUhIqpLquiVlBTVi3KxEuhN0B5qJzashpqSqsJ+YMUekpFOfhBMQBVoOAWy26gp4s9zz7F0f27Je11BFFCimxhY9EwRw/tZ/+eHXS0HhWlCOPhCRyqIk55D6buJGlpQlAYzmUJOhUqfRpFhim1K6CoxHKKqCYHqjco/LmZmJggkf/xCPkMIn0D5G6SIpNLks6kUUUR1tbUs2TZJhoWbWTewo1cdNltbL36fVx0xR1csOUaVshhQ6iwjGcev5e+/h7SUj+iBskOkx58DFOc0pzjUgOLcZWuoqi8jMb5y4VFB8cOv8gTD/9IttNPoCiqyNCHy/Dn4dA9SCYchhenLrIdzzF0uFe23S2U1RZTI9vFBZksGxbXcNkV66babUJZWYgFTbXU1ZUzdSkSTWH67tVVyrwOSj0OAg6VIqeOW2RrKymPpuTHqEtR8InSMhRIDYcJ7z3J+FMHXhVh+RZ55jC5ncfwv3gyj/SOo8S2HzknrD3NFHYOUiNbWpeukcyOMTh5iO7x3UwkOgnHB+hJDTLgVolXLcW19AbBjTjrt+IoWYzmLkRRhLk8+I261NlprYVLzVHuhAa/PjtVvkotliiG2nKTIkcvhpz8TGfLiDM52f0jCO/DK0rB7wliI+ApEEUWzMN+98t7f/8okxMJLM1PZ8JJWvXjlhMmp5QT8vkV0BLCiqKgy2Q0VE3i19luyW//YKPt07L9Zlk5MbNk5RdyQtdCsR9OQZO3St1kfQGUulTG5TBgMGWJP+xUhnykSDkFRZHYZk7eDMMljmBvXhEe7WmmubeZRDpKUHwriqLgdjpZu+kq1my6jqq6ZQSKa3G6AzjFelREQaViQ4wOtPLi9gc5euA5wmNDolhT5DJjxJMZxjNlJJUKVCN0GqbiQy9YS6h2K9Wy9dU1nWR8mOjkOIMDfXSLk3pivEu2xJk812feLHnJhiPED7UzsvsYI2MTLFhag9dQyZ3oxn2yl8bqEJoonshkDLuZfp8Hh7S17/hxho4eYujIQYbzsJ/PxMH8N/v7FA4xKn7JyPCIlGYKOZPEkU7GfvIsoz/aft4w9qNnmHxiH8mhcSaivbQMP8K+3u9woPdHHOy/h71dd7O/54ccHLqH45PP0W9FUYM1ItOASERHkfs05PGXHhTdgebyzwofs6S4wEUOH9n8YHrTLfsFCWiqSsDjIRTw4nQYZ1HRmZQj/AeIt3+HzPhe2fpZMmqdksfO5xBrRCM8kaR/KMKD219gx6GT7B/N8vWWNM+PiNLIKNI6UQ4y1C0BgnQiSX39fC6Vrdf6DVtlQmloYs1p7nI0V+k5oborwF+P21vAwiUrWL1hC42LxTqRERr0B0ibllhNCTm9yeDXcqzw5ri8TCMplsajgybbwgpZe+ZapiwWFl7Z1qrJCOOxOMFAEJecWnlcfkIFFaLgTHonBxkV/53bFaCqolbaOxWWrtzEwsUrRRmlef7ZJ3nmkW/w1IPf5MkHv8uzT/yIo/ufIDx4ggPiwO9sPUw4PEx3p0xubR2DbCauL0RzV6H7atH8DSjepThCqwmVLqe8WBRbop955W4uufRyLr38SuoqXPR17CSXTSGiE4j8hRUFVf4pJNsGSB5oRe8fI+DziuKcxFgvdUifRp7eL8qmE9lfY4j1omkq6WiU8ZaTdDz7GJ3b7qX76Z++bvQ+/xijx/YRHxmeGgcZk/TRLuJPHSR9sof0iS5Sh9tJHusiYT+LQk0f75r6dqSDtHybzpc42ErqWCf2d7uMXTb/raWH5KEOYmKZRboGaB/exZ7ub4ni+h4nRp5gV9c3eaH9m5yUrffJkcfZ3/0D9rTdT9ZMicKykPVF2suv1KXJwmYUVmIaolgVDRnwM8afOmOUzyKsEsbJsCAtw5Bf8uUu2YThqTwnF6mhZ4gc/nvMaDOIsxl7FonSGBob5cFt2/iPb3+bw8MRdk+YfOPkGP87qPM/J+Mci1uyLVMQo0daKANLqJc4Cmk7cIB7vv9fPPXQTyTFj3/RB/Evvwvf0g+eE/5F7yNQcwuTkTh7nn+SJx74IS/u2IY9GefX1ZGSg4CJkUEckX6qjKTUBf/dluabPRZHkg5QbUUrVZnQ6Iay3CQtHV0kZfKVyomX1+PGJUp78bwm/umPvsKT//gk9/39Y3zsbX9EUaBUCk4HVZzbMdkKdhIeOExpSRlOt3f64+m4o6udo80HeWr7Y/zHl79OZ1cEv1fDUDKkEnEsRSfrDBFa/hHcRSukXIriYIqP37mId7zjVq66aisblvqpDXSQi7UgmkvyTAdr+oFkzzBZaXv1uiVs2byWn/znDvb2jBMt9qL6PUS7J3EWGlQ3lBAs9DHcfJzj93yHpRVhamrCVNS9fpQX9uAY2sWRu79Jxv4hWeHCdOowvwLf2y/Cd91GHOsXwGUr4doNGGsa8F69Ht9tF+LZ1IRnw3x8b5N8126EJVUYFy/FffUajLWSLmn2N//tW/LpZmUANZuUBWSXLEomDr1YagNV5FZTuAmfuYpC5TKC+mbGxyewzLR8f0ku8vIrFHRMvYhU2VYwgijMHJ/qzLbaZtyG1CLm9lA0w4HRuLyYp3Dqm7zNZtC9MtCaPoan5tZzVptLjxPve1JW27g4P8mLP+j1s6xhIRFnIR0ly3lEX8BDES9JacKOqMbv7Izw2zvG+Um73T4lT3c4lcYoKKWmYQVlNY2SFiFy/OtEDv0X0SNfPycix7/JRNdPsLIxahcsZPHKddTUzs8rrhVLl1AaKqC1o41o+1F+Z3EBL0ZNJtJ2N9qQKuyqszlKlQQ31egsYIRHt29nUWUJixrrsX+gVHKREUU2KFvew4fa2Ln9EM/vOMiBfcc5dLCZVDKdb/QSqfuiK28SB7xJf183Dk8ZC1ddzRU3foQ7Pvgn3PnRv+faG99BwO2mwJHmt9+7nOUF2yhJ3o8nsx8l200q0stYqoSHn9hHa/MeYu3fI7z3L1F9y3D6a0iHD9PVto+dB6L85P6DPL/rWbHeRm0W8zzkhS8yVlwG1mQEt2D5ugb++IvvwCVuh5GuIRCnfF1jBZ/5/Ieoa6hksm+AVHiQUFmObP8enK3bcZ3chrPlmdNwHPspjqM/xHHigdNp09+1fvFTRQexYsPI3hc5GZFtro/AqkbKb9lC+XVb8F+8ioqr1lB77Xq8W1dQ9jZJv20Lvs3L8cqhQLk8l79tK4WbllIiBwVFouD8l6zETrO/ld26hZIbLsAvhwmIQs5lvHIoFCadHUFTHLgp59lne3jo8X386Gfb+M6PH+buB3/G13/2NfpH+qfk8yt4V50+XAu2gANMMzFjHKozRvnlhBWV1miOn3UliKPkFQIyIPN4ed4Zflc0tywIy3DXvh1v/Z1n1ZbWq+hL1fPo0/v46Y++SX9Pm3w3cbtdVJSX0N3VRqFm4nJ5CWd1LEslklMYl8le6VFYUCg9Ju1DUFwUomnhUlasuYBly9dRX1NLoOZaqfcO3HXvPDeqb8IXWkXjko3U1y9hxcqNrBJnuKpoorRCXH3BJryiRHfte4HE8ef56DwH765xcIn4uVZ6cqz3m/Ku8bH5Xrzdh3hu2+OyFYzyjmuvobKkBF3XRTFEaGvtYWBgmMLCILX1FdTWlVNaXoTL5+b4sXZ6ugfxuAtYaf/fjDe9m+tvex9bL7uW+QuWgEys9rYO9r3wMC/uvJ+dT/6AY/uewtAs3GoYhzWGZsVk55ZGVTUKKzbT2LQYR3Q76bFdOIpX4PDXinI5Qoco4R3PH+PF/S3MW7CBdDpDNpuROpBLyQ8Pe5nzNtZiuDxEZGsVfmI3ayoKmT8SwTsSxba4ypY1sHhJg8jGTVK2vmYmQUHIiTIpW8jEOEpyEjUxgarbjg4AABAASURBVBYfRYl0oFVvFFyM5gqhiH9Jtb+fghIfQU2P4vIbJCJh4SeNmUgJ7xESw5MMdPUzLogPjJEcnmCyZ4DY8BhJ4Sc+EpYt5oQ8TxIbEYtwfJL4eITYwDiTnX1ERe6q+OIcBT50OXHUxRenqTorqy6jwrMMMhoZcdKrsjtJxCAsvtTwRJQJ8fGNh8MkElFRCDl+JS8LbMXlW3IpmtuHTI4ZY1OdMcp5worcBbbPRVEYTCs8O2yyfyRJPCutlK+/nGCh6j6MwtW4am7FVX4ZirwrjhLG0hXsbVF4btdhnn70bnY/9wgDfZ1ouorP52ZVQw2XzAvRGBQFZbdLnOcykqh3WWwIaSwK6qebFAz4KC0to7y8Wk66qikqKMNbfR2euttfHaK4PKWbqZm3mMKCEkqLSymvKBM1mMVl6GxetZL1y5eRTWfFStpGsHMPy+KtbFYHuNQ5xsXGKGvF0vH27OPoC9vp7e1l9eLFXLZpEz6Ph7hYJ5PhOGmxBj1eN954Cp9MQGfXIIbEAVT5B6My6RKxDGXltWy4+HqcYlWlkhOMDrXT0XKAE0d20926l5aje2g59gLNJ45wrHWSnKMMVJGNSEGRk0AjOJ+C8lXUlKq4lUGRs2xVyzZhRVvo7T7B3gMtnGwfw+UpYsMFV1Bd04DT6ZbSdlDsWx6uiiJ8yxvRiwuI7TqOvruZorEoxTXlBNcvwSvf3U4nmqqSsxWfZeJwOVDSMvvz6g9RpKIQ7RFfsQJlwZWoi65HqdmM4i/DysVknplTky2XQhFfku5xipxS5GS3YMqJdE5OMO2+RrrYVRTAkoOAdM8grlBAlHBcrMkBabqO5nUQa+snORbBVR4iK6efGbFunaKskmOTYs2Pko0lmb40VaM2tIwl5ddQHViLJf6GHFGqq/wyZvxomoJuGNSUzGfp/JV4Xb7por9ysao7cRbPRylsRHEGpuQ5A1za3TgDZM9F0iKBxsmkzjeOT9IVzcqe3pKMAgnyMIthqkLVCOAoWIV/6R/jCK3GCq6jfSTIjl1H6evtYLj3KI/e9212PfcE9n/64HQ6+P13v4tb1y9mvlhW9o8e1DqyVBgmC3wa1U4FdzZLZjIug3OEWO/oFPok7rPfwzKYHTLIfWchlwiBVoXqrZdBX4/urcXv9WHoCuHIID1Dx5mI9pOzssyrquC6iy7gknWr6Roc4mc/vZuW5x7C07aLeUMHqOjfx/C+Z3jwnh/Q3tnOqiWLed8N1zGvplpOEh2MDAkPiTQVZcXUFQRJHO6g/55n6f72o/T9aBvm/g7m18hElokfFksBDEprmnj68Yd47L7v8Py2e2g5+iyx8S78viAOWVk9gSI5YS2kpVcnE9goz8F8X2reGlyVV+LxV5IdfQbbutGLNsgW3CTZ9zCd3WGOi3Pb5SngkqveziI5jLDh9/sRLSI0LFHYlihSiT06gUtXUPq2S3ErGuGf7kCRCV98xTpKrr8AnDooCue8ZIFRLFtpKZihGrS1d6GWL0WpbEJtvASl/ipppiFFs6hWDkXyy8tZQXEbGKV+go1inW5aTP1NW/CLwjLSKWpv3IKnJIQVjxNc3kDBmoWY4UlchUGqr7kAt4wbh9Csvv4i3POqiHYOkcrLdroKRR58LK+5jvV176bYvYKMMknDYpWlTQ1UFJVTGariqg23c/GaKykIFEr+X9WgCmOy8JRuBG+lyDIr7+c/2LWcf6ovp2j3yymMy7bqm/06jw4k6U/KYDq1Gr68yMy+2822GZJaNDdaYCmB5X/KqPMaOgYyJCd7qKlpyGOkt1Um6wMc2LsDTYoEfV7ScoJYTpY7yuHzK5z8YYOBvQWbzGmkxmIM7zzGsS9+n6P/8J3Xhd7vP0Gyawghf0oa9pPNY47HX3iAv/vm53hizyMkUvYqbTG/rpb33nQDn/vIB1laW8WuI0f50o9/yuf/5xv84ze/x2PP72ZeWQmfev97+MxHPsSqJYtO0YXxsXHhP0VAVRn41hOiDC28dZW4AwGsEz2M/tOPGNy1n/IyUT46dHUOysSppbhqhWzVJE1EZodcLit+r07ZTtWwZvM7uOKGj7Bq/dXE3VvIqlP5HMFG/POuk+xhqXgvrgJRFM5Cwm0/EiungWJvgs2ry7n5puvYcvkNks8Optzs9gsUCxn5AsgLx1BwVocovHC5WG4aDtniatVFIOm8xqWKErayEcxiWRjW/y5GUQO6qaFFJlC8QZSlV6Mueo9QSGGZtozl8VxBU8HteAmGBpKm+VwU1FTgKJUFyO8Bh45mGBRK3+jyrorSVd069rOdpsaTWCl77HP2pfhYXHUV1638fbxaGb3hPVy9dTMfvPlj3HnVx7jr7R/H5fRIGUXwKxhstmwIa0pJA5bXI4tURN7Of5CeOP9EX5Oi3TBd419b0jw3biJG+Wtmn62PmreB+UsuY+HKy3EFqunubsvjgouv4qqb3yET28+Tj91LIh6h0qNy+zwPv7c4wBXlXt7Z4OVTKwJsKnWSPNHN6NcexvFCO669XVM40I3rSO/U83TaGXHi3l1E9h0jEZaJ9LIGl5SpLFikEyw0EV0jX20Bgs/rYd2K5fzRXXfxH3/+Wb71N3/Fd7/w//j2F/6K//jrv+JPPvYxLly9WrYVLilDft7bv2StiWXilkllDk0QfWgXweISTgY83C2nZz9JJjFrQ1gnR/CmwOVwYF+64WDrpTdTKNaK4S5n3qKtXHbdh/ngp/6NG267E6dLk23rA3z/q3/Ggw88StR7Db4Vf427/oNkMzqRvhfxNn0cxeEmNtZCc6/KX37he/QPDFBTEKeyIG1XI4gLEoKs+EEtDkeyfPmwHHh0RumKZ+nffZTmf72b4f95CFuhTf7wKUZ++DQTLT281mUqMswX3oi2/F1owap8VkdRI+7aDTh85WJlIcrrEtSl75PJFpLdYJSXX1Y0RbJtiIFtsk2+dwfd332S0Y5hJhSDoR2HGTrczEj/CKNHOxlt7sH2eQ4daWboucOE4xnGxxP0fP8pjm/bw7Bs18Odw4zvPMLknmNnVGXKsxO/s4kL6j/Ezav+miVVV7N15bVcseFasBSBZLEEv+JBD1aiuQIzxqX06IzRPgfhUxKXgdQvTsgHezPsHJJVzs5pf7JhP88yZDigaG7c3gLWbriUm2+/SyyMpXmU1iwjmzaJhUepb5gvFkgb6ViEUpmsNR6NAkOhxKXS4NVRZaswJNvEiFhlsdoKsi6Z+OIfUdMZVHHeq+IjORescJTMcAzb8RuZfGnSTMajsr3uB08naV1iJXdaMrqm4RflVVVeytL581mzeBFrBWsWykmkWGS1FeUEfD4xCFTy7ZOSKdkiGpohCsmJJSePZjjGsaf38sxTe9nX0kdYDhq0gBdzZFyc09l8WSkm1qTB6nUXct0dH+a6d97FmguvxBAltPfZB3jh2fs4uvdxBroOkklNcvzA03QMO0m51mL4F0txA1PxoHlryMbHaW85xvZdPXTL1rmo/nJqVr6TgqpV2D6mbKxPfD/98hxnz3CcLx6J8LUuk385meWeriTDoWKKL1mDa9MS7EkcungthVtW4Kwowh469rS3Y6n0rJApXYhVtwGldBGq048RapBJFZx69lfiKKxDVTSUBVuxSpeJxi46q7z9onlcuMVf5asvp6SxGlVq9NWUULZ5KV6x/LwLKilft5DQ0nkULptHuZ0uad6GCkrWL6JweT2K10np4hqq5FtwUQ3u4gIcHrdN/hQU7L/p7nIUMK9oE40llxLwVOHzFRLIbw8VwAa/8peiOUDVZ4xPdcYo/zzCMlCeG87yUF+ak5HMz8s9Y98VoTwNZFBUVM5ji1gXV9/8YRavvJh5jcvweAIyUVSKymsZGxshlUrIwAUN+1LsG4bcn3v2MN995AWejE7yeCrORJFXtkTSgadnk/0g0BQUQz0NqZbRtgEOPXeUQ/tbhdJUSGUnSVkjorwGmMh2ybZOzCDxlUggk0wx2TfIaHsH0fYW4l0dgk5xCjczIY7ysdYWRk+eEIh/TBz0SLVOhwNNlSmnKuAUhRLyMrm/GaNzgHmaQZMvgDoex1EURHE57CJ5RlTJX1JawYIl62USBejvOk77yRfpPL6Hvo5jxCYGsLJx7F/QHh3opqu7H/Fbo4pzXlUdOPx1pKLtYsF2c/BIt/jehtl63XuYt+wmChtuxBFowEyNYqYnSMsJXyab4PikxYP9OQ4nNHaPwzODWQaDhRSJoiq8ZgOujQvxX7OOwLomXEU+4fPV1Jb9SfwsyRiqaWH4S9F8BWQGjpHsPUAuFZMtXCWGu4RcfBRLFhqUc0w4W+gCVdMwDA3x2kv/WzhcLhRVy8PhdqE7HOiGA6c8T6cbcmhgSJ+LuZ4v6/S60FTpf+kTVcoKh6eCIrEi3wx8riK8zhJ01cnpa+oz9njhN/xSZ7f905KXHpOK+9IKTw7meLA7SSRrkstPlalv8vmXFFSKiqu49oY7WbnmQsrkRLCwqAzD6aVblEPWPrGyOcs3RW7KKQjv7e39PH+ohQMjYxweGCHlUFE1DWSQaoU+9NryPLSSADj1qUli0xIMtPZxQLYOhw/ZisuWgUks20sqN4n96z+jsVbCsU7SMqmRkZuIROk5cIC2hx+h7f57aXvgPjqeeJSe57bR+siDtD70oKT9jI5HH6F33z6io6N43TIJxG+UzGXIBVy4ty6jzGGwUSyzq4pDrPN5UGVyBlYtJON0kJOTNKcoMLs+G06ZRN0nm9nx2E9pPb4bp9ON1xvIw+3y43KHqF+4Eb+vANWWC6BI2w2nn+jYMQ4ebqe9N828xibe9dHPUVazHMNTJpl0cskxctlkvq1ZUQkxDMKI0rflp6kMpkzCGQvd48TXVEnBOy7GrPESNvvpmzhE39hBwpEesrkkL7/04eMoPUdALGUjUI5KmuShH5HY+x3SfftRHB4coXrSLbswh5shHTmbhKoIb1li3cOMPnWAkZ2HiLf2EDnazphsBV8PJvY0Ezvcli87tuNQvtzk0Q6yE6JQ3W6QOuxKFbnZkCgf7GdVnuxYol+bYElfYs6cQWLLZHaFYffANGRQH46ZfL8nzYHxjExUE5k3s8vPq9Sm6QZLV18kfpg+ers7mRwfZr9sjXKZTH4yThezVcwULO5816X8zZ++nzsv3cSHL1hDSHw0uUgatSyI46IlBH735jxcV65FqywC8VlYdoNtAjJwPT4XhfYxu7ybVpLmgacYmuySFdjPeOwo+zvuIxzvk3ImyckJeo8epPvu79D145/QdfcPGHjiESKD/XQ9vZOuH/2Arh/+kIGnn2bi8CE6nt9JOhFHFSWQljYk3AaNv38HwQ0LqRDlVDk+iZ8c/tsuxLWmkb5xsX5ki1sq2zCEHxv1jYtYuHwDJZXzycrp6dBQH8PDA4yNj+IrLOemd/8Jn/mHH3LHBz/NvAVLEUYxZfDGJ3uYTBdysn0Af6iKD//R31GOtAANAAAQAElEQVRWUIWh6ZJHFI201TSzYkWG8RQvl21cIdhjREWuU5XLUz4I/1rQS9GGxUyqA+zpvJt79/8pP9n9xzx/8hti6fXLGLKtr3zuqVt2XI5SkC2rS95telmsjgexDn4bel5A5Yz8slCQi0m+M4KhQYVYaZrJ+D3biT5/hOToJLGT3Yw/uft1IXK4RU6So0R3HyW87cV8mdjJDizpB5848VVd6jijyl/fR1u+Ftlwr1iwE9IMuyMlOs9BPc/03jg5MZWbkwq/82KEw3GZkG+cwoyUsMUd8HpZvWYzmy68hE0XXcK1t76bNRsuIhgsOKtOu6uQmdbdNcgROd7vjUQ5kUtj+V14N8zHuG4TsbVLOBIO5zE2vwb12k24ti7HSmWxlYIRKqCwppzS4gJ5zTEW62Ao/iLRTDeq4sJhVNCf2k8iN0oyGiEbmSDkNXCFLJxFU/AGk4R8Y1Qu8OEr0/Lphu1lV1+yIKqqy3BoOifFiTxhpil+12U0/Ol7mP/Xv0X9p99J4eVraOnqF79ejoDPJ1aamzOv+oYlLF1xAZmsg4KypWy85N3c9Uf/xu/9yb9z4ZarKQoG0bTpSWihqg68wTp81Zfw7t/5Rz7w0f9LUaD0FElbcio5SyenBfCWrUGRGLG4TmWYihSJbEh0Zjgx+AQd4edIMEzKGOHI2NfpmXiBeCZ8Zrb8sy6nhZooyPzLK24vEVdVP6rqfUWOog1LaPr0ncz/wkdp/Mx7afyT84Oq910NBWJZysL1ikp/LRPsPpWx370LZXIUVfPNSCt++YpLUUiIU/hkUuXH7QmaJ7Nk7bbbmJEmvz6iiqKgywT0+4MEgiFBMaHiSgKBAnoGR9h7+AjN7e2idCw54DLzRE+e6GXnzmMcbO+ndXSClM9AW1ZHXBy6beFJhsIR2sUp3SJbyVHZOmrrm1CkDtF5KIZOWvwrkVgc2wqbkK2TW6vCka0lOeEjHSmQ7YpUJ7aDJVs9TZROiT/D/PkJFjTF86gtHaIwfZCqQBuN8ybyafX1CYqLs3n+7JvL6aC0vIjKyuL8T8c3DwzTnk7Sq1p0SnyiawBV1SRPiALhUZdnu9w0qmrq2Xr5zdz4zk/wwd/+M25420dEmV9Jde0ikU0IQzNE0YqTWQqIZLAUlZzhwyMO8ZJ5ywlUNpARx21cvov9R1yUsukowuGpRnMUoyg6mnx7aWDaSkVgSaId7NgSeYsSGk+1Ekn3ir2UwVTTYrEPkMxOipX3UnvtIqoq8hvvIt65g0jLNkYOPUA2NWF/IjfZz+TJpxg7ei/a+ElUWXDgpdrzmeSWdVhEvBkGXREG9TCDWpiwJ0lCjMNYwGRIn8in2ek2RowIiQJwVIXw1Ja9Klzi8MeQ+hRFavn1DfluEfZN8RnG2p4n17cbOW2S/tcl9fwHkdj5J/oLUZRt4yNyyvhYT4IO2V79QjRmpJA9oDShrJGzNDqjWZ7rGuLxkz3s7BqhK5aRDZZ8llBVVcIiOWGqkm1mha6jSFrK4yKqa0QiMcrKikjJ9iuZSkHAJf6uYnTbga/J5BaFlY7EyWZyUgrS2ZSY2mWM9AZpPpoUn1Ka1KRX/GI2Lxaa+Ko8jgzFBWOUhmKUFqUoCKZwKDEc+hiFgVFKQxGKQxnxOdnDKk8Wm6mA30uF8OqTEy2HYWCIn0t3GehOI/9cWhrKb1ndbmc+v10mD8DvD9C0ZC3X3Pg+LhALy/4LEoFgkXyx+ZJIgrAmylwRuSiMiV/qQXEF3NtncXdnmu+2Rvlu2+QpROQ9ztPDCr0ZD0PiiG+Tg5qheE6spmmeRYrTj0IbZBuSS9EzdpjxeAuJzIDIapRcLorPUYvfVS7td+dzIkrTEv+a5SkTuWXFn3WQyL4fEdl/LznTgeUKkRrtkvcfEj10L4qcimK4JT2IaNIpGqfux9oPcf/Ob/PM8W+cxmP7vsIPnv4SX3vgaxxu2c/ASA9j4SEGR3pp7jrOM3ufImb/3o40IS+/V4tP1fHrH+Uwk8Ok9/0AK9yNJdt/FLvR579lvzqKS9rWKlvG+3pSbOtPMpGfwPaInYZk+CUGE4WECff3JblvROHxqJvHJg0eG0ggfmPhTKGusZxVy+fRWOin1uNGz1lk0zmZVCa6oVFaVoimaeLMdokCcONyOdE8tnJQMVNpVPEbGWJ5ceqakNO0rs4EJ06Mcez4GFGpL5fVTn2VSCwPS3wylmagFFSjVS1HrV2DVbkCCqvBcMg8z0rGl0Imm2ZkYoiuwXayegwjKN/dSbJGTCZsAoe8jyUG6Rxo42TXiXOgmf6xftKaRVuvnad5Kk/3CVp7TzI8PiiKJC3SskiaJsdEEf3rsTj/cCTGFw4LDkX5gg372YY8f/VEjMf6ExwMZ/ip9P89vUmOiOU9xbUIXZTV1LOMBcUUizxJ39hxdLHOCtylhDzllPjmsajkJsr8i3Hqvnx2ewsaThYxniommQuRGIszuv8FosdbmYyXMJGuYKx/grH9LxJt7mAi5s3nnUgXkcj68zSmb0fa9/Hw7m9ycOgHp/HUsf/mp9u+zIM7H6JzsEP6VsfnDeJ2+UjKqe+2F54kmohMk3jLxtIr+bZZiTDZ3n1YJ+4DWZwV1ZVPn4mbOhNEXzdNWxnbkGGObBfRdHZHde4ZzLF7LIF9mmbJ5Hzd9GYwY9ayGJU5/s/Nae5JlrPdvZDHs+U82JXIKzRTJtdDP9vBP3/1Pn4qTtvHBodJODU8PicuidOpDC/uOS6n6Gk5FU9hxtN4Miap/nGxBnLohUFyouxi8eRZrdB1TY7QHWelTb/Y8kFkly6cj7L+nbiu+gM8W3+L4ms+gWPLH0HFctlGnU1vbHKEJ3c/zD9/+2/5l+/83RuCXeYVOIPGl3/wTzy84x7C4tsQk4uxZIZ9Iyl2jim0Z930WN4pmKdi+12ed4qC/ml7nOeH0vzjiSx/tD/Oj8VK4xxbNsSO02XUVhQ3sbb6d7ms8e+4dtEXuWbhP3Dlok9R6K0FkQlyJeMKR/c7aD4RpL2nlK6+Snq6qvJoOVnIyZMFtJ0soqutjN7eedhpdt6WYwb97Smh8FJwOwxChT5KywKn4fe6WVK7lE/e9gl0Vae8uIb66kUsblzJ0gWrXir8Fn+ypH2WmSPde5jY89+CzChYGUmduSBDYOaIv5zya7/nmy9jVWHHuMmXWjOMyKlb7rULzdrXZNai3z4lFEcyqigSzcGKUg9/ubGYoC5si+KqnlfGmrULWLOohkbxI3liGZRj3RSMRlnYNI+CoJeaqmL8Prf4WwYZffYQVjIr/i2V7HgYLRrDJ9/ObFQmkyWdPnsS2d/TmRTj0UnQiynY8kFw+hjf9RPGH/8q0Yf/RdYBBbXxGtTKrZx5HWzex5MvPsDzxx9h78nn3xB2nXiU5449cBZebN6ep3Gw7QX2tT3Hf9z71/QMt+Wr9MpCVOIU4ZBBNLZAlGgmLbrHfpdn8akh7agR/9F8r8qhCWmrqoHIFsUulycD4kY4pYskwSCTcdLaYtLX6aar3aC5OcfxEyme29vKRCQhPSHZ7IGTUIhFFVZ94tOs/cTv03TbbVRefEUeq+/6IJv/4s+pu+waPP4yLvrzv2fDJ3+XVb/3SUrXbSEl23ahcjrEk2mGRibp6xk/DVK1LKy8jtVLN/DCkV089cKjPLXrER7Z8TOefOGh02Xf6g+KNDA71ka640mUgZ3gKANF5ggzd6kzR/oXoSzKS6SQEF/S/jD87d4xhlMWpiRPjcZfhOb5KRMV66hFfG8ZewbJRPIrOWr1HI0eDc1Ok738wkV1bFy7mPpQkMUOF45wjMTzxzAfeYHCY+0sKixkSVERDeNxPM8dJfbEfhRDwxKnvOb1ogd8qIp6mmF/UZTlqz1cdfV8rryinsKSDJphz0hZ0MQCNFGxSpaLVeUmFx7FFP+KlkmiDjdjnnwWRXOiFM8nk46fpjku+8/xiQk0xUlJoIyL1q7g6svWcfWl67jioilcc8Varrx46vnKreu45qq1eVx76Rbedc2d3HXL/zmN99xwK5du3EhVeQWT0QnGI6OE41FSonAdhsqCkMEnFzn4nQUGv914Cg36S8/zDW6sddBUaFCkZbEPHWxrDRkHSBvzjJ+K05I4LgtIZzRHeCLGPU8+y3//6Gf81w/v5T/vvocvfuduTnR2kc5mEdFg6racFNkODjLWM8x43xjhgZFTCDPW1klsYID4ZITWI4cZ6x1nqLuP8NgoU4MuX3v+tn7ZFj50/We5YfVfcMOqz+Vx5yV/wnUX3kppqJyP3f5xVjStoqK0guryWlYtXM2HbvkwoUCIX/bYZaYuSwgLFLGuEm3PkjixDVUWdkUWHUVR5OPMhZdmyczV8fMp2208CwqjGUX8STme6oszksj9fBoznCMsimv/WJY0dk9BVqzBSVGqvdG0KA6pXN4PHWrnsaf2sfdEO7tbOojoCmYsRfZwJ9a2QzifOpCH6/njaMe7yA2No9j7HtHMljjtM+IXSaXSQmwqZPROPKEBKmstymtMcI5iKWKpTH0GVZSep4hc1iQ7MUwuMpLnxfKUYooCQcx3XF6JMtMlyGQzZHNpdF2nsaqJ2noX5XUZSmtTlM+bQmltmrK66ecooYo+auscXLnhcm69+N1cu/kWLlx9AfMbQ5TWZKid55XJWkwul8vXYzdpOJVl22CS77Yn6ZQtW3fCoicPU2Ib0+8WByctXghbsglU2FygUmwoIGLOExNlZcd9aYWjkRxP9Kf4SrvJoLucqNQxNDRMR0+PbAW76eztIWkrLXvSSHlVLD5XSQh30I9TLFmnVxYTzxScsi13BQMYbg+aoeMrDOF0KTjt706XXeVZaKicz9YV17Oh4SY2NE5h9YKLmVfZgEsWqbVLLmBB3RLq5L2hegFNdctY3rQGt9NzFp234ku69xC5ju0QFkt7Bv1aZ8pOPfPll/8sA/bUQM1KPGg6+WlnkhZx8KZkcp8xmmeZVYuxtCV+t9wpR7zoEE1Dk4kxJs53SywCRWZae/sgBw+00tM3TNtImIRTB7eBFU+Rae4j9tiePFKHOrDCcWxra7ohukw0nzjr/UFfPklX3LbRgK4ZMjGCp6HZ21QUVLH6DOFBSU6gaiqqKhzIaVtWJm7KJat8sAIUFdIJVFXnzCsnK6SlpCktKifnHCZmthOzWomrU4hmJaaVqHKMOMexlDEKvQUsrF5Nbdl8mdyQVLoZSO6iP/GiWDbjuN0v1eESK3IgmeMBOSH+8vEkP+41uW/A5P6B3BTEh3n/GfhZf46HBy06EiqbiwzKHcoUu/lIBKNY9MlC1hwx2SF+sO/25BjyVFFeVkFFqACfKBq/yy08evC6XCIzLW+0qaaK7vXgKSzAEwrhDAZFgXnz8BZ78ZSVYgSCOJxOSqsqCBS58Ym17HR7efnlcngI+kKCIoEdh3A5fJJNEygCHZ87cPqb3xPMp6HINwny8pYLliyTOTmJTR5/FGXwSkORUAAAEABJREFUEIaVxv7xl9loqDoblfxCdUhnZxCra0QT567JsEyEX5bikqmDGFu8ENMQIwt7G7FBLIN31+qslMFuWxjCKu+841K+8Kk7+diGlfzO+hUUhdPkJpMo4px/OZBClig8G0gFpQvquPCazdj/H6CCikcvpyl4G+vL72Jj9YfYWPORPApdjSDfDd1BUCarOnwQw2HhKm/AXTIf0VIkw10wbzWWTHhrpB3D6ZUyU0FRFAzVwOlwoyiKbKvi0pzs1MeX3U0zjsfhY2Pd73P14k9R5l/JaGyII32Ps6/vRwwmD5Cx4vlSqqriMFw4dJe8K4zEc5I3h6KKQhPrDs0Bqg1D4ikomsR2uu4kgsH+SVXYt9A0m4QIReQjT1Mh/6ogkcAkIqdWYiqhyuIxlWHqLhSxi9v5cuk00Y4eevcfpvdED8Mdwwy3duUxIdbZ4NETjMvWMBWZoOfFZ5kYGqOvuZmRvu4pYnP3V0pABGt3iyW9YGVTcrh0CLPlHqzJHhTd/8r8M5SizhDd80TWlpLKY30p9o6lzhPNN07G3rwlTQWZpVJYRCY911igsbrMhVNSpoJFqMRPhVPHd6iVgueP4hwYAzk9tMQB/1qQMYC/0oOn3C2kpM2k8JNgYWEdiwsbaPDX0FS6SbBFrItiySMKR5zaY3JCaKaGGN/+NUxTymx5J0VXfYSyt/0FhqLJgHoYs+8Zyf9S8Hv9XLjiCt575ccp8AfR8lripe/TTw7NRVPJDWxt+AtWVL4Np1YinzRRZG4CnlcO0Co5Ubv90ndz0+b34zSKqfUZrC92UKHHIZucgvCIKdKUrSqCCmL4zET+W1BNs6nAZEy21nGxYm2ZSIUvBQXs5IToWEUsuqDbxcj4uDjjI/k8inz3u51oqjzYKSpYpzqnZvVyalfOo3JhORWLG/MorCimauUCihtrZCsZouGiqymoLKVu+QrK5tXbFObwGhKwxNqykqOkdv4XRKOoskN4jezn/ZN073mneX4IWqfIiIP3gPhI2uSEyOLUoDz1aXYiS3wpMqHsH+KyTtUos6RzIsOxkbhwZAnsdAVd1/A2VBC6YRO5+SVkFpSRkcmSXljBa8F52XICKxpxF7jIxE8SPvFlksf+hvixLxM/8iUSR79IrO07pCfbMWU7aNdmbyF9sqVRyKEPH8Pcfw/pHf9L8sV7mNj5fdLPfxn6D2Bvl+z801AUFZfTQ9BTgCZKS0GZ/nQ6dmguyv3LKPEuFOvMRzQRw7QSdIf3sLf3bo4M3U88OyS6xTxdRhfLJ+AroKKkUuRgUC5W5s11Hv52XQGfbDL4YI3Bh+vEOd/wEm6udPOeWiefmG/w/lqNGmeOx4dlWyi67RVsWZAUh78pCrtCSRF0CN9WDtM08zzo0pbKkhKxJB14CgowvF4SyRhFTUV0ieP95J6jdItfcbxnABu9h7to2XmAwZYOEnJg0bbjSbr2n2Tghb3kYuP4a8tIjkfxFIUwXA6pQxiQ+29G+PmtNMP9xA/ci9W3AysTw5Jx9fNLnb8c6vkjNROUZHCKksiJk9kG/HIGz3gqx6C91NuruVhbyGpj85OR00DyPE3xZclsc1aGKLpmHWV3Xk7Zu694XSh++1Y8TdWQaifRcz+piaMYnjJcoUU4CheiGAGSY/uItv2QbKxTBG2iytbMaW/3xDzXxGS3hlvItu8m17oTU2KGmiEZRwrzRi/TMoknIkRjYaLxEUZibRzqe4ADvT/m5MjT8t5K1hIr6mWELZGNKQ56O3bpCpUenVqvQWfUok8Mq964RU9MYMeCFmGvUyD6iCLdImEqtKc1YhIj/Q7S/9OQww/1VFpa6tFk5GbEn5fN9wEYukFjbS0elxt3QSF6sIRY1kVoXjGO+DD65BAeK0VhUM/DMDOoEyMUFIiSXVyDMtmHnkpipCcxRDFqHh9aQS0ObwBV05i7piRgSWSKXyvTu08One6GVDw/A8j3jXycpaDOUj2vXo0tCRsvz6GcSpBJNN9lUu20mE469WWWIoUxUVwD04pLaq0RXpaHdBqCshLLhMKGpNtBl9MrX30ZBRsWEljbQPHWZVRds5GyS1fhXlBI2cUrqLx6I5XXbhJspOrajRRuWIwjqJIe2UNq8Fl5Xkp/bh0nRmtoCTcyzBqcgQWkBp4lPX5UdlmTmFJnImMwHiliNOxhIuEnEvcQHkiSSniJm9WSVsT4hE5MLFabt2nYZr5JZvr1lbGlksvmiCfCDE22yEHDE7zQfTcnR7eLb2nglflPpdgKK55MMG0FxeUktjmc4cfdWR4ZMXloyDzLOf/YaI6HBk2eHsjSHM5iqjrY/jBFnaYosXUaTtFWumEwntOxU01RYDZyYnXl5LmqogKn04HD68ZdWoWnZhneqnpcbgP77MDtdeCRU0YbhteD06HhLS/Bv6gJzeXKwwh6RekV4SprpGjFZlSnE2uWJ6U0+Fc3KCaZ0VYy7U/D8GEU1YOiSL/NMsfTI2SWq52uzh5+NqbfT8V2kgxEZCvgF8V1ebmLZSHnqY+zG9msjIuPajCanqpYEi4s1Lm61EGT3yFptghtKCjyJrOWdCxG746dtD7yKKMnT5KKRpjs7ODQN/+H8WMn5D2KPdmElJSYuqfj/aSjHaA40Mpu4Kf3Pck/ff7P+bd/+nse334EV80daO4S0pMnycV7yaIzGtFoPunm+HE37f2VdAzVcLzZR+tAHV0T82ntLqG11cXwyEsDyxJ5xlNh8SX1k8vlYIpr7EsRheHSfQSdNcwr3oTbU0xP5DB7Or/BeLKNnJwa2fnOhWwuK9bZpCjPSSypw5ZFRuKEWMtBQ8cjSsLt1HE7DdyifE5DU4nmLIZSFlVuFU1RyF9TYsk/2jeHbIldmol4DoS+Ts608IiScgrtjLRjMpnE6/bI9tduq0WoqpKFl16Ff8FWwloZA1n/64ZVvZSaS26kevVqNFFcoEAe/GZedl+cgpWKkOt4lmzLNlQtKPKwZSPRLAd7xs1yla9VnS0EgSWQwezMprmtNMNt1dNKQtJfq/gMfLP7q122N4cjuVPUoS2Woz9pYZ1jMKdEaY0cPsyuj3+MvX/4Bxz/xjc5ft/9HPjyf9Lyb1/hqc9+lpZnnyVhn4rlKU61aaT/OOFYlqRzKS++cIjWw0/JNkYmMmOcPLiNgweO4qndjK4lMZwJnH4f0dExkiMKse4kQ82TDJyYkO1khIkjPfQfGWXkZITUhIriDuVrsm+RWITnD27n+49/g7CcpumqC0017E94nYUsq7qS+uINdA/vpXngfiK5ZtyyXVIUNZ/n1W69I9388Knv8LPnvkEqM4JLFFWRmDlb5ADjfRUZrghmudifeyUKTa6vNFhV7ODB3ghyGHl2FZa8mrDEq1CoZBmJZWRtsOiR01qPy43P5ZIMYG8jC/w+dNlCgwICw+2gYtliVt94Ixtvv+N1o+miLfhLirEvm5Idz2FKAoljT5I+8TByXIv5c8bEVImZub/2aJyZOk9RtUekDAtZObF/DUSUVLEcrVcQZ7UrwTvLc/zhIicfWhig0a/LgLSLSX47mhXY/MmMEfXkNVTqPDrrfLk8guKPycrnnEyOV7AilqKZzZEVBeYI+IgcP0LPPT9m/MUXcAR9lK5YSKiyHJfhkKIKptCwBF5fIW63T+wKUyyrAhLJHOGxUSbGJ0jKNjWbyZIVv5MpznnbKHEECgktW0/lLbdT8673UXPLbdTceDM1734/VbfdTvW111Hz9tspvfxa/HVN1K5dh8PtFmvFImNmSaWT+ed0NiGTXqXYV0dVYDGTsWGO9z3OeKaVrJbAEo4UGaCK8tqyt7eH6UySdNb2fVnY2R0o1Iry+sCiINfK4rMsaDHPlaPelWGRK5rHVWWqnEJq3DNg0mW6xJJUkGJMXUr+57FKlSSrCmDS0tgZUYUvjd6Uhq+gGL/Pl8+qaRolxUU4HIa8KwJQFAVVV1GdDmzL6fVAdzrRDQNFVbGpTIPf1MtCxgBi4WZIjbWQa30Aa7QZZIuIopAHs3+ps1+lXaM0WCb3fCPLlUUW76jR+fA8Jx9f4OEPFnr4eJObDze6eVedi5VFLvwOzS40i5DeyncXCKesLnJyS1GSJSN72Zrr4KaSHMvEqWv3W35mKVP57bs9OfxVVTS8+7345zeSnZgg0dVJNh7FKSdUtVsvobCuDl3TUERpK+ksSGx4iiUNcQ53U1PuY+NFN1Jet4LqxjUsWSH+sBInZvggmh5Ad5fiCgSoXL2W+muvpfGWm5l/3XXMl+f5N99Cw/U30Hj1NcyXeN6VV1G+fCX+8nJUcWAjl6YYsiVzybZOeFJKKTCW4mM+uZSfuFiSuZxTFGsFfmc9fqPx58KhBoXqmcGUFwtVZOjVFBYUujghDvp9EwoHo1oeB+IGB6IGHQlIZXI4ZFsZy2p5ZSraXGRioucylGpptharmGaOtmiOgYQpz1liOYVgQQE+OT3UVRW/WF4ejwdV06Tu6WD3npLvQ0WSXg8k21w4QwL2mJbOwEpNMLnne2T7DqDIoqeozjNyzf6jOutV2pIQLPHCrRUKH63X+b0mF59s8vCxRX4+KhbWHQ0BLizz5H1I9qk3p4ceM3oJWzLVIGtCOGXSFo7TMh7DKadRC50pipKjVBFhqSeLS9I6J+L0yt7GdgxPlbXQHE68oiTKr7gSIxDEkgmnqBqqpCuahr9mHobPT0Z8MpH+gbwvLB2JoDuKZaUP4siNUsKLXHXNpVx+9c1cftWNXHjBaor1dpTMGLq/Ed1TgyHWU0FNFaVNCwRNZ+Dl7015RWmdmrWGboiCdJCVhaOzv43+HhjscnKyOca+A500t4wxOuhluM/NYLfjdaG7O8qQbFs1ad9UB01Jw+42S5R6VhKf6M/yxKjCc5MaOyYNnop4eWrSzbYRK6+41vgVfFZWkKFIz9HgtNhUALdUaryt3kulT6choHFFhcElxQrz1Aip6CST8Ti2g97rcuEwDOwto1QnQTkNRRhRTr8hb6/AWWnMXS9JQARnpqJkRGGlDt2d/1UyRXW89P2X9KTOar32eBbVoJPjo/MNPrrQz/W1AdaE3NTLdjCgKriEIV1AfijZ7Cn5J4WZv/LsCX9x2Qcemcjy3eZRvn5sKI9HJxzEFl3KieBifiqnYHb6t5rHeKA3TtI+vpdyisDKpUlPjDH03HaSw8OgKKguHUUsj5xsH0ebTxDt7WWirZ2Ox5/g2b/9PONHjqOJzeMq2YDmqyN+8j+pDbZy5UW1XLqxUp77GW/5MYY4zI2ClahGIVOXLRVbRgJFnvOYfpYc9juK/ANJzceFwUIKAn6SmQgtvUd5YtsefvLgo9z76GM88vQuHnx49xvGw0/u4tDxNnweP4X+IlGMbql8ukZF6rUocCoUOCzsbXZQTqaCotCCqkmhASUeg3kBB2sCGdZ401wufq/31Gr8yTIPf7W+iMuqvfzu0gL+aVMhX7kwyBfXerhK66Pn5Dyg6BEAABAASURBVBG6BgcxHA4KpU0BjwfttPIUFubCm5aAPaZz410k9v4ET7JPxlEaS7H79k2TflMEZp0Dh+wD6oiyudhJhfg/3hT357mwcopeIpfjcDjN1wf8fHmgkC/3F/CVfh/fGHTk8ZVBSR8s5F963HypNY19KmbK9EQUcnK0g6HdDzD4xCOkxentWTaf0LomfI3leerH/v1f2Pl3n+cFOS1s+Z8vQ38n+7/3DXGuH8dZuBLf/A9jlG0levxbhF/8DNGDf05u8H781esJLHi/WGv1vJlrRdNqLlxxOYsq11Ff2nTeUFvUSGPpEj5202epLlkgLGoC8lJxYvH7Cw1+r87ifWVp3ifO+veVpSTO8vHFLu5a6ueuJX6+dkl5Hv+8McTvL/aztcSJH/IIiaIrPYWQjKFkLMqWtat5/w038PE73s6H3nabHAg4JPdcOL8SyJGJ9hHpeA5VDaAozvNL/hekNvuKS1bEeT4nXk1FE4tAOZNx++VcODPPLDyrwoNHhyI1RbGSwEEaxcpQosTzyKfJVlExMxQqWfmOrERZks1PE3/uvzC7H6TmutUsu30zDctUKsuGqFtVhG/jJixVJXGymWR7K4gMfOs3sPTWOyiqbwRRdJq3Ef+Cu3CUXyrvXrHWynBVXYF//nvluQoUYYxf/AoFirlm8838+W9/gT/77b85j/hbPvXBv+Cai26hIFAkDCoCsO+K3C8s9vDexgAfW1LIx5YK7FiwuchBqTQpKChzKJSJ7gkaCm5dwVBVKTlFQ5WxMg2P08lF69dx1UUXcu3FW7jsggtY0tiALmPLAlGTcpsL500CWi6OO9XNlKWlnDe6b4aQ+joKn78s0ua0OKLbkhCTEWYitzzOXxVvhtI0N15dZZ1YhL+3zMcfr/DxZyt9/MVKL3+8XN5P4c8k/XOC313kw61BdnKYTP9h6NuHL95OeWmEEv8AIX2AAqsPvzaEr74GVU64rESSnGwbVVWleOUyQosX4Aj4RRIKqubG8C/EM++deBtvx9P4Ttw1t6D55qOoLuQm4Be+DF0URaiCJQ3LBMvPD+qFTv0yFtYtobSwHEf+xHSaRel0UT8FDo1qn4N62RKeiUJJNxQFTfKI7kKX2B6UisTkwalLkXgK9nawJBSitKgoj6LCAmwnvaIoZ5WQAnPhTUrAkiXZMmRs+mtEtsqbpHb+ittj5PxRex2UbMXVnoDOWA77j/PJbCWP11F2prPY3aJI97h1jYUywW6b5+NdjX4+2ODhw4J3icUwBUmb7+XDC7zcXOvFKVK0nfB4AuheP67cON50B3r4CEZiCANTqFriXE9gZcRHYJrSZgszlSLT20N0ZJi0OOsVaaAiORXFwBVah6fmFjxV1+IoWC5fDAH2V6Yuayr6he+KlDzfEJJvOLwaD2+YUL7ANLX8y9ztPEhARfGWo9ZcJLQyMm5zEv/ygzr7LMjQsgyeHkjllZdMYWHhzU5CIfELBLtWG/miOVEk6Qz2n0KxsllZZ8AjGtVIZ8mOTJLqHUOPxHEm0nhyZv6bK5tGT05KZ1o4gtUYC69GaViPmRlHiQ2jxkYws0lMXyVm4QoiRw6RmYyiyQmY7vWRCk9w/N/+m45t20mMjopSEk5EPOSfDHTPEjRng7w5hB9LYs64rDOef8mPNs9n4pfMzlz1508CdrcaMra9y2/EktNwU9PkFFdmrZXLj3usX844nH3FZUtCfBlf7UixPZwjmm93/nb+pP0GKJ2ueSLNRGs3I80tRO3TQFFaiKroaO/lK1+6ly98+is037uT0T3NcmoYB7GicmOtRF/4HrLvk3cLTZz6akY6VN6mQ0o2PzHVSyrrJNrcjSmnblVveyehVeuJtndNZ3sdsS24M7O9/P3Mbz//eS7HnARerwRUl+wi6jbjvO5LpCo2kMolIRNGtczXS+K855tlxSVqwp5vikpKNlDfbYlxb0cUU3wT571lP4egcJJfLNITMU7ev0sUVicOp4fCqmo8hSGwf/BJMj31+Iu0dPQQVHPkHttLenBMLKoc8e4Xmdz9FXIHv8rkU//K5KGfktj3fcy259G0AjR7JcqEcWYnMSbasCIHaXj3O7jos59l0S230HTnnaz9+39k6ec+R+NVV+IpKUGq49xXXmjyyY4lEoVKHsxdcxKYeQnIfMXhwVm1mqKrP03wpr9HW/MBct4irOw4lv031maei7NqUM96m80XEcaxSYt94xajyWnNbU9dGzPDiE3ZrsmO7RrSA2MkjnVSUCkdINZSSo7Yc6k0uqqTle3g/n3NdHcMUJjKsUAKKmOT+OrKMHwuyGUhFUeZ7MdsfgRz73exTjwC4S4sVwh16U1oaz+AVrMB1eHEFfDSeMtNlG1ch6+qgtCSRcy/9RYW3n47wbo6zvqbT7Z+OhM2s3OYk8AvUQKKzFfVFcBRthTXgmtwrn4Prgs/glp7CaozKAv99KyaHSZnUXG9smFxU2csAxPp6W/T8cw3PjUZITY4RGIsjK+4AFfQj2lmyYjDXHqBnCiuk7K108W71GCpNOpOQhetxL+gCs3jwgjWYFStxQzOQ430ochpImMnQbFQSpdirH4Xzg0fQVt2G46FVxFYcRVFixaj+bwgp4kOrxd/pSiwhgY0pyhCFPnH3DUngV9cAjNUUhG60wAD1V2Eo2olruW341jzWyiVm7CcfrG8UpJzdoI6O9VILdYpiOWCaUnzLYodUOxUcdhc5L8rkmnmgk19uqr40BjJbAq1IsBk14BYUW7cRSFRSD4w9NNMVBoG1bKVLaktoeYjN6L7xWUvyknzFqOVLiJdWIelaAIFy8pguqR8+Woc5cswihfgXHAFngs+QGDN24SmW6DmFZTNi7xgN9t+Vs5Ktb/MYU4Cv3oSUIQlG6CBswD38mtRVrwDq7hJxnJO1nx7REumGQ7qDNM/g7yCrbDIyBYrnaTCivKuSpPba3SqvdOKYvYarZsGAV8xoZoaUkaKydQoesCFJxgkr0OYuhb0jlJfLh106XIIiabVLLHBID3cTPrYQzi7XpAOs8TQstBUUWoZi8R4G0j7IIcRqJATx3oh5hGQL6vkn8hXo0I+Zu6ak8CvkQTsMazIyLVkRPuXbkFvuoJssGnWHPb2vJk1cTV5Vf6wycF3LinkPy4q5kNNARYHDGm+eYoH5VQ885Hi01BEYeoOg9J59RRUVmF4RPFI1ZMTEfY8s5/yJw9RUuin6JLF6MvdtI3sYnDyKKlsRJztQ5ijLVjp4SlUrCHnL4FYO1r/M4zt+gbZyT6hZgnmwpwE3soS0HHUrMdVuwozNzErDZ09xSXbQ/vXOlYVqFxZ6uDCYhfzAzoBh4KiKCABO8Z+4PxfZ1C0VYkz6McpSkl1OXAVBnB4PaiazuhomLbnj2E+uJuCXJrSCxcRa7I4NrmLE917ONb3HAOTJ8g4DdTihWTsvwlfdRGOVbejrbgdpWqD+KwKcZbJ6mN4z6h17nFOAm89CUzNVhVH0Tzx7S4iqXpRTv2A9Uy2Vp1J4i+nPZay2B/O0jKawBTnt5bPoMjdhkSzFGzFZVtXhttFLJli997j7N59hCP7T9K14wgTTx/AJyeORRctw7Whiog/ysG2fdz/zJMcaWmhe+QYSZ8H5+Lr5XTlAzjWfhjH/MtwLrsVx7rfwrHynXgbLhEnZsEstWiumjkJzL4E7Fk7Dc3lR/FVkXVXyObRnmEzy8/sKS5VoTVp8b9taf7z2CT2f/A6vUGckSbaspvGOSpIJJIM9o1yeM9Jvv2/D/HjbzzCtu8+wfDDLxLqG8N1wUKKb7sYs8TAPm2cjGR55sWjDPXlCE+Ok9Z13PWbCF74UTwrb0YVf5mjqAHv8lvwbv4QGAGxHRUBc9ecBH4DJKChyg5D9xTPSlvVWalluhJFZdwy+Ka4fnrFR58Vt7Z4sae/zlpsN7r5aDv/89/38Xd/811iE0kaYhmWnOilJp2l9LpNLPrEHegBH0FPBZpsIWsrCvjse3+XxnoPQW8BDs0v/CrSAttuVPKrjIXdGl2UlVvekZi5a0YlMEf8N1UC9hyevbYrMrXtGhWNoWiORHpGba58u8YPtTL40G4GH9jF0DMH88hEE7S195OMJdjYWMk1GKwYGqdyZT2l772c0NVrRCFZonhs/hw0lm7kwsU30dhQzdolF7KkZgshT41oqek8ltQ1ZV0p8jQV7CcbU29z9zkJvOUkYA97gbivZS4NkR0/gSPSSU4MlJluq61GZrqOV9JXTAL2z29pMzexTTNHdGSEZM8w8eNdRPecILLjcB4Te1soS+VYIwJeHY5So5s03HYplbdsJbCqAV0c94rNmtwUUV9uo4jS4BLml6+nrngtQU8lhuaSL6AokkMBeUDJ/0Mu5WWQ17kwJ4G3mAREZ2Ev7fa+I929l0zbc2iZBIr9624z3NbZU1z2XJaJ7Zad1Rq/RbkTnHnFlf8wI81UNBVPVRH++TX466vxV5XnYf/1zNICN4sXVLFgaR3V16yj8LqN+Jc34LCVlnCjCK82kBhFx6EHKPRW43OWouf/LpYinwT29zyYu+Yk8JslgVPDPxcfw+rejWX/9sibl8DrojB7ikvYUbEo1S3eWaVTYiio+Qlvt57zfqmahjcUIrByAUWXraH0+s2n4ZpXgq+ukOJNCyh721aq77wKR1UhONRz8GHzZ+Mcn+aS5iTwGy4Be2bkUmGIdqPEB8UCy2HJLmSmxXKumTpDdSr4lBxL3Wnev7yIkNuQeuxmSzSDwTZn8UpdRS44heLF86lYvpSiVYvxisV1lv60WbIxgzzNkZ6TwFtFAvb8coRqyPrrSapuyIyizcKfu5kdxWW3LpdhdVDlE4sL8EqvzU7F5HUSr3XZvE3jtfLNfZuTwJwEXiEBe4230AlseBeFN/4NauOteee8lQ2jZKOo4mtW7B9IfUXJN5cws/pjWiHkLNaJ0rq12mBNyIEmPNsNlmjGg12PjRmvaHYqmKtlTgK/MhKw51Uelormr8bZcAXui34Xzw1/heOST6MuvR0r1DQjW8eZVVynROwjw5ZijcvKnATO6Ufil3flJS/V27FEc2FOAnMSeGMSsKeOgoHmK8Mxbz2O5bfhWPletIXXoZTUY5nxN0bwdeSeFcVV5hDfll9hnl8XlmwzTKK5MCeBOQm8NSQgmsv2x9s/FiHmFZblQveXorlcKGYSZuAvpM6K4ioXR3yhQ5OdsIX9763RW3OtmJPA+ZHAW4XKlEliocosJzNB7uQj5Fq2oxiF572Js6O4HCYB3cwzb/18d3k+39xtTgJzEvj1k8DU/DYJ7/g6yZadzNQPo86K4prIKSRM5VQvTMenXueiOQnMSeAtIgGZ29kEqYHD0L0doj3M1M90zYriakmqDGZUTLG2pGlvkU6aa8acBOYk8HIJmOkUiZ5jMNmJkomB7fzi/F+zorg6kgq94qNL5OCNKi7mrjkJzEng10YClmWRS6WxZuBnt84UwqwV3BbGAAACEklEQVQoLnIWo6K1huOiuc6sfe55TgJzEnjLSMA2SjSHC3fdUjSvOORVUS/2T9GLMjvfjRTK55vkOehJA7pjJh2RzDk+ziXNSWBOAm8VCSiGC1fFMtS1vw1liyE7iWorr/PcwJlVXLYKzkPhaDjFvrE0YkRKE0yBJZgLv5ESmGv0W1QCVt4VpGpOPA2X4tpwF1rTNZiKet7be/4pnotFUV49aTgesxhP2krrXJnm0uYkMCeBt4oEdH8ZjvpLMJbdjlp/AZZYXpZ1/lxFM6y4LOkHgSiuuKUzmFbpj2clbS7MSWBOAm9JCchcz5tdEuu+Yoy6C9CX3IDldKMoknie/F0zrLimu0YYFnNxMmvRGZvzc01LZS6ek8BbRwJ2S2Sec6ZKsdB8RThrN2PVXouie1EQQ8bO+iZxZi1vktRrFTflo0VGLMW4bBnlZS7MSWBOAr8hEjBVF2agiRxxTPt3F89Du2dYcdkaWHBKydqR/Yf1Eb3L3DUngTkJvMUlIHNf5rqiqugBP7Lpgl8vi0saIFrLoVr4HcK7NIY8mLvmJDAngbesBBSZ5QqqZqAXlqNIzHm6ZtbiEmU1pWAVUbQmAQNqAtN/2sb+eJ5a8StPZo7BOQn85kpAMQycJfXi43KcNyHMoOKyFZMN4dUy8ekmdX6VpgKnnSCYC3MSmJPAb4IEVN0hiqsGxfCCIirnPJws/v8AAAD//35+9yMAAAAGSURBVAMAl7543DG2DGgAAAAASUVORK5CYII="/>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6"/>
          <a:stretch>
            <a:fillRect/>
          </a:stretch>
        </p:blipFill>
        <p:spPr>
          <a:xfrm>
            <a:off x="3867150" y="4674506"/>
            <a:ext cx="2228850" cy="1362075"/>
          </a:xfrm>
          <a:prstGeom prst="rect">
            <a:avLst/>
          </a:prstGeom>
        </p:spPr>
      </p:pic>
    </p:spTree>
    <p:extLst>
      <p:ext uri="{BB962C8B-B14F-4D97-AF65-F5344CB8AC3E}">
        <p14:creationId xmlns:p14="http://schemas.microsoft.com/office/powerpoint/2010/main" val="4106227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47" name="Google Shape;14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48" name="Google Shape;148;p5"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149" name="Google Shape;149;p5"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150" name="Google Shape;150;p5"/>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i="0" u="none" strike="noStrike" cap="none">
                <a:solidFill>
                  <a:srgbClr val="000099"/>
                </a:solidFill>
                <a:latin typeface="Calibri"/>
                <a:ea typeface="Calibri"/>
                <a:cs typeface="Calibri"/>
                <a:sym typeface="Calibri"/>
              </a:rPr>
              <a:t>St Michael’s Catholic Primary School</a:t>
            </a:r>
            <a:endParaRPr sz="2400" b="1" i="0" u="none" strike="noStrike" cap="none">
              <a:solidFill>
                <a:srgbClr val="000099"/>
              </a:solidFill>
              <a:latin typeface="Calibri"/>
              <a:ea typeface="Calibri"/>
              <a:cs typeface="Calibri"/>
              <a:sym typeface="Calibri"/>
            </a:endParaRPr>
          </a:p>
        </p:txBody>
      </p:sp>
      <p:sp>
        <p:nvSpPr>
          <p:cNvPr id="151" name="Google Shape;151;p5"/>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sp>
        <p:nvSpPr>
          <p:cNvPr id="152" name="Google Shape;152;p5"/>
          <p:cNvSpPr txBox="1"/>
          <p:nvPr/>
        </p:nvSpPr>
        <p:spPr>
          <a:xfrm>
            <a:off x="766354" y="249585"/>
            <a:ext cx="10659291" cy="80329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7200" b="0" i="0" u="none" strike="noStrike" cap="none" dirty="0">
              <a:solidFill>
                <a:srgbClr val="FF0000"/>
              </a:solidFill>
              <a:latin typeface="Calibri"/>
              <a:ea typeface="Calibri"/>
              <a:cs typeface="Calibri"/>
              <a:sym typeface="Calibri"/>
            </a:endParaRPr>
          </a:p>
          <a:p>
            <a:pPr marL="0" marR="0" lvl="0" indent="0" algn="ctr" rtl="0">
              <a:spcBef>
                <a:spcPts val="0"/>
              </a:spcBef>
              <a:spcAft>
                <a:spcPts val="0"/>
              </a:spcAft>
              <a:buNone/>
            </a:pPr>
            <a:r>
              <a:rPr lang="en-GB" sz="6000" b="1" i="0" u="none" strike="noStrike" cap="none" dirty="0">
                <a:solidFill>
                  <a:srgbClr val="FF0000"/>
                </a:solidFill>
                <a:latin typeface="Arial"/>
                <a:ea typeface="Arial"/>
                <a:cs typeface="Arial"/>
                <a:sym typeface="Arial"/>
              </a:rPr>
              <a:t>    Homework</a:t>
            </a:r>
            <a:r>
              <a:rPr lang="en-GB" sz="6000" b="0" i="0" u="none" strike="noStrike" cap="none" dirty="0">
                <a:solidFill>
                  <a:srgbClr val="FF0000"/>
                </a:solidFill>
                <a:latin typeface="Calibri"/>
                <a:ea typeface="Calibri"/>
                <a:cs typeface="Calibri"/>
                <a:sym typeface="Calibri"/>
              </a:rPr>
              <a:t> </a:t>
            </a:r>
            <a:r>
              <a:rPr lang="en-GB" sz="6000" b="0" i="0" u="none" strike="noStrike" cap="none" dirty="0">
                <a:solidFill>
                  <a:schemeClr val="dk1"/>
                </a:solidFill>
                <a:latin typeface="Calibri"/>
                <a:ea typeface="Calibri"/>
                <a:cs typeface="Calibri"/>
                <a:sym typeface="Calibri"/>
              </a:rPr>
              <a:t>is set on a </a:t>
            </a:r>
            <a:r>
              <a:rPr lang="en-GB" sz="6000" dirty="0" smtClean="0">
                <a:solidFill>
                  <a:schemeClr val="dk1"/>
                </a:solidFill>
                <a:latin typeface="Calibri"/>
                <a:ea typeface="Calibri"/>
                <a:cs typeface="Calibri"/>
                <a:sym typeface="Calibri"/>
              </a:rPr>
              <a:t>Friday</a:t>
            </a:r>
            <a:r>
              <a:rPr lang="en-GB" sz="6000" b="0" i="0" u="none" strike="noStrike" cap="none" dirty="0" smtClean="0">
                <a:solidFill>
                  <a:schemeClr val="dk1"/>
                </a:solidFill>
                <a:latin typeface="Calibri"/>
                <a:ea typeface="Calibri"/>
                <a:cs typeface="Calibri"/>
                <a:sym typeface="Calibri"/>
              </a:rPr>
              <a:t> </a:t>
            </a:r>
            <a:r>
              <a:rPr lang="en-GB" sz="6000" b="0" i="0" u="none" strike="noStrike" cap="none" dirty="0">
                <a:solidFill>
                  <a:schemeClr val="dk1"/>
                </a:solidFill>
                <a:latin typeface="Calibri"/>
                <a:ea typeface="Calibri"/>
                <a:cs typeface="Calibri"/>
                <a:sym typeface="Calibri"/>
              </a:rPr>
              <a:t>and needs to be handed in by </a:t>
            </a:r>
            <a:r>
              <a:rPr lang="en-GB" sz="6000" dirty="0" smtClean="0">
                <a:solidFill>
                  <a:schemeClr val="dk1"/>
                </a:solidFill>
                <a:latin typeface="Calibri"/>
                <a:ea typeface="Calibri"/>
                <a:cs typeface="Calibri"/>
                <a:sym typeface="Calibri"/>
              </a:rPr>
              <a:t>Wednesday</a:t>
            </a:r>
            <a:r>
              <a:rPr lang="en-GB" sz="6000" b="0" i="0" u="none" strike="noStrike" cap="none" dirty="0" smtClean="0">
                <a:solidFill>
                  <a:schemeClr val="dk1"/>
                </a:solidFill>
                <a:latin typeface="Calibri"/>
                <a:ea typeface="Calibri"/>
                <a:cs typeface="Calibri"/>
                <a:sym typeface="Calibri"/>
              </a:rPr>
              <a:t>.</a:t>
            </a:r>
            <a:endParaRPr dirty="0"/>
          </a:p>
          <a:p>
            <a:pPr marL="0" marR="0" lvl="0" indent="0" algn="ctr" rtl="0">
              <a:spcBef>
                <a:spcPts val="0"/>
              </a:spcBef>
              <a:spcAft>
                <a:spcPts val="0"/>
              </a:spcAft>
              <a:buNone/>
            </a:pPr>
            <a:r>
              <a:rPr lang="en-GB" sz="6000" b="0" i="0" u="none" strike="noStrike" cap="none" dirty="0">
                <a:solidFill>
                  <a:schemeClr val="dk1"/>
                </a:solidFill>
                <a:latin typeface="Calibri"/>
                <a:ea typeface="Calibri"/>
                <a:cs typeface="Calibri"/>
                <a:sym typeface="Calibri"/>
              </a:rPr>
              <a:t>Your child should also read at home </a:t>
            </a:r>
            <a:r>
              <a:rPr lang="en-GB" sz="6000" b="1" i="0" u="sng" strike="noStrike" cap="none" dirty="0">
                <a:solidFill>
                  <a:schemeClr val="dk1"/>
                </a:solidFill>
                <a:latin typeface="Calibri"/>
                <a:ea typeface="Calibri"/>
                <a:cs typeface="Calibri"/>
                <a:sym typeface="Calibri"/>
              </a:rPr>
              <a:t>every day</a:t>
            </a:r>
            <a:r>
              <a:rPr lang="en-GB" sz="6000" b="0" i="0" u="none" strike="noStrike" cap="none" dirty="0">
                <a:solidFill>
                  <a:schemeClr val="dk1"/>
                </a:solidFill>
                <a:latin typeface="Calibri"/>
                <a:ea typeface="Calibri"/>
                <a:cs typeface="Calibri"/>
                <a:sym typeface="Calibri"/>
              </a:rPr>
              <a:t>.</a:t>
            </a:r>
            <a:endParaRPr dirty="0"/>
          </a:p>
          <a:p>
            <a:pPr marL="0" marR="0" lvl="0" indent="0" algn="ctr" rtl="0">
              <a:spcBef>
                <a:spcPts val="0"/>
              </a:spcBef>
              <a:spcAft>
                <a:spcPts val="0"/>
              </a:spcAft>
              <a:buNone/>
            </a:pPr>
            <a:endParaRPr sz="7200" b="0" i="0" u="none" strike="noStrike" cap="none" dirty="0">
              <a:solidFill>
                <a:srgbClr val="FF0000"/>
              </a:solidFill>
              <a:latin typeface="Calibri"/>
              <a:ea typeface="Calibri"/>
              <a:cs typeface="Calibri"/>
              <a:sym typeface="Calibri"/>
            </a:endParaRPr>
          </a:p>
          <a:p>
            <a:pPr marL="0" marR="0" lvl="0" indent="0" algn="ctr" rtl="0">
              <a:spcBef>
                <a:spcPts val="0"/>
              </a:spcBef>
              <a:spcAft>
                <a:spcPts val="0"/>
              </a:spcAft>
              <a:buNone/>
            </a:pPr>
            <a:endParaRPr sz="7200" b="0" i="0" u="none" strike="noStrike" cap="none" dirty="0">
              <a:solidFill>
                <a:srgbClr val="FF0000"/>
              </a:solidFill>
              <a:latin typeface="Calibri"/>
              <a:ea typeface="Calibri"/>
              <a:cs typeface="Calibri"/>
              <a:sym typeface="Calibri"/>
            </a:endParaRPr>
          </a:p>
        </p:txBody>
      </p:sp>
      <p:pic>
        <p:nvPicPr>
          <p:cNvPr id="153" name="Google Shape;153;p5"/>
          <p:cNvPicPr preferRelativeResize="0"/>
          <p:nvPr/>
        </p:nvPicPr>
        <p:blipFill rotWithShape="1">
          <a:blip r:embed="rId5">
            <a:alphaModFix/>
          </a:blip>
          <a:srcRect b="7065"/>
          <a:stretch/>
        </p:blipFill>
        <p:spPr>
          <a:xfrm>
            <a:off x="10441056" y="5257800"/>
            <a:ext cx="1646769" cy="14878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71" name="Google Shape;171;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72" name="Google Shape;172;p7"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
            <a:ext cx="12192000" cy="6897688"/>
          </a:xfrm>
          <a:prstGeom prst="rect">
            <a:avLst/>
          </a:prstGeom>
          <a:noFill/>
          <a:ln>
            <a:noFill/>
          </a:ln>
        </p:spPr>
      </p:pic>
      <p:pic>
        <p:nvPicPr>
          <p:cNvPr id="173" name="Google Shape;173;p7" descr="I:\Pictures\SchLogo.png"/>
          <p:cNvPicPr preferRelativeResize="0"/>
          <p:nvPr/>
        </p:nvPicPr>
        <p:blipFill rotWithShape="1">
          <a:blip r:embed="rId4">
            <a:alphaModFix/>
          </a:blip>
          <a:srcRect/>
          <a:stretch/>
        </p:blipFill>
        <p:spPr>
          <a:xfrm>
            <a:off x="0" y="6387737"/>
            <a:ext cx="470263" cy="470263"/>
          </a:xfrm>
          <a:prstGeom prst="rect">
            <a:avLst/>
          </a:prstGeom>
          <a:noFill/>
          <a:ln>
            <a:noFill/>
          </a:ln>
        </p:spPr>
      </p:pic>
      <p:sp>
        <p:nvSpPr>
          <p:cNvPr id="174" name="Google Shape;174;p7"/>
          <p:cNvSpPr txBox="1"/>
          <p:nvPr/>
        </p:nvSpPr>
        <p:spPr>
          <a:xfrm>
            <a:off x="-1175657" y="5754689"/>
            <a:ext cx="7806748"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99"/>
              </a:buClr>
              <a:buSzPts val="2400"/>
              <a:buFont typeface="Calibri"/>
              <a:buNone/>
            </a:pPr>
            <a:r>
              <a:rPr lang="en-GB" sz="2400" b="1" i="0" u="none" strike="noStrike" cap="none">
                <a:solidFill>
                  <a:srgbClr val="000099"/>
                </a:solidFill>
                <a:latin typeface="Calibri"/>
                <a:ea typeface="Calibri"/>
                <a:cs typeface="Calibri"/>
                <a:sym typeface="Calibri"/>
              </a:rPr>
              <a:t>St Michael’s Catholic Primary School</a:t>
            </a:r>
            <a:endParaRPr sz="2400" b="1" i="0" u="none" strike="noStrike" cap="none">
              <a:solidFill>
                <a:srgbClr val="000099"/>
              </a:solidFill>
              <a:latin typeface="Calibri"/>
              <a:ea typeface="Calibri"/>
              <a:cs typeface="Calibri"/>
              <a:sym typeface="Calibri"/>
            </a:endParaRPr>
          </a:p>
        </p:txBody>
      </p:sp>
      <p:sp>
        <p:nvSpPr>
          <p:cNvPr id="175" name="Google Shape;175;p7"/>
          <p:cNvSpPr txBox="1"/>
          <p:nvPr/>
        </p:nvSpPr>
        <p:spPr>
          <a:xfrm>
            <a:off x="1524000" y="49530"/>
            <a:ext cx="9144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FEE232"/>
                </a:solidFill>
                <a:latin typeface="Dancing Script"/>
                <a:ea typeface="Dancing Script"/>
                <a:cs typeface="Dancing Script"/>
                <a:sym typeface="Dancing Script"/>
              </a:rPr>
              <a:t>With Jesus we can achieve what we dream and believe</a:t>
            </a:r>
            <a:endParaRPr/>
          </a:p>
        </p:txBody>
      </p:sp>
      <p:sp>
        <p:nvSpPr>
          <p:cNvPr id="176" name="Google Shape;176;p7"/>
          <p:cNvSpPr txBox="1"/>
          <p:nvPr/>
        </p:nvSpPr>
        <p:spPr>
          <a:xfrm>
            <a:off x="766354" y="249585"/>
            <a:ext cx="10659291"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i="0" u="none" strike="noStrike" cap="none">
                <a:solidFill>
                  <a:srgbClr val="FF0000"/>
                </a:solidFill>
                <a:latin typeface="Arial"/>
                <a:ea typeface="Arial"/>
                <a:cs typeface="Arial"/>
                <a:sym typeface="Arial"/>
              </a:rPr>
              <a:t>Supporting your child</a:t>
            </a:r>
            <a:endParaRPr/>
          </a:p>
          <a:p>
            <a:pPr marL="0" marR="0" lvl="0" indent="0" algn="ctr" rtl="0">
              <a:spcBef>
                <a:spcPts val="0"/>
              </a:spcBef>
              <a:spcAft>
                <a:spcPts val="0"/>
              </a:spcAft>
              <a:buNone/>
            </a:pPr>
            <a:r>
              <a:rPr lang="en-GB" sz="3600" b="0" i="0" u="none" strike="noStrike" cap="none">
                <a:solidFill>
                  <a:schemeClr val="dk1"/>
                </a:solidFill>
                <a:latin typeface="Calibri"/>
                <a:ea typeface="Calibri"/>
                <a:cs typeface="Calibri"/>
                <a:sym typeface="Calibri"/>
              </a:rPr>
              <a:t>What you can do to help?</a:t>
            </a:r>
            <a:endParaRPr/>
          </a:p>
          <a:p>
            <a:pPr marL="0" marR="0" lvl="0" indent="0" algn="ctr" rtl="0">
              <a:spcBef>
                <a:spcPts val="0"/>
              </a:spcBef>
              <a:spcAft>
                <a:spcPts val="0"/>
              </a:spcAft>
              <a:buNone/>
            </a:pPr>
            <a:endParaRPr sz="7200" b="0" i="0" u="none" strike="noStrike" cap="none">
              <a:solidFill>
                <a:srgbClr val="FF0000"/>
              </a:solidFill>
              <a:latin typeface="Calibri"/>
              <a:ea typeface="Calibri"/>
              <a:cs typeface="Calibri"/>
              <a:sym typeface="Calibri"/>
            </a:endParaRPr>
          </a:p>
        </p:txBody>
      </p:sp>
      <p:sp>
        <p:nvSpPr>
          <p:cNvPr id="177" name="Google Shape;177;p7"/>
          <p:cNvSpPr/>
          <p:nvPr/>
        </p:nvSpPr>
        <p:spPr>
          <a:xfrm>
            <a:off x="326571" y="1962149"/>
            <a:ext cx="11207932" cy="5447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dirty="0">
                <a:solidFill>
                  <a:srgbClr val="FF0000"/>
                </a:solidFill>
                <a:latin typeface="Calibri"/>
                <a:ea typeface="Calibri"/>
                <a:cs typeface="Calibri"/>
                <a:sym typeface="Calibri"/>
              </a:rPr>
              <a:t>Attendance and Punctuality –  </a:t>
            </a:r>
            <a:r>
              <a:rPr lang="en-GB" sz="2400" b="0" i="0" u="none" strike="noStrike" cap="none" dirty="0">
                <a:solidFill>
                  <a:schemeClr val="dk1"/>
                </a:solidFill>
                <a:latin typeface="Calibri"/>
                <a:ea typeface="Calibri"/>
                <a:cs typeface="Calibri"/>
                <a:sym typeface="Calibri"/>
              </a:rPr>
              <a:t>on time and attend school every day. Inform school morning of absence to prevent home visit. </a:t>
            </a:r>
            <a:endParaRPr dirty="0"/>
          </a:p>
          <a:p>
            <a:pPr lvl="0"/>
            <a:r>
              <a:rPr lang="en-GB" sz="2400" b="1" dirty="0" smtClean="0">
                <a:solidFill>
                  <a:srgbClr val="FF0000"/>
                </a:solidFill>
                <a:latin typeface="Calibri"/>
                <a:ea typeface="Calibri"/>
                <a:cs typeface="Calibri"/>
                <a:sym typeface="Calibri"/>
              </a:rPr>
              <a:t>Communication and Language </a:t>
            </a:r>
            <a:r>
              <a:rPr lang="en-GB" sz="2400" dirty="0" smtClean="0">
                <a:solidFill>
                  <a:schemeClr val="dk1"/>
                </a:solidFill>
                <a:latin typeface="Calibri"/>
                <a:ea typeface="Calibri"/>
                <a:cs typeface="Calibri"/>
                <a:sym typeface="Calibri"/>
              </a:rPr>
              <a:t>-</a:t>
            </a:r>
            <a:r>
              <a:rPr lang="en-GB" dirty="0"/>
              <a:t>involves giving children opportunities to experience a rich language environment; to develop their confidence and skills in expressing themselves; and to speak and listen in a range of situations. </a:t>
            </a:r>
            <a:endParaRPr dirty="0"/>
          </a:p>
          <a:p>
            <a:pPr lvl="0"/>
            <a:r>
              <a:rPr lang="en-GB" sz="2400" b="1" dirty="0" smtClean="0">
                <a:solidFill>
                  <a:srgbClr val="FF0000"/>
                </a:solidFill>
                <a:latin typeface="Calibri"/>
                <a:ea typeface="Calibri"/>
                <a:cs typeface="Calibri"/>
                <a:sym typeface="Calibri"/>
              </a:rPr>
              <a:t>Personal, social and emotional – </a:t>
            </a:r>
            <a:r>
              <a:rPr lang="en-GB" dirty="0"/>
              <a:t>involves helping children to develop a positive sense of themselves, and others; to form positive relationships and develop respect for others; to develop social skills and learn how to manage their feelings; to understand appropriate behaviour in groups; and to have confidence in their own abilities. This also includes sharing and taking turns with others. </a:t>
            </a:r>
            <a:endParaRPr lang="en-GB" sz="2400" b="1" dirty="0" smtClean="0">
              <a:solidFill>
                <a:srgbClr val="FF0000"/>
              </a:solidFill>
              <a:latin typeface="Calibri"/>
              <a:ea typeface="Calibri"/>
              <a:cs typeface="Calibri"/>
              <a:sym typeface="Calibri"/>
            </a:endParaRPr>
          </a:p>
          <a:p>
            <a:pPr lvl="0"/>
            <a:r>
              <a:rPr lang="en-GB" sz="2400" b="1" dirty="0" smtClean="0">
                <a:solidFill>
                  <a:srgbClr val="FF0000"/>
                </a:solidFill>
                <a:latin typeface="Calibri"/>
                <a:ea typeface="Calibri"/>
                <a:cs typeface="Calibri"/>
                <a:sym typeface="Calibri"/>
              </a:rPr>
              <a:t>Physical - </a:t>
            </a:r>
            <a:r>
              <a:rPr lang="en-GB" dirty="0"/>
              <a:t>involves providing opportunities for young children to be active and interactive; and to develop their co-ordination, control, and movement. This also involves toileting and fine and gross motor skills. Children must also be helped to understand the importance of physical activity, and to make healthy choices in relation to food. </a:t>
            </a:r>
            <a:endParaRPr lang="en-GB" sz="2400" b="1" dirty="0" smtClean="0">
              <a:solidFill>
                <a:srgbClr val="FF0000"/>
              </a:solidFill>
              <a:latin typeface="Calibri"/>
              <a:ea typeface="Calibri"/>
              <a:cs typeface="Calibri"/>
              <a:sym typeface="Calibri"/>
            </a:endParaRPr>
          </a:p>
          <a:p>
            <a:pPr marL="0" marR="0" lvl="0" indent="0" algn="l" rtl="0">
              <a:spcBef>
                <a:spcPts val="0"/>
              </a:spcBef>
              <a:spcAft>
                <a:spcPts val="0"/>
              </a:spcAft>
              <a:buNone/>
            </a:pPr>
            <a:r>
              <a:rPr lang="en-GB" sz="2400" b="1" dirty="0" smtClean="0">
                <a:solidFill>
                  <a:srgbClr val="FF0000"/>
                </a:solidFill>
                <a:latin typeface="Calibri"/>
                <a:ea typeface="Calibri"/>
                <a:cs typeface="Calibri"/>
                <a:sym typeface="Calibri"/>
              </a:rPr>
              <a:t>I</a:t>
            </a:r>
            <a:r>
              <a:rPr lang="en-GB" sz="2400" b="1" dirty="0" smtClean="0">
                <a:solidFill>
                  <a:srgbClr val="FF0000"/>
                </a:solidFill>
                <a:latin typeface="Calibri"/>
                <a:ea typeface="Calibri"/>
                <a:cs typeface="Calibri"/>
                <a:sym typeface="Calibri"/>
              </a:rPr>
              <a:t>ndependence-  </a:t>
            </a:r>
            <a:r>
              <a:rPr lang="en-GB" sz="2400" dirty="0" smtClean="0">
                <a:solidFill>
                  <a:srgbClr val="FF0000"/>
                </a:solidFill>
                <a:latin typeface="Calibri"/>
                <a:ea typeface="Calibri"/>
                <a:cs typeface="Calibri"/>
                <a:sym typeface="Calibri"/>
              </a:rPr>
              <a:t>Encourage your child to dress themselves, put shoes on and feed themselves using knife and fork.</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2400" b="1" dirty="0">
                <a:solidFill>
                  <a:srgbClr val="FF0000"/>
                </a:solidFill>
                <a:latin typeface="Calibri"/>
                <a:ea typeface="Calibri"/>
                <a:cs typeface="Calibri"/>
                <a:sym typeface="Calibri"/>
              </a:rPr>
              <a:t>Ensure school has up to date contact details – </a:t>
            </a:r>
            <a:r>
              <a:rPr lang="en-GB" sz="2000" dirty="0">
                <a:solidFill>
                  <a:schemeClr val="dk1"/>
                </a:solidFill>
                <a:latin typeface="Calibri"/>
                <a:ea typeface="Calibri"/>
                <a:cs typeface="Calibri"/>
                <a:sym typeface="Calibri"/>
              </a:rPr>
              <a:t>should be contactable at all times</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2400" b="1" dirty="0">
                <a:solidFill>
                  <a:srgbClr val="FF0000"/>
                </a:solidFill>
                <a:latin typeface="Calibri"/>
                <a:ea typeface="Calibri"/>
                <a:cs typeface="Calibri"/>
                <a:sym typeface="Calibri"/>
              </a:rPr>
              <a:t>Download school app </a:t>
            </a:r>
            <a:r>
              <a:rPr lang="en-GB" sz="2400" dirty="0">
                <a:solidFill>
                  <a:schemeClr val="dk1"/>
                </a:solidFill>
                <a:latin typeface="Calibri"/>
                <a:ea typeface="Calibri"/>
                <a:cs typeface="Calibri"/>
                <a:sym typeface="Calibri"/>
              </a:rPr>
              <a:t>– </a:t>
            </a:r>
            <a:r>
              <a:rPr lang="en-GB" sz="2000" dirty="0">
                <a:solidFill>
                  <a:schemeClr val="dk1"/>
                </a:solidFill>
                <a:latin typeface="Calibri"/>
                <a:ea typeface="Calibri"/>
                <a:cs typeface="Calibri"/>
                <a:sym typeface="Calibri"/>
              </a:rPr>
              <a:t>click on link in text invite from St Michael’s and follow instructions</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pic>
        <p:nvPicPr>
          <p:cNvPr id="178" name="Google Shape;178;p7"/>
          <p:cNvPicPr preferRelativeResize="0"/>
          <p:nvPr/>
        </p:nvPicPr>
        <p:blipFill rotWithShape="1">
          <a:blip r:embed="rId5">
            <a:alphaModFix/>
          </a:blip>
          <a:srcRect/>
          <a:stretch/>
        </p:blipFill>
        <p:spPr>
          <a:xfrm>
            <a:off x="10746973" y="5074055"/>
            <a:ext cx="1252186" cy="17580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8"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19850"/>
            <a:ext cx="12191999" cy="6897689"/>
          </a:xfrm>
          <a:prstGeom prst="rect">
            <a:avLst/>
          </a:prstGeom>
          <a:noFill/>
          <a:ln>
            <a:noFill/>
          </a:ln>
        </p:spPr>
      </p:pic>
      <p:sp>
        <p:nvSpPr>
          <p:cNvPr id="184" name="Google Shape;184;p8"/>
          <p:cNvSpPr txBox="1">
            <a:spLocks noGrp="1"/>
          </p:cNvSpPr>
          <p:nvPr>
            <p:ph type="title"/>
          </p:nvPr>
        </p:nvSpPr>
        <p:spPr>
          <a:xfrm>
            <a:off x="2000050" y="365125"/>
            <a:ext cx="72468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Special Educational Needs</a:t>
            </a:r>
            <a:br>
              <a:rPr lang="en-GB" b="1"/>
            </a:br>
            <a:r>
              <a:rPr lang="en-GB" b="1"/>
              <a:t>and Disability- SEND/SEN</a:t>
            </a:r>
            <a:endParaRPr b="1"/>
          </a:p>
        </p:txBody>
      </p:sp>
      <p:pic>
        <p:nvPicPr>
          <p:cNvPr id="185" name="Google Shape;185;p8"/>
          <p:cNvPicPr preferRelativeResize="0">
            <a:picLocks noGrp="1"/>
          </p:cNvPicPr>
          <p:nvPr>
            <p:ph type="body" idx="1"/>
          </p:nvPr>
        </p:nvPicPr>
        <p:blipFill rotWithShape="1">
          <a:blip r:embed="rId4">
            <a:alphaModFix/>
          </a:blip>
          <a:srcRect b="9402"/>
          <a:stretch/>
        </p:blipFill>
        <p:spPr>
          <a:xfrm>
            <a:off x="324945" y="195826"/>
            <a:ext cx="1675095" cy="1732251"/>
          </a:xfrm>
          <a:prstGeom prst="rect">
            <a:avLst/>
          </a:prstGeom>
          <a:noFill/>
          <a:ln>
            <a:noFill/>
          </a:ln>
        </p:spPr>
      </p:pic>
      <p:sp>
        <p:nvSpPr>
          <p:cNvPr id="186" name="Google Shape;186;p8"/>
          <p:cNvSpPr txBox="1"/>
          <p:nvPr/>
        </p:nvSpPr>
        <p:spPr>
          <a:xfrm>
            <a:off x="266698" y="1967134"/>
            <a:ext cx="19723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Mrs Reilly: SENCo</a:t>
            </a:r>
            <a:endParaRPr sz="1800">
              <a:solidFill>
                <a:schemeClr val="dk1"/>
              </a:solidFill>
              <a:latin typeface="Calibri"/>
              <a:ea typeface="Calibri"/>
              <a:cs typeface="Calibri"/>
              <a:sym typeface="Calibri"/>
            </a:endParaRPr>
          </a:p>
        </p:txBody>
      </p:sp>
      <p:grpSp>
        <p:nvGrpSpPr>
          <p:cNvPr id="187" name="Google Shape;187;p8"/>
          <p:cNvGrpSpPr/>
          <p:nvPr/>
        </p:nvGrpSpPr>
        <p:grpSpPr>
          <a:xfrm>
            <a:off x="8767379" y="565124"/>
            <a:ext cx="3424289" cy="4140516"/>
            <a:chOff x="2698547" y="1690688"/>
            <a:chExt cx="3308172" cy="3923916"/>
          </a:xfrm>
        </p:grpSpPr>
        <p:pic>
          <p:nvPicPr>
            <p:cNvPr id="188" name="Google Shape;188;p8"/>
            <p:cNvPicPr preferRelativeResize="0"/>
            <p:nvPr/>
          </p:nvPicPr>
          <p:blipFill rotWithShape="1">
            <a:blip r:embed="rId5">
              <a:alphaModFix/>
            </a:blip>
            <a:srcRect/>
            <a:stretch/>
          </p:blipFill>
          <p:spPr>
            <a:xfrm>
              <a:off x="2698547" y="1690688"/>
              <a:ext cx="3234420" cy="2529714"/>
            </a:xfrm>
            <a:prstGeom prst="rect">
              <a:avLst/>
            </a:prstGeom>
            <a:noFill/>
            <a:ln>
              <a:noFill/>
            </a:ln>
          </p:spPr>
        </p:pic>
        <p:pic>
          <p:nvPicPr>
            <p:cNvPr id="189" name="Google Shape;189;p8"/>
            <p:cNvPicPr preferRelativeResize="0"/>
            <p:nvPr/>
          </p:nvPicPr>
          <p:blipFill rotWithShape="1">
            <a:blip r:embed="rId6">
              <a:alphaModFix/>
            </a:blip>
            <a:srcRect/>
            <a:stretch/>
          </p:blipFill>
          <p:spPr>
            <a:xfrm>
              <a:off x="2698547" y="4220402"/>
              <a:ext cx="3308172" cy="1394202"/>
            </a:xfrm>
            <a:prstGeom prst="rect">
              <a:avLst/>
            </a:prstGeom>
            <a:noFill/>
            <a:ln>
              <a:noFill/>
            </a:ln>
          </p:spPr>
        </p:pic>
      </p:grpSp>
      <p:sp>
        <p:nvSpPr>
          <p:cNvPr id="190" name="Google Shape;190;p8"/>
          <p:cNvSpPr txBox="1"/>
          <p:nvPr/>
        </p:nvSpPr>
        <p:spPr>
          <a:xfrm>
            <a:off x="91249" y="2465250"/>
            <a:ext cx="8012400" cy="424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Sometimes our children require additional or different support to that of their peers.  When this happens school will use a graduated approach to implement support, which is overseen by Mrs Reilly.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We use:</a:t>
            </a:r>
            <a:endParaRPr sz="18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High Quality First Teaching Approaches- (Wave 1) support </a:t>
            </a:r>
            <a:endParaRPr sz="18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Interventions with Learning Mentors (Wave 2)</a:t>
            </a:r>
            <a:endParaRPr sz="18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Specialist support from an outreach service like seedlings, speech and language, OT or an educational psychologist (Wave 3).</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Children on the SEND register will receive an Intervention Ticket this year to inform you if they are starting an intervention with Learning Mentors.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Every child on the SEND register has a learning plan, with SMART targets, which you will receive before parents evening. </a:t>
            </a:r>
            <a:endParaRPr sz="1800">
              <a:solidFill>
                <a:schemeClr val="dk1"/>
              </a:solidFill>
              <a:latin typeface="Calibri"/>
              <a:ea typeface="Calibri"/>
              <a:cs typeface="Calibri"/>
              <a:sym typeface="Calibri"/>
            </a:endParaRPr>
          </a:p>
        </p:txBody>
      </p:sp>
      <p:sp>
        <p:nvSpPr>
          <p:cNvPr id="191" name="Google Shape;191;p8"/>
          <p:cNvSpPr txBox="1"/>
          <p:nvPr/>
        </p:nvSpPr>
        <p:spPr>
          <a:xfrm>
            <a:off x="9575911" y="195820"/>
            <a:ext cx="1972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rgbClr val="000099"/>
                </a:solidFill>
                <a:latin typeface="Calibri"/>
                <a:ea typeface="Calibri"/>
                <a:cs typeface="Calibri"/>
                <a:sym typeface="Calibri"/>
              </a:rPr>
              <a:t>Learning Plan</a:t>
            </a:r>
            <a:endParaRPr sz="1800" b="1">
              <a:solidFill>
                <a:srgbClr val="000099"/>
              </a:solidFill>
              <a:latin typeface="Calibri"/>
              <a:ea typeface="Calibri"/>
              <a:cs typeface="Calibri"/>
              <a:sym typeface="Calibri"/>
            </a:endParaRPr>
          </a:p>
        </p:txBody>
      </p:sp>
      <p:pic>
        <p:nvPicPr>
          <p:cNvPr id="192" name="Google Shape;192;p8"/>
          <p:cNvPicPr preferRelativeResize="0"/>
          <p:nvPr/>
        </p:nvPicPr>
        <p:blipFill rotWithShape="1">
          <a:blip r:embed="rId7">
            <a:alphaModFix amt="84000"/>
          </a:blip>
          <a:srcRect t="7612"/>
          <a:stretch/>
        </p:blipFill>
        <p:spPr>
          <a:xfrm>
            <a:off x="8767375" y="5125750"/>
            <a:ext cx="3199550" cy="1732251"/>
          </a:xfrm>
          <a:prstGeom prst="rect">
            <a:avLst/>
          </a:prstGeom>
          <a:noFill/>
          <a:ln>
            <a:noFill/>
          </a:ln>
        </p:spPr>
      </p:pic>
      <p:sp>
        <p:nvSpPr>
          <p:cNvPr id="193" name="Google Shape;193;p8"/>
          <p:cNvSpPr txBox="1"/>
          <p:nvPr/>
        </p:nvSpPr>
        <p:spPr>
          <a:xfrm>
            <a:off x="9318199" y="4756450"/>
            <a:ext cx="22299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rgbClr val="000099"/>
                </a:solidFill>
                <a:latin typeface="Calibri"/>
                <a:ea typeface="Calibri"/>
                <a:cs typeface="Calibri"/>
                <a:sym typeface="Calibri"/>
              </a:rPr>
              <a:t>Intervention Ticket</a:t>
            </a:r>
            <a:endParaRPr sz="1800" b="1">
              <a:solidFill>
                <a:srgbClr val="00009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9" descr="http://i4tiran.com/e/2019/07/unique-image-of-professional-powerpoint-templates-blue-yellow-design-background-wallpaper-for-presentations-free-ppt-backgrounds-your.jpg"/>
          <p:cNvPicPr preferRelativeResize="0"/>
          <p:nvPr/>
        </p:nvPicPr>
        <p:blipFill rotWithShape="1">
          <a:blip r:embed="rId3">
            <a:alphaModFix/>
          </a:blip>
          <a:srcRect/>
          <a:stretch/>
        </p:blipFill>
        <p:spPr>
          <a:xfrm>
            <a:off x="0" y="0"/>
            <a:ext cx="12192000" cy="6897688"/>
          </a:xfrm>
          <a:prstGeom prst="rect">
            <a:avLst/>
          </a:prstGeom>
          <a:noFill/>
          <a:ln>
            <a:noFill/>
          </a:ln>
        </p:spPr>
      </p:pic>
      <p:sp>
        <p:nvSpPr>
          <p:cNvPr id="199" name="Google Shape;19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Pastoral Team</a:t>
            </a:r>
            <a:endParaRPr b="1"/>
          </a:p>
        </p:txBody>
      </p:sp>
      <p:sp>
        <p:nvSpPr>
          <p:cNvPr id="200" name="Google Shape;200;p9"/>
          <p:cNvSpPr txBox="1"/>
          <p:nvPr/>
        </p:nvSpPr>
        <p:spPr>
          <a:xfrm>
            <a:off x="606940" y="1651849"/>
            <a:ext cx="11232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We help support the children with SEND interventions, emotional and social well-being, as well as wider family support.  Please feel free to speak to us about any concerns or help you may need.</a:t>
            </a:r>
            <a:endParaRPr sz="1800">
              <a:solidFill>
                <a:schemeClr val="dk1"/>
              </a:solidFill>
              <a:latin typeface="Calibri"/>
              <a:ea typeface="Calibri"/>
              <a:cs typeface="Calibri"/>
              <a:sym typeface="Calibri"/>
            </a:endParaRPr>
          </a:p>
        </p:txBody>
      </p:sp>
      <p:sp>
        <p:nvSpPr>
          <p:cNvPr id="201" name="Google Shape;201;p9"/>
          <p:cNvSpPr txBox="1"/>
          <p:nvPr/>
        </p:nvSpPr>
        <p:spPr>
          <a:xfrm>
            <a:off x="691000" y="2657275"/>
            <a:ext cx="11953800" cy="369300"/>
          </a:xfrm>
          <a:prstGeom prst="rect">
            <a:avLst/>
          </a:prstGeom>
          <a:noFill/>
          <a:ln>
            <a:noFill/>
          </a:ln>
        </p:spPr>
        <p:txBody>
          <a:bodyPr spcFirstLastPara="1" wrap="square" lIns="91425" tIns="45700" rIns="91425" bIns="45700" anchor="t" anchorCtr="0">
            <a:spAutoFit/>
          </a:bodyPr>
          <a:lstStyle/>
          <a:p>
            <a:pPr marL="742950" marR="0" lvl="1" indent="-171450" algn="l" rtl="0">
              <a:spcBef>
                <a:spcPts val="0"/>
              </a:spcBef>
              <a:spcAft>
                <a:spcPts val="0"/>
              </a:spcAft>
              <a:buClr>
                <a:schemeClr val="dk1"/>
              </a:buClr>
              <a:buSzPts val="1800"/>
              <a:buFont typeface="Courier New"/>
              <a:buNone/>
            </a:pPr>
            <a:endParaRPr sz="1800" b="0" i="0" u="none" strike="noStrike" cap="none">
              <a:solidFill>
                <a:schemeClr val="dk1"/>
              </a:solidFill>
              <a:latin typeface="Calibri"/>
              <a:ea typeface="Calibri"/>
              <a:cs typeface="Calibri"/>
              <a:sym typeface="Calibri"/>
            </a:endParaRPr>
          </a:p>
        </p:txBody>
      </p:sp>
      <p:pic>
        <p:nvPicPr>
          <p:cNvPr id="202" name="Google Shape;202;p9"/>
          <p:cNvPicPr preferRelativeResize="0"/>
          <p:nvPr/>
        </p:nvPicPr>
        <p:blipFill>
          <a:blip r:embed="rId4">
            <a:alphaModFix/>
          </a:blip>
          <a:stretch>
            <a:fillRect/>
          </a:stretch>
        </p:blipFill>
        <p:spPr>
          <a:xfrm>
            <a:off x="1015300" y="3026575"/>
            <a:ext cx="1758725" cy="2285050"/>
          </a:xfrm>
          <a:prstGeom prst="rect">
            <a:avLst/>
          </a:prstGeom>
          <a:noFill/>
          <a:ln>
            <a:noFill/>
          </a:ln>
        </p:spPr>
      </p:pic>
      <p:pic>
        <p:nvPicPr>
          <p:cNvPr id="203" name="Google Shape;203;p9"/>
          <p:cNvPicPr preferRelativeResize="0"/>
          <p:nvPr/>
        </p:nvPicPr>
        <p:blipFill>
          <a:blip r:embed="rId5">
            <a:alphaModFix/>
          </a:blip>
          <a:stretch>
            <a:fillRect/>
          </a:stretch>
        </p:blipFill>
        <p:spPr>
          <a:xfrm>
            <a:off x="5144500" y="3062475"/>
            <a:ext cx="1758725" cy="2236093"/>
          </a:xfrm>
          <a:prstGeom prst="rect">
            <a:avLst/>
          </a:prstGeom>
          <a:noFill/>
          <a:ln>
            <a:noFill/>
          </a:ln>
        </p:spPr>
      </p:pic>
      <p:pic>
        <p:nvPicPr>
          <p:cNvPr id="204" name="Google Shape;204;p9"/>
          <p:cNvPicPr preferRelativeResize="0"/>
          <p:nvPr/>
        </p:nvPicPr>
        <p:blipFill rotWithShape="1">
          <a:blip r:embed="rId6">
            <a:alphaModFix/>
          </a:blip>
          <a:srcRect t="13367"/>
          <a:stretch/>
        </p:blipFill>
        <p:spPr>
          <a:xfrm>
            <a:off x="2992025" y="3062475"/>
            <a:ext cx="1934476" cy="2213252"/>
          </a:xfrm>
          <a:prstGeom prst="rect">
            <a:avLst/>
          </a:prstGeom>
          <a:noFill/>
          <a:ln>
            <a:noFill/>
          </a:ln>
        </p:spPr>
      </p:pic>
      <p:sp>
        <p:nvSpPr>
          <p:cNvPr id="205" name="Google Shape;205;p9"/>
          <p:cNvSpPr txBox="1"/>
          <p:nvPr/>
        </p:nvSpPr>
        <p:spPr>
          <a:xfrm>
            <a:off x="7121219" y="2574825"/>
            <a:ext cx="5070900" cy="412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Upcoming Events for Parents:</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GB" sz="1800" b="1">
                <a:solidFill>
                  <a:schemeClr val="dk1"/>
                </a:solidFill>
                <a:latin typeface="Calibri"/>
                <a:ea typeface="Calibri"/>
                <a:cs typeface="Calibri"/>
                <a:sym typeface="Calibri"/>
              </a:rPr>
              <a:t>SEND intervention Parent Coffee Morning 17/09/25 at 9:10 am </a:t>
            </a:r>
            <a:endParaRPr sz="1800" b="1">
              <a:solidFill>
                <a:schemeClr val="dk1"/>
              </a:solidFill>
              <a:latin typeface="Calibri"/>
              <a:ea typeface="Calibri"/>
              <a:cs typeface="Calibri"/>
              <a:sym typeface="Calibri"/>
            </a:endParaRPr>
          </a:p>
          <a:p>
            <a:pPr marL="914400" marR="0" lvl="1"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Come and find out more information about our SEND interventions your child will attend.</a:t>
            </a:r>
            <a:endParaRPr sz="1800">
              <a:solidFill>
                <a:schemeClr val="dk1"/>
              </a:solidFill>
              <a:latin typeface="Calibri"/>
              <a:ea typeface="Calibri"/>
              <a:cs typeface="Calibri"/>
              <a:sym typeface="Calibri"/>
            </a:endParaRPr>
          </a:p>
          <a:p>
            <a:pPr marL="914400" marR="0" lvl="0" indent="0" algn="l" rtl="0">
              <a:spcBef>
                <a:spcPts val="0"/>
              </a:spcBef>
              <a:spcAft>
                <a:spcPts val="0"/>
              </a:spcAft>
              <a:buNone/>
            </a:pPr>
            <a:endParaRPr sz="18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GB" sz="1800" b="1">
                <a:solidFill>
                  <a:schemeClr val="dk1"/>
                </a:solidFill>
                <a:latin typeface="Calibri"/>
                <a:ea typeface="Calibri"/>
                <a:cs typeface="Calibri"/>
                <a:sym typeface="Calibri"/>
              </a:rPr>
              <a:t>ASD Parent Q &amp; A session 02/10/25 9:15 am</a:t>
            </a:r>
            <a:endParaRPr sz="1800" b="1">
              <a:solidFill>
                <a:schemeClr val="dk1"/>
              </a:solidFill>
              <a:latin typeface="Calibri"/>
              <a:ea typeface="Calibri"/>
              <a:cs typeface="Calibri"/>
              <a:sym typeface="Calibri"/>
            </a:endParaRPr>
          </a:p>
          <a:p>
            <a:pPr marL="914400" marR="0" lvl="1"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The ASD team will be in to support answering any questions and providing support for parents with children on the pathway or diagnosed or for those with concerns of ASD traits in their child.</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1000</Words>
  <Application>Microsoft Office PowerPoint</Application>
  <PresentationFormat>Widescreen</PresentationFormat>
  <Paragraphs>209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Comic Sans MS</vt:lpstr>
      <vt:lpstr>Arial</vt:lpstr>
      <vt:lpstr>Courier New</vt:lpstr>
      <vt:lpstr>Times New Roman</vt:lpstr>
      <vt:lpstr>Dancing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Educational Needs and Disability- SEND/SEN</vt:lpstr>
      <vt:lpstr>Pastoral Team</vt:lpstr>
      <vt:lpstr>PowerPoint Presentation</vt:lpstr>
      <vt:lpstr>PowerPoint Presentation</vt:lpstr>
      <vt:lpstr>PowerPoint Presentation</vt:lpstr>
      <vt:lpstr>St Michael’s Catholic Primary School</vt:lpstr>
      <vt:lpstr>St Michael’s Catholic Primary School</vt:lpstr>
      <vt:lpstr>St Michael’s Catholic Primary School</vt:lpstr>
      <vt:lpstr> </vt:lpstr>
      <vt:lpstr>St Michael’s Catholic Primary School</vt:lpstr>
      <vt:lpstr>St Michael’s Catholic Primary School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Hanna Potter</cp:lastModifiedBy>
  <cp:revision>7</cp:revision>
  <dcterms:created xsi:type="dcterms:W3CDTF">2019-08-31T06:38:12Z</dcterms:created>
  <dcterms:modified xsi:type="dcterms:W3CDTF">2025-09-10T07:24:44Z</dcterms:modified>
</cp:coreProperties>
</file>