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Dancing Script"/>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DancingScript-bold.fntdata"/><Relationship Id="rId27" Type="http://schemas.openxmlformats.org/officeDocument/2006/relationships/font" Target="fonts/DancingScript-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8037cbaf6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28037cbaf6f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7f22a9110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27f22a9110a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010ffb505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3010ffb5051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7f22a9110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27f22a9110a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005aecaa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3005aecaa5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5.jpg"/><Relationship Id="rId11" Type="http://schemas.openxmlformats.org/officeDocument/2006/relationships/image" Target="../media/image10.png"/><Relationship Id="rId10" Type="http://schemas.openxmlformats.org/officeDocument/2006/relationships/image" Target="../media/image6.jpg"/><Relationship Id="rId12" Type="http://schemas.openxmlformats.org/officeDocument/2006/relationships/image" Target="../media/image4.jpg"/><Relationship Id="rId9" Type="http://schemas.openxmlformats.org/officeDocument/2006/relationships/image" Target="../media/image14.jpg"/><Relationship Id="rId5" Type="http://schemas.openxmlformats.org/officeDocument/2006/relationships/image" Target="../media/image7.jpg"/><Relationship Id="rId6" Type="http://schemas.openxmlformats.org/officeDocument/2006/relationships/image" Target="../media/image9.jpg"/><Relationship Id="rId7" Type="http://schemas.openxmlformats.org/officeDocument/2006/relationships/image" Target="../media/image11.jpg"/><Relationship Id="rId8"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0.png"/><Relationship Id="rId10" Type="http://schemas.openxmlformats.org/officeDocument/2006/relationships/image" Target="../media/image25.png"/><Relationship Id="rId9"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18.jpg"/><Relationship Id="rId7" Type="http://schemas.openxmlformats.org/officeDocument/2006/relationships/image" Target="../media/image16.jpg"/><Relationship Id="rId8"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26.png"/><Relationship Id="rId6" Type="http://schemas.openxmlformats.org/officeDocument/2006/relationships/image" Target="../media/image29.png"/><Relationship Id="rId7"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33.png"/><Relationship Id="rId6" Type="http://schemas.openxmlformats.org/officeDocument/2006/relationships/image" Target="../media/image37.jpg"/><Relationship Id="rId7" Type="http://schemas.openxmlformats.org/officeDocument/2006/relationships/image" Target="../media/image28.png"/><Relationship Id="rId8"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34.png"/><Relationship Id="rId6"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39.png"/><Relationship Id="rId5" Type="http://schemas.openxmlformats.org/officeDocument/2006/relationships/image" Target="../media/image10.png"/><Relationship Id="rId6"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47.png"/><Relationship Id="rId6" Type="http://schemas.openxmlformats.org/officeDocument/2006/relationships/image" Target="../media/image4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3.jp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1" Type="http://schemas.openxmlformats.org/officeDocument/2006/relationships/image" Target="../media/image49.jpg"/><Relationship Id="rId10" Type="http://schemas.openxmlformats.org/officeDocument/2006/relationships/image" Target="../media/image45.png"/><Relationship Id="rId13" Type="http://schemas.openxmlformats.org/officeDocument/2006/relationships/image" Target="../media/image54.jpg"/><Relationship Id="rId12" Type="http://schemas.openxmlformats.org/officeDocument/2006/relationships/image" Target="../media/image55.jp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10.png"/><Relationship Id="rId9" Type="http://schemas.openxmlformats.org/officeDocument/2006/relationships/image" Target="../media/image50.jpg"/><Relationship Id="rId15" Type="http://schemas.openxmlformats.org/officeDocument/2006/relationships/image" Target="../media/image56.jpg"/><Relationship Id="rId14" Type="http://schemas.openxmlformats.org/officeDocument/2006/relationships/image" Target="../media/image51.jpg"/><Relationship Id="rId5" Type="http://schemas.openxmlformats.org/officeDocument/2006/relationships/image" Target="../media/image48.jpg"/><Relationship Id="rId6" Type="http://schemas.openxmlformats.org/officeDocument/2006/relationships/image" Target="../media/image52.png"/><Relationship Id="rId7" Type="http://schemas.openxmlformats.org/officeDocument/2006/relationships/image" Target="../media/image44.jpg"/><Relationship Id="rId8" Type="http://schemas.openxmlformats.org/officeDocument/2006/relationships/image" Target="../media/image5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4.jp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85" name="Google Shape;85;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http://i4tiran.com/e/2019/07/unique-image-of-professional-powerpoint-templates-blue-yellow-design-background-wallpaper-for-presentations-free-ppt-backgrounds-your.jpg" id="86" name="Google Shape;86;p13"/>
          <p:cNvPicPr preferRelativeResize="0"/>
          <p:nvPr/>
        </p:nvPicPr>
        <p:blipFill rotWithShape="1">
          <a:blip r:embed="rId3">
            <a:alphaModFix/>
          </a:blip>
          <a:srcRect b="0" l="0" r="0" t="0"/>
          <a:stretch/>
        </p:blipFill>
        <p:spPr>
          <a:xfrm>
            <a:off x="0" y="0"/>
            <a:ext cx="12192000" cy="6897688"/>
          </a:xfrm>
          <a:prstGeom prst="rect">
            <a:avLst/>
          </a:prstGeom>
          <a:noFill/>
          <a:ln>
            <a:noFill/>
          </a:ln>
        </p:spPr>
      </p:pic>
      <p:sp>
        <p:nvSpPr>
          <p:cNvPr id="87" name="Google Shape;87;p13"/>
          <p:cNvSpPr txBox="1"/>
          <p:nvPr/>
        </p:nvSpPr>
        <p:spPr>
          <a:xfrm>
            <a:off x="348343" y="5814992"/>
            <a:ext cx="11495314"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99"/>
              </a:buClr>
              <a:buSzPts val="5500"/>
              <a:buFont typeface="Calibri"/>
              <a:buNone/>
            </a:pPr>
            <a:r>
              <a:rPr b="1" i="0" lang="en-GB" sz="5500" u="none" cap="none" strike="noStrike">
                <a:solidFill>
                  <a:srgbClr val="000099"/>
                </a:solidFill>
                <a:latin typeface="Calibri"/>
                <a:ea typeface="Calibri"/>
                <a:cs typeface="Calibri"/>
                <a:sym typeface="Calibri"/>
              </a:rPr>
              <a:t>St Michael’s Catholic Primary School</a:t>
            </a:r>
            <a:endParaRPr b="1" i="0" sz="5500" u="none" cap="none" strike="noStrike">
              <a:solidFill>
                <a:srgbClr val="000099"/>
              </a:solidFill>
              <a:latin typeface="Calibri"/>
              <a:ea typeface="Calibri"/>
              <a:cs typeface="Calibri"/>
              <a:sym typeface="Calibri"/>
            </a:endParaRPr>
          </a:p>
        </p:txBody>
      </p:sp>
      <p:sp>
        <p:nvSpPr>
          <p:cNvPr id="88" name="Google Shape;88;p13"/>
          <p:cNvSpPr txBox="1"/>
          <p:nvPr/>
        </p:nvSpPr>
        <p:spPr>
          <a:xfrm>
            <a:off x="1524000" y="-4792"/>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000" u="none" cap="none" strike="noStrike">
                <a:solidFill>
                  <a:srgbClr val="FEE232"/>
                </a:solidFill>
                <a:latin typeface="Dancing Script"/>
                <a:ea typeface="Dancing Script"/>
                <a:cs typeface="Dancing Script"/>
                <a:sym typeface="Dancing Script"/>
              </a:rPr>
              <a:t>With Jesus we can achieve what we dream and believe</a:t>
            </a:r>
            <a:endParaRPr/>
          </a:p>
        </p:txBody>
      </p:sp>
      <p:pic>
        <p:nvPicPr>
          <p:cNvPr id="89" name="Google Shape;89;p13"/>
          <p:cNvPicPr preferRelativeResize="0"/>
          <p:nvPr/>
        </p:nvPicPr>
        <p:blipFill rotWithShape="1">
          <a:blip r:embed="rId4">
            <a:alphaModFix/>
          </a:blip>
          <a:srcRect b="0" l="0" r="0" t="0"/>
          <a:stretch/>
        </p:blipFill>
        <p:spPr>
          <a:xfrm rot="-795832">
            <a:off x="1634653" y="707409"/>
            <a:ext cx="2907264" cy="21714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90" name="Google Shape;90;p13"/>
          <p:cNvPicPr preferRelativeResize="0"/>
          <p:nvPr/>
        </p:nvPicPr>
        <p:blipFill rotWithShape="1">
          <a:blip r:embed="rId5">
            <a:alphaModFix/>
          </a:blip>
          <a:srcRect b="0" l="5899" r="7580" t="21092"/>
          <a:stretch/>
        </p:blipFill>
        <p:spPr>
          <a:xfrm rot="294777">
            <a:off x="1894091" y="2420571"/>
            <a:ext cx="2967170" cy="202955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91" name="Google Shape;91;p13"/>
          <p:cNvPicPr preferRelativeResize="0"/>
          <p:nvPr/>
        </p:nvPicPr>
        <p:blipFill rotWithShape="1">
          <a:blip r:embed="rId6">
            <a:alphaModFix/>
          </a:blip>
          <a:srcRect b="0" l="0" r="0" t="0"/>
          <a:stretch/>
        </p:blipFill>
        <p:spPr>
          <a:xfrm rot="-181878">
            <a:off x="7212401" y="716632"/>
            <a:ext cx="2813588" cy="211019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92" name="Google Shape;92;p13"/>
          <p:cNvPicPr preferRelativeResize="0"/>
          <p:nvPr/>
        </p:nvPicPr>
        <p:blipFill rotWithShape="1">
          <a:blip r:embed="rId7">
            <a:alphaModFix/>
          </a:blip>
          <a:srcRect b="15318" l="0" r="7841" t="15158"/>
          <a:stretch/>
        </p:blipFill>
        <p:spPr>
          <a:xfrm rot="259587">
            <a:off x="4395021" y="449640"/>
            <a:ext cx="2888016" cy="217869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93" name="Google Shape;93;p13"/>
          <p:cNvPicPr preferRelativeResize="0"/>
          <p:nvPr/>
        </p:nvPicPr>
        <p:blipFill rotWithShape="1">
          <a:blip r:embed="rId8">
            <a:alphaModFix/>
          </a:blip>
          <a:srcRect b="0" l="0" r="0" t="0"/>
          <a:stretch/>
        </p:blipFill>
        <p:spPr>
          <a:xfrm rot="261218">
            <a:off x="6897818" y="2373086"/>
            <a:ext cx="3135565" cy="208257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94" name="Google Shape;94;p13"/>
          <p:cNvPicPr preferRelativeResize="0"/>
          <p:nvPr/>
        </p:nvPicPr>
        <p:blipFill rotWithShape="1">
          <a:blip r:embed="rId9">
            <a:alphaModFix/>
          </a:blip>
          <a:srcRect b="0" l="0" r="0" t="0"/>
          <a:stretch/>
        </p:blipFill>
        <p:spPr>
          <a:xfrm rot="-187214">
            <a:off x="7296979" y="4137204"/>
            <a:ext cx="2644430" cy="198332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95" name="Google Shape;95;p13"/>
          <p:cNvPicPr preferRelativeResize="0"/>
          <p:nvPr/>
        </p:nvPicPr>
        <p:blipFill rotWithShape="1">
          <a:blip r:embed="rId10">
            <a:alphaModFix/>
          </a:blip>
          <a:srcRect b="0" l="0" r="0" t="0"/>
          <a:stretch/>
        </p:blipFill>
        <p:spPr>
          <a:xfrm rot="459094">
            <a:off x="4526176" y="4055256"/>
            <a:ext cx="2625707" cy="196216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I:\Pictures\SchLogo.png" id="96" name="Google Shape;96;p13"/>
          <p:cNvPicPr preferRelativeResize="0"/>
          <p:nvPr/>
        </p:nvPicPr>
        <p:blipFill rotWithShape="1">
          <a:blip r:embed="rId11">
            <a:alphaModFix/>
          </a:blip>
          <a:srcRect b="0" l="0" r="0" t="0"/>
          <a:stretch/>
        </p:blipFill>
        <p:spPr>
          <a:xfrm>
            <a:off x="4955669" y="2408367"/>
            <a:ext cx="1866523" cy="1866523"/>
          </a:xfrm>
          <a:prstGeom prst="rect">
            <a:avLst/>
          </a:prstGeom>
          <a:noFill/>
          <a:ln>
            <a:noFill/>
          </a:ln>
        </p:spPr>
      </p:pic>
      <p:pic>
        <p:nvPicPr>
          <p:cNvPr id="97" name="Google Shape;97;p13"/>
          <p:cNvPicPr preferRelativeResize="0"/>
          <p:nvPr/>
        </p:nvPicPr>
        <p:blipFill rotWithShape="1">
          <a:blip r:embed="rId12">
            <a:alphaModFix/>
          </a:blip>
          <a:srcRect b="0" l="0" r="0" t="0"/>
          <a:stretch/>
        </p:blipFill>
        <p:spPr>
          <a:xfrm rot="-378056">
            <a:off x="1848549" y="4063126"/>
            <a:ext cx="2565907" cy="191440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2"/>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203" name="Google Shape;203;p22"/>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http://i4tiran.com/e/2019/07/unique-image-of-professional-powerpoint-templates-blue-yellow-design-background-wallpaper-for-presentations-free-ppt-backgrounds-your.jpg" id="204" name="Google Shape;204;p22"/>
          <p:cNvPicPr preferRelativeResize="0"/>
          <p:nvPr/>
        </p:nvPicPr>
        <p:blipFill rotWithShape="1">
          <a:blip r:embed="rId3">
            <a:alphaModFix/>
          </a:blip>
          <a:srcRect b="0" l="0" r="0" t="0"/>
          <a:stretch/>
        </p:blipFill>
        <p:spPr>
          <a:xfrm>
            <a:off x="0" y="1"/>
            <a:ext cx="12191999" cy="6897689"/>
          </a:xfrm>
          <a:prstGeom prst="rect">
            <a:avLst/>
          </a:prstGeom>
          <a:noFill/>
          <a:ln>
            <a:noFill/>
          </a:ln>
        </p:spPr>
      </p:pic>
      <p:pic>
        <p:nvPicPr>
          <p:cNvPr descr="I:\Pictures\SchLogo.png" id="205" name="Google Shape;205;p22"/>
          <p:cNvPicPr preferRelativeResize="0"/>
          <p:nvPr/>
        </p:nvPicPr>
        <p:blipFill rotWithShape="1">
          <a:blip r:embed="rId4">
            <a:alphaModFix/>
          </a:blip>
          <a:srcRect b="0" l="0" r="0" t="0"/>
          <a:stretch/>
        </p:blipFill>
        <p:spPr>
          <a:xfrm>
            <a:off x="0" y="6387737"/>
            <a:ext cx="470263" cy="470263"/>
          </a:xfrm>
          <a:prstGeom prst="rect">
            <a:avLst/>
          </a:prstGeom>
          <a:noFill/>
          <a:ln>
            <a:noFill/>
          </a:ln>
        </p:spPr>
      </p:pic>
      <p:sp>
        <p:nvSpPr>
          <p:cNvPr id="206" name="Google Shape;206;p22"/>
          <p:cNvSpPr txBox="1"/>
          <p:nvPr/>
        </p:nvSpPr>
        <p:spPr>
          <a:xfrm>
            <a:off x="-1175657" y="5754689"/>
            <a:ext cx="7806600"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99"/>
              </a:buClr>
              <a:buSzPts val="2400"/>
              <a:buFont typeface="Calibri"/>
              <a:buNone/>
            </a:pPr>
            <a:r>
              <a:rPr b="1" i="0" lang="en-GB" sz="2400" u="none" cap="none" strike="noStrike">
                <a:solidFill>
                  <a:srgbClr val="000099"/>
                </a:solidFill>
                <a:latin typeface="Calibri"/>
                <a:ea typeface="Calibri"/>
                <a:cs typeface="Calibri"/>
                <a:sym typeface="Calibri"/>
              </a:rPr>
              <a:t>St Michael’s Catholic Primary School</a:t>
            </a:r>
            <a:endParaRPr b="1" i="0" sz="2400" u="none" cap="none" strike="noStrike">
              <a:solidFill>
                <a:srgbClr val="000099"/>
              </a:solidFill>
              <a:latin typeface="Calibri"/>
              <a:ea typeface="Calibri"/>
              <a:cs typeface="Calibri"/>
              <a:sym typeface="Calibri"/>
            </a:endParaRPr>
          </a:p>
        </p:txBody>
      </p:sp>
      <p:sp>
        <p:nvSpPr>
          <p:cNvPr id="207" name="Google Shape;207;p22"/>
          <p:cNvSpPr txBox="1"/>
          <p:nvPr/>
        </p:nvSpPr>
        <p:spPr>
          <a:xfrm>
            <a:off x="1524000" y="49530"/>
            <a:ext cx="9144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000" u="none" cap="none" strike="noStrike">
                <a:solidFill>
                  <a:srgbClr val="FEE232"/>
                </a:solidFill>
                <a:latin typeface="Dancing Script"/>
                <a:ea typeface="Dancing Script"/>
                <a:cs typeface="Dancing Script"/>
                <a:sym typeface="Dancing Script"/>
              </a:rPr>
              <a:t>With Jesus we can achieve what we dream and believe</a:t>
            </a:r>
            <a:endParaRPr/>
          </a:p>
        </p:txBody>
      </p:sp>
      <p:sp>
        <p:nvSpPr>
          <p:cNvPr id="208" name="Google Shape;208;p22"/>
          <p:cNvSpPr txBox="1"/>
          <p:nvPr/>
        </p:nvSpPr>
        <p:spPr>
          <a:xfrm>
            <a:off x="766354" y="362685"/>
            <a:ext cx="106593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7200">
                <a:solidFill>
                  <a:srgbClr val="990000"/>
                </a:solidFill>
              </a:rPr>
              <a:t>Transition Workshops</a:t>
            </a:r>
            <a:endParaRPr b="1" sz="7200">
              <a:solidFill>
                <a:srgbClr val="990000"/>
              </a:solidFill>
            </a:endParaRPr>
          </a:p>
        </p:txBody>
      </p:sp>
      <p:sp>
        <p:nvSpPr>
          <p:cNvPr id="209" name="Google Shape;209;p22"/>
          <p:cNvSpPr/>
          <p:nvPr/>
        </p:nvSpPr>
        <p:spPr>
          <a:xfrm>
            <a:off x="326571" y="1962149"/>
            <a:ext cx="11208000" cy="510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210" name="Google Shape;210;p22"/>
          <p:cNvPicPr preferRelativeResize="0"/>
          <p:nvPr/>
        </p:nvPicPr>
        <p:blipFill rotWithShape="1">
          <a:blip r:embed="rId5">
            <a:alphaModFix/>
          </a:blip>
          <a:srcRect b="0" l="0" r="0" t="0"/>
          <a:stretch/>
        </p:blipFill>
        <p:spPr>
          <a:xfrm>
            <a:off x="10746973" y="5074055"/>
            <a:ext cx="1252186" cy="1758069"/>
          </a:xfrm>
          <a:prstGeom prst="rect">
            <a:avLst/>
          </a:prstGeom>
          <a:noFill/>
          <a:ln>
            <a:noFill/>
          </a:ln>
        </p:spPr>
      </p:pic>
      <p:sp>
        <p:nvSpPr>
          <p:cNvPr id="211" name="Google Shape;211;p22"/>
          <p:cNvSpPr txBox="1"/>
          <p:nvPr/>
        </p:nvSpPr>
        <p:spPr>
          <a:xfrm>
            <a:off x="482150" y="2656350"/>
            <a:ext cx="10586400" cy="2320800"/>
          </a:xfrm>
          <a:prstGeom prst="rect">
            <a:avLst/>
          </a:prstGeom>
          <a:noFill/>
          <a:ln>
            <a:noFill/>
          </a:ln>
        </p:spPr>
        <p:txBody>
          <a:bodyPr anchorCtr="0" anchor="t" bIns="91425" lIns="91425" spcFirstLastPara="1" rIns="91425" wrap="square" tIns="91425">
            <a:noAutofit/>
          </a:bodyPr>
          <a:lstStyle/>
          <a:p>
            <a:pPr indent="-425450" lvl="0" marL="457200" rtl="0" algn="l">
              <a:spcBef>
                <a:spcPts val="0"/>
              </a:spcBef>
              <a:spcAft>
                <a:spcPts val="0"/>
              </a:spcAft>
              <a:buSzPts val="3100"/>
              <a:buFont typeface="Calibri"/>
              <a:buChar char="-"/>
            </a:pPr>
            <a:r>
              <a:t/>
            </a:r>
            <a:endParaRPr sz="3100">
              <a:latin typeface="Calibri"/>
              <a:ea typeface="Calibri"/>
              <a:cs typeface="Calibri"/>
              <a:sym typeface="Calibri"/>
            </a:endParaRPr>
          </a:p>
        </p:txBody>
      </p:sp>
      <p:sp>
        <p:nvSpPr>
          <p:cNvPr id="212" name="Google Shape;212;p22"/>
          <p:cNvSpPr txBox="1"/>
          <p:nvPr/>
        </p:nvSpPr>
        <p:spPr>
          <a:xfrm>
            <a:off x="1096050" y="1826163"/>
            <a:ext cx="10152300" cy="26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latin typeface="Calibri"/>
                <a:ea typeface="Calibri"/>
                <a:cs typeface="Calibri"/>
                <a:sym typeface="Calibri"/>
              </a:rPr>
              <a:t>To help our parents with the transition from primary school to </a:t>
            </a:r>
            <a:r>
              <a:rPr lang="en-GB" sz="3000">
                <a:latin typeface="Calibri"/>
                <a:ea typeface="Calibri"/>
                <a:cs typeface="Calibri"/>
                <a:sym typeface="Calibri"/>
              </a:rPr>
              <a:t>secondary school, year 6 staff will be holding a Transition Workshop. We will talk through how you can help your child with the transition, how we can help at school and will give some helpful information in preparation for September 2025!</a:t>
            </a:r>
            <a:endParaRPr sz="3000">
              <a:latin typeface="Calibri"/>
              <a:ea typeface="Calibri"/>
              <a:cs typeface="Calibri"/>
              <a:sym typeface="Calibri"/>
            </a:endParaRPr>
          </a:p>
          <a:p>
            <a:pPr indent="0" lvl="0" marL="0" rtl="0" algn="l">
              <a:spcBef>
                <a:spcPts val="0"/>
              </a:spcBef>
              <a:spcAft>
                <a:spcPts val="0"/>
              </a:spcAft>
              <a:buNone/>
            </a:pPr>
            <a:r>
              <a:t/>
            </a:r>
            <a:endParaRPr sz="3000">
              <a:latin typeface="Calibri"/>
              <a:ea typeface="Calibri"/>
              <a:cs typeface="Calibri"/>
              <a:sym typeface="Calibri"/>
            </a:endParaRPr>
          </a:p>
          <a:p>
            <a:pPr indent="0" lvl="0" marL="0" rtl="0" algn="l">
              <a:spcBef>
                <a:spcPts val="0"/>
              </a:spcBef>
              <a:spcAft>
                <a:spcPts val="0"/>
              </a:spcAft>
              <a:buNone/>
            </a:pPr>
            <a:r>
              <a:rPr lang="en-GB" sz="3000">
                <a:latin typeface="Calibri"/>
                <a:ea typeface="Calibri"/>
                <a:cs typeface="Calibri"/>
                <a:sym typeface="Calibri"/>
              </a:rPr>
              <a:t>We will give information about dates as soon as possible!</a:t>
            </a:r>
            <a:endParaRPr sz="3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218" name="Google Shape;218;p2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http://i4tiran.com/e/2019/07/unique-image-of-professional-powerpoint-templates-blue-yellow-design-background-wallpaper-for-presentations-free-ppt-backgrounds-your.jpg" id="219" name="Google Shape;219;p23"/>
          <p:cNvPicPr preferRelativeResize="0"/>
          <p:nvPr/>
        </p:nvPicPr>
        <p:blipFill rotWithShape="1">
          <a:blip r:embed="rId3">
            <a:alphaModFix/>
          </a:blip>
          <a:srcRect b="0" l="0" r="0" t="0"/>
          <a:stretch/>
        </p:blipFill>
        <p:spPr>
          <a:xfrm>
            <a:off x="0" y="1"/>
            <a:ext cx="12191999" cy="6897689"/>
          </a:xfrm>
          <a:prstGeom prst="rect">
            <a:avLst/>
          </a:prstGeom>
          <a:noFill/>
          <a:ln>
            <a:noFill/>
          </a:ln>
        </p:spPr>
      </p:pic>
      <p:pic>
        <p:nvPicPr>
          <p:cNvPr descr="I:\Pictures\SchLogo.png" id="220" name="Google Shape;220;p23"/>
          <p:cNvPicPr preferRelativeResize="0"/>
          <p:nvPr/>
        </p:nvPicPr>
        <p:blipFill rotWithShape="1">
          <a:blip r:embed="rId4">
            <a:alphaModFix/>
          </a:blip>
          <a:srcRect b="0" l="0" r="0" t="0"/>
          <a:stretch/>
        </p:blipFill>
        <p:spPr>
          <a:xfrm>
            <a:off x="0" y="6387737"/>
            <a:ext cx="470263" cy="470263"/>
          </a:xfrm>
          <a:prstGeom prst="rect">
            <a:avLst/>
          </a:prstGeom>
          <a:noFill/>
          <a:ln>
            <a:noFill/>
          </a:ln>
        </p:spPr>
      </p:pic>
      <p:sp>
        <p:nvSpPr>
          <p:cNvPr id="221" name="Google Shape;221;p23"/>
          <p:cNvSpPr txBox="1"/>
          <p:nvPr/>
        </p:nvSpPr>
        <p:spPr>
          <a:xfrm>
            <a:off x="-1175657" y="5754689"/>
            <a:ext cx="7806600"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99"/>
              </a:buClr>
              <a:buSzPts val="2400"/>
              <a:buFont typeface="Calibri"/>
              <a:buNone/>
            </a:pPr>
            <a:r>
              <a:rPr b="1" i="0" lang="en-GB" sz="2400" u="none" cap="none" strike="noStrike">
                <a:solidFill>
                  <a:srgbClr val="000099"/>
                </a:solidFill>
                <a:latin typeface="Calibri"/>
                <a:ea typeface="Calibri"/>
                <a:cs typeface="Calibri"/>
                <a:sym typeface="Calibri"/>
              </a:rPr>
              <a:t>St Michael’s Catholic Primary School</a:t>
            </a:r>
            <a:endParaRPr b="1" i="0" sz="2400" u="none" cap="none" strike="noStrike">
              <a:solidFill>
                <a:srgbClr val="000099"/>
              </a:solidFill>
              <a:latin typeface="Calibri"/>
              <a:ea typeface="Calibri"/>
              <a:cs typeface="Calibri"/>
              <a:sym typeface="Calibri"/>
            </a:endParaRPr>
          </a:p>
        </p:txBody>
      </p:sp>
      <p:sp>
        <p:nvSpPr>
          <p:cNvPr id="222" name="Google Shape;222;p23"/>
          <p:cNvSpPr txBox="1"/>
          <p:nvPr/>
        </p:nvSpPr>
        <p:spPr>
          <a:xfrm>
            <a:off x="1524000" y="49530"/>
            <a:ext cx="9144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000" u="none" cap="none" strike="noStrike">
                <a:solidFill>
                  <a:srgbClr val="FEE232"/>
                </a:solidFill>
                <a:latin typeface="Dancing Script"/>
                <a:ea typeface="Dancing Script"/>
                <a:cs typeface="Dancing Script"/>
                <a:sym typeface="Dancing Script"/>
              </a:rPr>
              <a:t>With Jesus we can achieve what we dream and believe</a:t>
            </a:r>
            <a:endParaRPr/>
          </a:p>
        </p:txBody>
      </p:sp>
      <p:sp>
        <p:nvSpPr>
          <p:cNvPr id="223" name="Google Shape;223;p23"/>
          <p:cNvSpPr txBox="1"/>
          <p:nvPr/>
        </p:nvSpPr>
        <p:spPr>
          <a:xfrm>
            <a:off x="537754" y="97185"/>
            <a:ext cx="10659300" cy="2308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7200">
                <a:solidFill>
                  <a:srgbClr val="990000"/>
                </a:solidFill>
              </a:rPr>
              <a:t>Colomendy</a:t>
            </a:r>
            <a:endParaRPr b="1" sz="7200">
              <a:solidFill>
                <a:srgbClr val="990000"/>
              </a:solidFill>
            </a:endParaRPr>
          </a:p>
          <a:p>
            <a:pPr indent="0" lvl="0" marL="0" marR="0" rtl="0" algn="ctr">
              <a:spcBef>
                <a:spcPts val="0"/>
              </a:spcBef>
              <a:spcAft>
                <a:spcPts val="0"/>
              </a:spcAft>
              <a:buNone/>
            </a:pPr>
            <a:r>
              <a:rPr b="1" lang="en-GB" sz="7200">
                <a:solidFill>
                  <a:srgbClr val="990000"/>
                </a:solidFill>
              </a:rPr>
              <a:t>February 2025</a:t>
            </a:r>
            <a:endParaRPr b="1" sz="7200">
              <a:solidFill>
                <a:srgbClr val="990000"/>
              </a:solidFill>
            </a:endParaRPr>
          </a:p>
        </p:txBody>
      </p:sp>
      <p:sp>
        <p:nvSpPr>
          <p:cNvPr id="224" name="Google Shape;224;p23"/>
          <p:cNvSpPr/>
          <p:nvPr/>
        </p:nvSpPr>
        <p:spPr>
          <a:xfrm>
            <a:off x="340675" y="2405975"/>
            <a:ext cx="11208000" cy="44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GB" sz="2000">
                <a:solidFill>
                  <a:schemeClr val="dk1"/>
                </a:solidFill>
                <a:latin typeface="Calibri"/>
                <a:ea typeface="Calibri"/>
                <a:cs typeface="Calibri"/>
                <a:sym typeface="Calibri"/>
              </a:rPr>
              <a:t>Two night, three day residential trip to </a:t>
            </a:r>
            <a:r>
              <a:rPr b="1" lang="en-GB" sz="2000">
                <a:solidFill>
                  <a:schemeClr val="dk1"/>
                </a:solidFill>
                <a:latin typeface="Calibri"/>
                <a:ea typeface="Calibri"/>
                <a:cs typeface="Calibri"/>
                <a:sym typeface="Calibri"/>
              </a:rPr>
              <a:t>Colomendy </a:t>
            </a:r>
            <a:r>
              <a:rPr lang="en-GB" sz="2000">
                <a:solidFill>
                  <a:schemeClr val="dk1"/>
                </a:solidFill>
                <a:latin typeface="Calibri"/>
                <a:ea typeface="Calibri"/>
                <a:cs typeface="Calibri"/>
                <a:sym typeface="Calibri"/>
              </a:rPr>
              <a:t>in North Wales, from </a:t>
            </a:r>
            <a:r>
              <a:rPr b="1" lang="en-GB" sz="2000">
                <a:solidFill>
                  <a:schemeClr val="dk1"/>
                </a:solidFill>
                <a:latin typeface="Calibri"/>
                <a:ea typeface="Calibri"/>
                <a:cs typeface="Calibri"/>
                <a:sym typeface="Calibri"/>
              </a:rPr>
              <a:t>Wednesday 5</a:t>
            </a:r>
            <a:r>
              <a:rPr b="1" baseline="30000" lang="en-GB" sz="2000">
                <a:solidFill>
                  <a:schemeClr val="dk1"/>
                </a:solidFill>
                <a:latin typeface="Calibri"/>
                <a:ea typeface="Calibri"/>
                <a:cs typeface="Calibri"/>
                <a:sym typeface="Calibri"/>
              </a:rPr>
              <a:t>th</a:t>
            </a:r>
            <a:r>
              <a:rPr b="1" lang="en-GB" sz="2000">
                <a:solidFill>
                  <a:schemeClr val="dk1"/>
                </a:solidFill>
                <a:latin typeface="Calibri"/>
                <a:ea typeface="Calibri"/>
                <a:cs typeface="Calibri"/>
                <a:sym typeface="Calibri"/>
              </a:rPr>
              <a:t> February until Friday 7</a:t>
            </a:r>
            <a:r>
              <a:rPr b="1" baseline="30000" lang="en-GB" sz="2000">
                <a:solidFill>
                  <a:schemeClr val="dk1"/>
                </a:solidFill>
                <a:latin typeface="Calibri"/>
                <a:ea typeface="Calibri"/>
                <a:cs typeface="Calibri"/>
                <a:sym typeface="Calibri"/>
              </a:rPr>
              <a:t>th</a:t>
            </a:r>
            <a:r>
              <a:rPr b="1" lang="en-GB" sz="2000">
                <a:solidFill>
                  <a:schemeClr val="dk1"/>
                </a:solidFill>
                <a:latin typeface="Calibri"/>
                <a:ea typeface="Calibri"/>
                <a:cs typeface="Calibri"/>
                <a:sym typeface="Calibri"/>
              </a:rPr>
              <a:t> February 2025</a:t>
            </a:r>
            <a:endParaRPr b="1" sz="20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b="1" sz="20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en-GB" sz="2000">
                <a:solidFill>
                  <a:schemeClr val="dk1"/>
                </a:solidFill>
                <a:latin typeface="Calibri"/>
                <a:ea typeface="Calibri"/>
                <a:cs typeface="Calibri"/>
                <a:sym typeface="Calibri"/>
              </a:rPr>
              <a:t>The total cost of the visit is </a:t>
            </a:r>
            <a:r>
              <a:rPr b="1" lang="en-GB" sz="2000">
                <a:solidFill>
                  <a:schemeClr val="dk1"/>
                </a:solidFill>
                <a:latin typeface="Calibri"/>
                <a:ea typeface="Calibri"/>
                <a:cs typeface="Calibri"/>
                <a:sym typeface="Calibri"/>
              </a:rPr>
              <a:t>£95 </a:t>
            </a:r>
            <a:r>
              <a:rPr lang="en-GB" sz="2000">
                <a:solidFill>
                  <a:schemeClr val="dk1"/>
                </a:solidFill>
                <a:latin typeface="Calibri"/>
                <a:ea typeface="Calibri"/>
                <a:cs typeface="Calibri"/>
                <a:sym typeface="Calibri"/>
              </a:rPr>
              <a:t>and includes return travel by coach, full board accommodation and a full programme of activities.</a:t>
            </a:r>
            <a:endParaRPr sz="20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SzPts val="1100"/>
              <a:buNone/>
            </a:pPr>
            <a:r>
              <a:rPr b="1" lang="en-GB" sz="2000">
                <a:solidFill>
                  <a:schemeClr val="dk1"/>
                </a:solidFill>
                <a:latin typeface="Calibri"/>
                <a:ea typeface="Calibri"/>
                <a:cs typeface="Calibri"/>
                <a:sym typeface="Calibri"/>
              </a:rPr>
              <a:t>Friday 20</a:t>
            </a:r>
            <a:r>
              <a:rPr b="1" baseline="30000" lang="en-GB" sz="2000">
                <a:solidFill>
                  <a:schemeClr val="dk1"/>
                </a:solidFill>
                <a:latin typeface="Calibri"/>
                <a:ea typeface="Calibri"/>
                <a:cs typeface="Calibri"/>
                <a:sym typeface="Calibri"/>
              </a:rPr>
              <a:t>nd</a:t>
            </a:r>
            <a:r>
              <a:rPr b="1" lang="en-GB" sz="2000">
                <a:solidFill>
                  <a:schemeClr val="dk1"/>
                </a:solidFill>
                <a:latin typeface="Calibri"/>
                <a:ea typeface="Calibri"/>
                <a:cs typeface="Calibri"/>
                <a:sym typeface="Calibri"/>
              </a:rPr>
              <a:t> September </a:t>
            </a:r>
            <a:r>
              <a:rPr lang="en-GB" sz="2000">
                <a:solidFill>
                  <a:schemeClr val="dk1"/>
                </a:solidFill>
                <a:latin typeface="Calibri"/>
                <a:ea typeface="Calibri"/>
                <a:cs typeface="Calibri"/>
                <a:sym typeface="Calibri"/>
              </a:rPr>
              <a:t>to let us know whether or not you would like your child to attend.   A deposit of </a:t>
            </a:r>
            <a:r>
              <a:rPr b="1" lang="en-GB" sz="2000">
                <a:solidFill>
                  <a:schemeClr val="dk1"/>
                </a:solidFill>
                <a:latin typeface="Calibri"/>
                <a:ea typeface="Calibri"/>
                <a:cs typeface="Calibri"/>
                <a:sym typeface="Calibri"/>
              </a:rPr>
              <a:t>£10</a:t>
            </a:r>
            <a:r>
              <a:rPr lang="en-GB" sz="2000">
                <a:solidFill>
                  <a:schemeClr val="dk1"/>
                </a:solidFill>
                <a:latin typeface="Calibri"/>
                <a:ea typeface="Calibri"/>
                <a:cs typeface="Calibri"/>
                <a:sym typeface="Calibri"/>
              </a:rPr>
              <a:t> must be paid online by this date to secure your child’s place on the trip.  </a:t>
            </a:r>
            <a:br>
              <a:rPr lang="en-GB"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indent="0" lvl="0" marL="0" rtl="0" algn="l">
              <a:spcBef>
                <a:spcPts val="0"/>
              </a:spcBef>
              <a:spcAft>
                <a:spcPts val="0"/>
              </a:spcAft>
              <a:buSzPts val="1100"/>
              <a:buNone/>
            </a:pPr>
            <a:r>
              <a:rPr b="1" lang="en-GB" sz="2000">
                <a:solidFill>
                  <a:schemeClr val="dk1"/>
                </a:solidFill>
                <a:latin typeface="Calibri"/>
                <a:ea typeface="Calibri"/>
                <a:cs typeface="Calibri"/>
                <a:sym typeface="Calibri"/>
              </a:rPr>
              <a:t>Payments must be paid online via the Parent App.  </a:t>
            </a:r>
            <a:endParaRPr b="1" sz="20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en-GB" sz="2000">
                <a:solidFill>
                  <a:schemeClr val="dk1"/>
                </a:solidFill>
                <a:latin typeface="Calibri"/>
                <a:ea typeface="Calibri"/>
                <a:cs typeface="Calibri"/>
                <a:sym typeface="Calibri"/>
              </a:rPr>
              <a:t>Please see the office if you have any issues with using the app.</a:t>
            </a:r>
            <a:endParaRPr b="1" sz="2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700">
              <a:solidFill>
                <a:schemeClr val="dk1"/>
              </a:solidFill>
              <a:latin typeface="Calibri"/>
              <a:ea typeface="Calibri"/>
              <a:cs typeface="Calibri"/>
              <a:sym typeface="Calibri"/>
            </a:endParaRPr>
          </a:p>
        </p:txBody>
      </p:sp>
      <p:pic>
        <p:nvPicPr>
          <p:cNvPr id="225" name="Google Shape;225;p23"/>
          <p:cNvPicPr preferRelativeResize="0"/>
          <p:nvPr/>
        </p:nvPicPr>
        <p:blipFill rotWithShape="1">
          <a:blip r:embed="rId5">
            <a:alphaModFix/>
          </a:blip>
          <a:srcRect b="0" l="0" r="0" t="0"/>
          <a:stretch/>
        </p:blipFill>
        <p:spPr>
          <a:xfrm>
            <a:off x="10746973" y="5074055"/>
            <a:ext cx="1252186" cy="1758069"/>
          </a:xfrm>
          <a:prstGeom prst="rect">
            <a:avLst/>
          </a:prstGeom>
          <a:noFill/>
          <a:ln>
            <a:noFill/>
          </a:ln>
        </p:spPr>
      </p:pic>
      <p:sp>
        <p:nvSpPr>
          <p:cNvPr id="226" name="Google Shape;226;p23"/>
          <p:cNvSpPr/>
          <p:nvPr/>
        </p:nvSpPr>
        <p:spPr>
          <a:xfrm>
            <a:off x="9132700" y="8475"/>
            <a:ext cx="2884356" cy="21984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900">
                <a:latin typeface="Calibri"/>
                <a:ea typeface="Calibri"/>
                <a:cs typeface="Calibri"/>
                <a:sym typeface="Calibri"/>
              </a:rPr>
              <a:t>Meeting with further info - </a:t>
            </a:r>
            <a:r>
              <a:rPr b="1" lang="en-GB" sz="1900">
                <a:highlight>
                  <a:srgbClr val="00FFFF"/>
                </a:highlight>
                <a:latin typeface="Calibri"/>
                <a:ea typeface="Calibri"/>
                <a:cs typeface="Calibri"/>
                <a:sym typeface="Calibri"/>
              </a:rPr>
              <a:t>Wednesday 9th October</a:t>
            </a:r>
            <a:r>
              <a:rPr b="1" lang="en-GB" sz="1900">
                <a:latin typeface="Calibri"/>
                <a:ea typeface="Calibri"/>
                <a:cs typeface="Calibri"/>
                <a:sym typeface="Calibri"/>
              </a:rPr>
              <a:t> </a:t>
            </a:r>
            <a:endParaRPr b="1" sz="19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232" name="Google Shape;232;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http://i4tiran.com/e/2019/07/unique-image-of-professional-powerpoint-templates-blue-yellow-design-background-wallpaper-for-presentations-free-ppt-backgrounds-your.jpg" id="233" name="Google Shape;233;p24"/>
          <p:cNvPicPr preferRelativeResize="0"/>
          <p:nvPr/>
        </p:nvPicPr>
        <p:blipFill rotWithShape="1">
          <a:blip r:embed="rId3">
            <a:alphaModFix/>
          </a:blip>
          <a:srcRect b="0" l="0" r="0" t="0"/>
          <a:stretch/>
        </p:blipFill>
        <p:spPr>
          <a:xfrm>
            <a:off x="0" y="1"/>
            <a:ext cx="12192000" cy="6897688"/>
          </a:xfrm>
          <a:prstGeom prst="rect">
            <a:avLst/>
          </a:prstGeom>
          <a:noFill/>
          <a:ln>
            <a:noFill/>
          </a:ln>
        </p:spPr>
      </p:pic>
      <p:pic>
        <p:nvPicPr>
          <p:cNvPr descr="I:\Pictures\SchLogo.png" id="234" name="Google Shape;234;p24"/>
          <p:cNvPicPr preferRelativeResize="0"/>
          <p:nvPr/>
        </p:nvPicPr>
        <p:blipFill rotWithShape="1">
          <a:blip r:embed="rId4">
            <a:alphaModFix/>
          </a:blip>
          <a:srcRect b="0" l="0" r="0" t="0"/>
          <a:stretch/>
        </p:blipFill>
        <p:spPr>
          <a:xfrm>
            <a:off x="0" y="6387737"/>
            <a:ext cx="470263" cy="470263"/>
          </a:xfrm>
          <a:prstGeom prst="rect">
            <a:avLst/>
          </a:prstGeom>
          <a:noFill/>
          <a:ln>
            <a:noFill/>
          </a:ln>
        </p:spPr>
      </p:pic>
      <p:sp>
        <p:nvSpPr>
          <p:cNvPr id="235" name="Google Shape;235;p24"/>
          <p:cNvSpPr txBox="1"/>
          <p:nvPr/>
        </p:nvSpPr>
        <p:spPr>
          <a:xfrm>
            <a:off x="-1175657" y="5754689"/>
            <a:ext cx="7806748"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99"/>
              </a:buClr>
              <a:buSzPts val="2400"/>
              <a:buFont typeface="Calibri"/>
              <a:buNone/>
            </a:pPr>
            <a:r>
              <a:rPr b="1" lang="en-GB" sz="2400">
                <a:solidFill>
                  <a:srgbClr val="000099"/>
                </a:solidFill>
                <a:latin typeface="Calibri"/>
                <a:ea typeface="Calibri"/>
                <a:cs typeface="Calibri"/>
                <a:sym typeface="Calibri"/>
              </a:rPr>
              <a:t>St Michael’s Catholic Primary School</a:t>
            </a:r>
            <a:endParaRPr b="1" sz="2400">
              <a:solidFill>
                <a:srgbClr val="000099"/>
              </a:solidFill>
              <a:latin typeface="Calibri"/>
              <a:ea typeface="Calibri"/>
              <a:cs typeface="Calibri"/>
              <a:sym typeface="Calibri"/>
            </a:endParaRPr>
          </a:p>
        </p:txBody>
      </p:sp>
      <p:sp>
        <p:nvSpPr>
          <p:cNvPr id="236" name="Google Shape;236;p24"/>
          <p:cNvSpPr txBox="1"/>
          <p:nvPr/>
        </p:nvSpPr>
        <p:spPr>
          <a:xfrm>
            <a:off x="1524000" y="49530"/>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rgbClr val="FEE232"/>
                </a:solidFill>
                <a:latin typeface="Dancing Script"/>
                <a:ea typeface="Dancing Script"/>
                <a:cs typeface="Dancing Script"/>
                <a:sym typeface="Dancing Script"/>
              </a:rPr>
              <a:t>With Jesus we can achieve what we dream and believe</a:t>
            </a:r>
            <a:endParaRPr/>
          </a:p>
        </p:txBody>
      </p:sp>
      <p:sp>
        <p:nvSpPr>
          <p:cNvPr id="237" name="Google Shape;237;p24"/>
          <p:cNvSpPr txBox="1"/>
          <p:nvPr/>
        </p:nvSpPr>
        <p:spPr>
          <a:xfrm>
            <a:off x="766354" y="249585"/>
            <a:ext cx="10659300" cy="3417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a:solidFill>
                  <a:srgbClr val="990000"/>
                </a:solidFill>
                <a:latin typeface="Calibri"/>
                <a:ea typeface="Calibri"/>
                <a:cs typeface="Calibri"/>
                <a:sym typeface="Calibri"/>
              </a:rPr>
              <a:t>Communication</a:t>
            </a:r>
            <a:endParaRPr>
              <a:solidFill>
                <a:srgbClr val="990000"/>
              </a:solidFill>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7200">
              <a:solidFill>
                <a:srgbClr val="FF0000"/>
              </a:solidFill>
              <a:latin typeface="Calibri"/>
              <a:ea typeface="Calibri"/>
              <a:cs typeface="Calibri"/>
              <a:sym typeface="Calibri"/>
            </a:endParaRPr>
          </a:p>
        </p:txBody>
      </p:sp>
      <p:pic>
        <p:nvPicPr>
          <p:cNvPr descr="H:\Pictures\New Pupils Presentation\phones.png" id="238" name="Google Shape;238;p24"/>
          <p:cNvPicPr preferRelativeResize="0"/>
          <p:nvPr/>
        </p:nvPicPr>
        <p:blipFill rotWithShape="1">
          <a:blip r:embed="rId5">
            <a:alphaModFix/>
          </a:blip>
          <a:srcRect b="0" l="0" r="0" t="0"/>
          <a:stretch/>
        </p:blipFill>
        <p:spPr>
          <a:xfrm>
            <a:off x="8616727" y="4946458"/>
            <a:ext cx="3226930" cy="2151286"/>
          </a:xfrm>
          <a:prstGeom prst="rect">
            <a:avLst/>
          </a:prstGeom>
          <a:noFill/>
          <a:ln>
            <a:noFill/>
          </a:ln>
        </p:spPr>
      </p:pic>
      <p:sp>
        <p:nvSpPr>
          <p:cNvPr id="239" name="Google Shape;239;p24"/>
          <p:cNvSpPr txBox="1"/>
          <p:nvPr/>
        </p:nvSpPr>
        <p:spPr>
          <a:xfrm>
            <a:off x="8454535" y="4034388"/>
            <a:ext cx="35109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200">
                <a:solidFill>
                  <a:srgbClr val="990000"/>
                </a:solidFill>
                <a:latin typeface="Calibri"/>
                <a:ea typeface="Calibri"/>
                <a:cs typeface="Calibri"/>
                <a:sym typeface="Calibri"/>
              </a:rPr>
              <a:t>Phone Calls </a:t>
            </a:r>
            <a:endParaRPr>
              <a:solidFill>
                <a:srgbClr val="990000"/>
              </a:solidFill>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School require at least 2 up to date contactable numbers </a:t>
            </a:r>
            <a:endParaRPr/>
          </a:p>
        </p:txBody>
      </p:sp>
      <p:sp>
        <p:nvSpPr>
          <p:cNvPr id="240" name="Google Shape;240;p24"/>
          <p:cNvSpPr txBox="1"/>
          <p:nvPr/>
        </p:nvSpPr>
        <p:spPr>
          <a:xfrm>
            <a:off x="8912479" y="1141271"/>
            <a:ext cx="35109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200">
                <a:solidFill>
                  <a:srgbClr val="990000"/>
                </a:solidFill>
                <a:latin typeface="Calibri"/>
                <a:ea typeface="Calibri"/>
                <a:cs typeface="Calibri"/>
                <a:sym typeface="Calibri"/>
              </a:rPr>
              <a:t>Newsletter</a:t>
            </a:r>
            <a:endParaRPr>
              <a:solidFill>
                <a:srgbClr val="990000"/>
              </a:solidFill>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Sent out on app and available on school website</a:t>
            </a:r>
            <a:endParaRPr/>
          </a:p>
        </p:txBody>
      </p:sp>
      <p:pic>
        <p:nvPicPr>
          <p:cNvPr id="241" name="Google Shape;241;p24"/>
          <p:cNvPicPr preferRelativeResize="0"/>
          <p:nvPr/>
        </p:nvPicPr>
        <p:blipFill rotWithShape="1">
          <a:blip r:embed="rId6">
            <a:alphaModFix/>
          </a:blip>
          <a:srcRect b="0" l="3656" r="5829" t="0"/>
          <a:stretch/>
        </p:blipFill>
        <p:spPr>
          <a:xfrm>
            <a:off x="4204548" y="2546195"/>
            <a:ext cx="3804074" cy="1389589"/>
          </a:xfrm>
          <a:prstGeom prst="rect">
            <a:avLst/>
          </a:prstGeom>
          <a:noFill/>
          <a:ln>
            <a:noFill/>
          </a:ln>
        </p:spPr>
      </p:pic>
      <p:sp>
        <p:nvSpPr>
          <p:cNvPr id="242" name="Google Shape;242;p24"/>
          <p:cNvSpPr txBox="1"/>
          <p:nvPr/>
        </p:nvSpPr>
        <p:spPr>
          <a:xfrm>
            <a:off x="3826211" y="1289289"/>
            <a:ext cx="39606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200">
                <a:solidFill>
                  <a:srgbClr val="990000"/>
                </a:solidFill>
                <a:latin typeface="Calibri"/>
                <a:ea typeface="Calibri"/>
                <a:cs typeface="Calibri"/>
                <a:sym typeface="Calibri"/>
              </a:rPr>
              <a:t>Website/ Class Dojo</a:t>
            </a:r>
            <a:endParaRPr>
              <a:solidFill>
                <a:srgbClr val="990000"/>
              </a:solidFill>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General information and daily class page updates </a:t>
            </a:r>
            <a:endParaRPr/>
          </a:p>
        </p:txBody>
      </p:sp>
      <p:sp>
        <p:nvSpPr>
          <p:cNvPr id="243" name="Google Shape;243;p24"/>
          <p:cNvSpPr txBox="1"/>
          <p:nvPr/>
        </p:nvSpPr>
        <p:spPr>
          <a:xfrm>
            <a:off x="-4841" y="934885"/>
            <a:ext cx="3826200" cy="273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200">
                <a:solidFill>
                  <a:srgbClr val="990000"/>
                </a:solidFill>
                <a:latin typeface="Calibri"/>
                <a:ea typeface="Calibri"/>
                <a:cs typeface="Calibri"/>
                <a:sym typeface="Calibri"/>
              </a:rPr>
              <a:t>School App</a:t>
            </a:r>
            <a:endParaRPr>
              <a:solidFill>
                <a:srgbClr val="990000"/>
              </a:solidFill>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Used regularly – click on link in text invite from St Michael’s and follow instructions.</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Call into office</a:t>
            </a:r>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if you need </a:t>
            </a:r>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help or have not</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received a text</a:t>
            </a:r>
            <a:endParaRPr/>
          </a:p>
        </p:txBody>
      </p:sp>
      <p:sp>
        <p:nvSpPr>
          <p:cNvPr id="244" name="Google Shape;244;p24"/>
          <p:cNvSpPr txBox="1"/>
          <p:nvPr/>
        </p:nvSpPr>
        <p:spPr>
          <a:xfrm>
            <a:off x="4875570" y="4318118"/>
            <a:ext cx="35109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200">
                <a:solidFill>
                  <a:srgbClr val="990000"/>
                </a:solidFill>
                <a:latin typeface="Calibri"/>
                <a:ea typeface="Calibri"/>
                <a:cs typeface="Calibri"/>
                <a:sym typeface="Calibri"/>
              </a:rPr>
              <a:t>Face to Face</a:t>
            </a:r>
            <a:endParaRPr>
              <a:solidFill>
                <a:srgbClr val="990000"/>
              </a:solidFill>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Staff can make arrangements to meet.</a:t>
            </a:r>
            <a:endParaRPr/>
          </a:p>
        </p:txBody>
      </p:sp>
      <p:sp>
        <p:nvSpPr>
          <p:cNvPr id="245" name="Google Shape;245;p24"/>
          <p:cNvSpPr txBox="1"/>
          <p:nvPr/>
        </p:nvSpPr>
        <p:spPr>
          <a:xfrm>
            <a:off x="154081" y="4788441"/>
            <a:ext cx="35109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200">
                <a:solidFill>
                  <a:srgbClr val="990000"/>
                </a:solidFill>
                <a:latin typeface="Calibri"/>
                <a:ea typeface="Calibri"/>
                <a:cs typeface="Calibri"/>
                <a:sym typeface="Calibri"/>
              </a:rPr>
              <a:t>Letters Home</a:t>
            </a:r>
            <a:endParaRPr>
              <a:solidFill>
                <a:srgbClr val="990000"/>
              </a:solidFill>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Usually for trips, main </a:t>
            </a:r>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contact through app.</a:t>
            </a:r>
            <a:endParaRPr/>
          </a:p>
        </p:txBody>
      </p:sp>
      <p:pic>
        <p:nvPicPr>
          <p:cNvPr id="246" name="Google Shape;246;p24"/>
          <p:cNvPicPr preferRelativeResize="0"/>
          <p:nvPr/>
        </p:nvPicPr>
        <p:blipFill rotWithShape="1">
          <a:blip r:embed="rId7">
            <a:alphaModFix/>
          </a:blip>
          <a:srcRect b="0" l="0" r="0" t="0"/>
          <a:stretch/>
        </p:blipFill>
        <p:spPr>
          <a:xfrm rot="-830796">
            <a:off x="3210234" y="5066104"/>
            <a:ext cx="1070918" cy="1349896"/>
          </a:xfrm>
          <a:prstGeom prst="rect">
            <a:avLst/>
          </a:prstGeom>
          <a:noFill/>
          <a:ln>
            <a:noFill/>
          </a:ln>
        </p:spPr>
      </p:pic>
      <p:pic>
        <p:nvPicPr>
          <p:cNvPr descr="H:\Pictures\New Pupils Presentation\face2face.png" id="247" name="Google Shape;247;p24"/>
          <p:cNvPicPr preferRelativeResize="0"/>
          <p:nvPr/>
        </p:nvPicPr>
        <p:blipFill rotWithShape="1">
          <a:blip r:embed="rId8">
            <a:alphaModFix/>
          </a:blip>
          <a:srcRect b="0" l="0" r="0" t="0"/>
          <a:stretch/>
        </p:blipFill>
        <p:spPr>
          <a:xfrm>
            <a:off x="5691562" y="5284394"/>
            <a:ext cx="2316669" cy="1545652"/>
          </a:xfrm>
          <a:prstGeom prst="rect">
            <a:avLst/>
          </a:prstGeom>
          <a:noFill/>
          <a:ln>
            <a:noFill/>
          </a:ln>
        </p:spPr>
      </p:pic>
      <p:pic>
        <p:nvPicPr>
          <p:cNvPr id="248" name="Google Shape;248;p24"/>
          <p:cNvPicPr preferRelativeResize="0"/>
          <p:nvPr/>
        </p:nvPicPr>
        <p:blipFill rotWithShape="1">
          <a:blip r:embed="rId9">
            <a:alphaModFix/>
          </a:blip>
          <a:srcRect b="0" l="0" r="0" t="0"/>
          <a:stretch/>
        </p:blipFill>
        <p:spPr>
          <a:xfrm>
            <a:off x="9621121" y="2357111"/>
            <a:ext cx="1982255" cy="1515842"/>
          </a:xfrm>
          <a:prstGeom prst="rect">
            <a:avLst/>
          </a:prstGeom>
          <a:noFill/>
          <a:ln>
            <a:noFill/>
          </a:ln>
        </p:spPr>
      </p:pic>
      <p:pic>
        <p:nvPicPr>
          <p:cNvPr id="249" name="Google Shape;249;p24"/>
          <p:cNvPicPr preferRelativeResize="0"/>
          <p:nvPr/>
        </p:nvPicPr>
        <p:blipFill rotWithShape="1">
          <a:blip r:embed="rId10">
            <a:alphaModFix/>
          </a:blip>
          <a:srcRect b="0" l="0" r="0" t="0"/>
          <a:stretch/>
        </p:blipFill>
        <p:spPr>
          <a:xfrm>
            <a:off x="1898679" y="2103571"/>
            <a:ext cx="1301106" cy="26715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5"/>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255" name="Google Shape;255;p25"/>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http://i4tiran.com/e/2019/07/unique-image-of-professional-powerpoint-templates-blue-yellow-design-background-wallpaper-for-presentations-free-ppt-backgrounds-your.jpg" id="256" name="Google Shape;256;p25"/>
          <p:cNvPicPr preferRelativeResize="0"/>
          <p:nvPr/>
        </p:nvPicPr>
        <p:blipFill rotWithShape="1">
          <a:blip r:embed="rId3">
            <a:alphaModFix/>
          </a:blip>
          <a:srcRect b="0" l="0" r="0" t="0"/>
          <a:stretch/>
        </p:blipFill>
        <p:spPr>
          <a:xfrm>
            <a:off x="0" y="1"/>
            <a:ext cx="12191999" cy="6897689"/>
          </a:xfrm>
          <a:prstGeom prst="rect">
            <a:avLst/>
          </a:prstGeom>
          <a:noFill/>
          <a:ln>
            <a:noFill/>
          </a:ln>
        </p:spPr>
      </p:pic>
      <p:pic>
        <p:nvPicPr>
          <p:cNvPr descr="I:\Pictures\SchLogo.png" id="257" name="Google Shape;257;p25"/>
          <p:cNvPicPr preferRelativeResize="0"/>
          <p:nvPr/>
        </p:nvPicPr>
        <p:blipFill rotWithShape="1">
          <a:blip r:embed="rId4">
            <a:alphaModFix/>
          </a:blip>
          <a:srcRect b="0" l="0" r="0" t="0"/>
          <a:stretch/>
        </p:blipFill>
        <p:spPr>
          <a:xfrm>
            <a:off x="0" y="6387737"/>
            <a:ext cx="470263" cy="470263"/>
          </a:xfrm>
          <a:prstGeom prst="rect">
            <a:avLst/>
          </a:prstGeom>
          <a:noFill/>
          <a:ln>
            <a:noFill/>
          </a:ln>
        </p:spPr>
      </p:pic>
      <p:sp>
        <p:nvSpPr>
          <p:cNvPr id="258" name="Google Shape;258;p25"/>
          <p:cNvSpPr txBox="1"/>
          <p:nvPr/>
        </p:nvSpPr>
        <p:spPr>
          <a:xfrm>
            <a:off x="-1175657" y="5754689"/>
            <a:ext cx="7806600"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99"/>
              </a:buClr>
              <a:buSzPts val="2400"/>
              <a:buFont typeface="Calibri"/>
              <a:buNone/>
            </a:pPr>
            <a:r>
              <a:rPr b="1" lang="en-GB" sz="2400">
                <a:solidFill>
                  <a:srgbClr val="000099"/>
                </a:solidFill>
                <a:latin typeface="Calibri"/>
                <a:ea typeface="Calibri"/>
                <a:cs typeface="Calibri"/>
                <a:sym typeface="Calibri"/>
              </a:rPr>
              <a:t>St Michael’s Catholic Primary School</a:t>
            </a:r>
            <a:endParaRPr b="1" sz="2400">
              <a:solidFill>
                <a:srgbClr val="000099"/>
              </a:solidFill>
              <a:latin typeface="Calibri"/>
              <a:ea typeface="Calibri"/>
              <a:cs typeface="Calibri"/>
              <a:sym typeface="Calibri"/>
            </a:endParaRPr>
          </a:p>
        </p:txBody>
      </p:sp>
      <p:sp>
        <p:nvSpPr>
          <p:cNvPr id="259" name="Google Shape;259;p25"/>
          <p:cNvSpPr txBox="1"/>
          <p:nvPr/>
        </p:nvSpPr>
        <p:spPr>
          <a:xfrm>
            <a:off x="1524000" y="49530"/>
            <a:ext cx="9144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rgbClr val="FEE232"/>
                </a:solidFill>
                <a:latin typeface="Dancing Script"/>
                <a:ea typeface="Dancing Script"/>
                <a:cs typeface="Dancing Script"/>
                <a:sym typeface="Dancing Script"/>
              </a:rPr>
              <a:t>With Jesus we can achieve what we dream and believe</a:t>
            </a:r>
            <a:endParaRPr/>
          </a:p>
        </p:txBody>
      </p:sp>
      <p:sp>
        <p:nvSpPr>
          <p:cNvPr id="260" name="Google Shape;260;p25"/>
          <p:cNvSpPr txBox="1"/>
          <p:nvPr/>
        </p:nvSpPr>
        <p:spPr>
          <a:xfrm>
            <a:off x="766352" y="249575"/>
            <a:ext cx="6157500" cy="785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7200">
                <a:solidFill>
                  <a:srgbClr val="990000"/>
                </a:solidFill>
                <a:latin typeface="Calibri"/>
                <a:ea typeface="Calibri"/>
                <a:cs typeface="Calibri"/>
                <a:sym typeface="Calibri"/>
              </a:rPr>
              <a:t>Family Support</a:t>
            </a:r>
            <a:endParaRPr b="1" sz="7200">
              <a:solidFill>
                <a:srgbClr val="990000"/>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400">
                <a:solidFill>
                  <a:schemeClr val="dk1"/>
                </a:solidFill>
                <a:latin typeface="Calibri"/>
                <a:ea typeface="Calibri"/>
                <a:cs typeface="Calibri"/>
                <a:sym typeface="Calibri"/>
              </a:rPr>
              <a:t>If </a:t>
            </a:r>
            <a:r>
              <a:rPr b="1" lang="en-GB" sz="2400">
                <a:solidFill>
                  <a:schemeClr val="dk1"/>
                </a:solidFill>
                <a:latin typeface="Calibri"/>
                <a:ea typeface="Calibri"/>
                <a:cs typeface="Calibri"/>
                <a:sym typeface="Calibri"/>
              </a:rPr>
              <a:t>you</a:t>
            </a:r>
            <a:r>
              <a:rPr b="1" lang="en-GB" sz="2400">
                <a:solidFill>
                  <a:schemeClr val="dk1"/>
                </a:solidFill>
                <a:latin typeface="Calibri"/>
                <a:ea typeface="Calibri"/>
                <a:cs typeface="Calibri"/>
                <a:sym typeface="Calibri"/>
              </a:rPr>
              <a:t> feel you require any family support then our family support worker is here to offer in any way possible. You can contact her directly or you can ask for further information from Mrs Birch</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400">
                <a:solidFill>
                  <a:schemeClr val="dk1"/>
                </a:solidFill>
                <a:latin typeface="Calibri"/>
                <a:ea typeface="Calibri"/>
                <a:cs typeface="Calibri"/>
                <a:sym typeface="Calibri"/>
              </a:rPr>
              <a:t>Family Support worker: Erin Devereaux</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400">
                <a:solidFill>
                  <a:schemeClr val="dk1"/>
                </a:solidFill>
                <a:latin typeface="Calibri"/>
                <a:ea typeface="Calibri"/>
                <a:cs typeface="Calibri"/>
                <a:sym typeface="Calibri"/>
              </a:rPr>
              <a:t>Available: Tuesday 9:00am drop ins</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7200">
              <a:solidFill>
                <a:srgbClr val="FF0000"/>
              </a:solidFill>
              <a:latin typeface="Calibri"/>
              <a:ea typeface="Calibri"/>
              <a:cs typeface="Calibri"/>
              <a:sym typeface="Calibri"/>
            </a:endParaRPr>
          </a:p>
        </p:txBody>
      </p:sp>
      <p:pic>
        <p:nvPicPr>
          <p:cNvPr id="261" name="Google Shape;261;p25"/>
          <p:cNvPicPr preferRelativeResize="0"/>
          <p:nvPr/>
        </p:nvPicPr>
        <p:blipFill>
          <a:blip r:embed="rId5">
            <a:alphaModFix/>
          </a:blip>
          <a:stretch>
            <a:fillRect/>
          </a:stretch>
        </p:blipFill>
        <p:spPr>
          <a:xfrm>
            <a:off x="7534988" y="449725"/>
            <a:ext cx="4105275" cy="6410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67" name="Google Shape;267;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descr="http://i4tiran.com/e/2019/07/unique-image-of-professional-powerpoint-templates-blue-yellow-design-background-wallpaper-for-presentations-free-ppt-backgrounds-your.jpg" id="268" name="Google Shape;268;p26"/>
          <p:cNvPicPr preferRelativeResize="0"/>
          <p:nvPr/>
        </p:nvPicPr>
        <p:blipFill rotWithShape="1">
          <a:blip r:embed="rId3">
            <a:alphaModFix/>
          </a:blip>
          <a:srcRect b="0" l="0" r="0" t="0"/>
          <a:stretch/>
        </p:blipFill>
        <p:spPr>
          <a:xfrm>
            <a:off x="0" y="1"/>
            <a:ext cx="12192000" cy="6897688"/>
          </a:xfrm>
          <a:prstGeom prst="rect">
            <a:avLst/>
          </a:prstGeom>
          <a:noFill/>
          <a:ln>
            <a:noFill/>
          </a:ln>
        </p:spPr>
      </p:pic>
      <p:sp>
        <p:nvSpPr>
          <p:cNvPr id="269" name="Google Shape;269;p26"/>
          <p:cNvSpPr txBox="1"/>
          <p:nvPr/>
        </p:nvSpPr>
        <p:spPr>
          <a:xfrm>
            <a:off x="2567608" y="125760"/>
            <a:ext cx="7848872"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EE232"/>
              </a:buClr>
              <a:buSzPts val="4000"/>
              <a:buFont typeface="Calibri"/>
              <a:buNone/>
            </a:pPr>
            <a:r>
              <a:rPr b="1" lang="en-GB" sz="4000">
                <a:solidFill>
                  <a:srgbClr val="FEE232"/>
                </a:solidFill>
                <a:latin typeface="Calibri"/>
                <a:ea typeface="Calibri"/>
                <a:cs typeface="Calibri"/>
                <a:sym typeface="Calibri"/>
              </a:rPr>
              <a:t>St Michael’s Catholic Primary School</a:t>
            </a:r>
            <a:endParaRPr b="1" sz="4000">
              <a:solidFill>
                <a:srgbClr val="FEE232"/>
              </a:solidFill>
              <a:latin typeface="Calibri"/>
              <a:ea typeface="Calibri"/>
              <a:cs typeface="Calibri"/>
              <a:sym typeface="Calibri"/>
            </a:endParaRPr>
          </a:p>
        </p:txBody>
      </p:sp>
      <p:pic>
        <p:nvPicPr>
          <p:cNvPr descr="I:\Pictures\SchLogo.png" id="270" name="Google Shape;270;p26"/>
          <p:cNvPicPr preferRelativeResize="0"/>
          <p:nvPr/>
        </p:nvPicPr>
        <p:blipFill rotWithShape="1">
          <a:blip r:embed="rId4">
            <a:alphaModFix/>
          </a:blip>
          <a:srcRect b="0" l="0" r="0" t="0"/>
          <a:stretch/>
        </p:blipFill>
        <p:spPr>
          <a:xfrm>
            <a:off x="1703512" y="188641"/>
            <a:ext cx="936104" cy="936104"/>
          </a:xfrm>
          <a:prstGeom prst="rect">
            <a:avLst/>
          </a:prstGeom>
          <a:noFill/>
          <a:ln>
            <a:noFill/>
          </a:ln>
        </p:spPr>
      </p:pic>
      <p:sp>
        <p:nvSpPr>
          <p:cNvPr id="271" name="Google Shape;271;p26"/>
          <p:cNvSpPr txBox="1"/>
          <p:nvPr/>
        </p:nvSpPr>
        <p:spPr>
          <a:xfrm>
            <a:off x="1524000" y="713307"/>
            <a:ext cx="91440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7200">
                <a:solidFill>
                  <a:schemeClr val="lt1"/>
                </a:solidFill>
                <a:latin typeface="Calibri"/>
                <a:ea typeface="Calibri"/>
                <a:cs typeface="Calibri"/>
                <a:sym typeface="Calibri"/>
              </a:rPr>
              <a:t>Uniform</a:t>
            </a:r>
            <a:endParaRPr b="1" sz="7200">
              <a:solidFill>
                <a:schemeClr val="lt1"/>
              </a:solidFill>
              <a:latin typeface="Calibri"/>
              <a:ea typeface="Calibri"/>
              <a:cs typeface="Calibri"/>
              <a:sym typeface="Calibri"/>
            </a:endParaRPr>
          </a:p>
        </p:txBody>
      </p:sp>
      <p:pic>
        <p:nvPicPr>
          <p:cNvPr descr="http://i4tiran.com/e/2019/07/unique-image-of-professional-powerpoint-templates-blue-yellow-design-background-wallpaper-for-presentations-free-ppt-backgrounds-your.jpg" id="272" name="Google Shape;272;p26"/>
          <p:cNvPicPr preferRelativeResize="0"/>
          <p:nvPr/>
        </p:nvPicPr>
        <p:blipFill rotWithShape="1">
          <a:blip r:embed="rId3">
            <a:alphaModFix/>
          </a:blip>
          <a:srcRect b="0" l="0" r="0" t="0"/>
          <a:stretch/>
        </p:blipFill>
        <p:spPr>
          <a:xfrm>
            <a:off x="18926" y="0"/>
            <a:ext cx="12192000" cy="6897688"/>
          </a:xfrm>
          <a:prstGeom prst="rect">
            <a:avLst/>
          </a:prstGeom>
          <a:noFill/>
          <a:ln>
            <a:noFill/>
          </a:ln>
        </p:spPr>
      </p:pic>
      <p:pic>
        <p:nvPicPr>
          <p:cNvPr id="273" name="Google Shape;273;p26"/>
          <p:cNvPicPr preferRelativeResize="0"/>
          <p:nvPr/>
        </p:nvPicPr>
        <p:blipFill rotWithShape="1">
          <a:blip r:embed="rId5">
            <a:alphaModFix/>
          </a:blip>
          <a:srcRect b="21" l="0" r="0" t="2163"/>
          <a:stretch/>
        </p:blipFill>
        <p:spPr>
          <a:xfrm>
            <a:off x="3380081" y="936784"/>
            <a:ext cx="8761615" cy="5895743"/>
          </a:xfrm>
          <a:prstGeom prst="rect">
            <a:avLst/>
          </a:prstGeom>
          <a:noFill/>
          <a:ln>
            <a:noFill/>
          </a:ln>
        </p:spPr>
      </p:pic>
      <p:sp>
        <p:nvSpPr>
          <p:cNvPr id="274" name="Google Shape;274;p26"/>
          <p:cNvSpPr txBox="1"/>
          <p:nvPr/>
        </p:nvSpPr>
        <p:spPr>
          <a:xfrm>
            <a:off x="2666728" y="-115094"/>
            <a:ext cx="7848872"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EE232"/>
              </a:buClr>
              <a:buSzPts val="4000"/>
              <a:buFont typeface="Calibri"/>
              <a:buNone/>
            </a:pPr>
            <a:r>
              <a:rPr b="1" lang="en-GB" sz="4000">
                <a:solidFill>
                  <a:srgbClr val="FEE232"/>
                </a:solidFill>
                <a:latin typeface="Calibri"/>
                <a:ea typeface="Calibri"/>
                <a:cs typeface="Calibri"/>
                <a:sym typeface="Calibri"/>
              </a:rPr>
              <a:t>St Michael’s Catholic Primary School</a:t>
            </a:r>
            <a:endParaRPr b="1" sz="4000">
              <a:solidFill>
                <a:srgbClr val="FEE232"/>
              </a:solidFill>
              <a:latin typeface="Calibri"/>
              <a:ea typeface="Calibri"/>
              <a:cs typeface="Calibri"/>
              <a:sym typeface="Calibri"/>
            </a:endParaRPr>
          </a:p>
        </p:txBody>
      </p:sp>
      <p:pic>
        <p:nvPicPr>
          <p:cNvPr descr="I:\Pictures\SchLogo.png" id="275" name="Google Shape;275;p26"/>
          <p:cNvPicPr preferRelativeResize="0"/>
          <p:nvPr/>
        </p:nvPicPr>
        <p:blipFill rotWithShape="1">
          <a:blip r:embed="rId4">
            <a:alphaModFix/>
          </a:blip>
          <a:srcRect b="0" l="0" r="0" t="0"/>
          <a:stretch/>
        </p:blipFill>
        <p:spPr>
          <a:xfrm>
            <a:off x="1779712" y="36241"/>
            <a:ext cx="936104" cy="936104"/>
          </a:xfrm>
          <a:prstGeom prst="rect">
            <a:avLst/>
          </a:prstGeom>
          <a:noFill/>
          <a:ln>
            <a:noFill/>
          </a:ln>
        </p:spPr>
      </p:pic>
      <p:sp>
        <p:nvSpPr>
          <p:cNvPr id="276" name="Google Shape;276;p26"/>
          <p:cNvSpPr txBox="1"/>
          <p:nvPr/>
        </p:nvSpPr>
        <p:spPr>
          <a:xfrm>
            <a:off x="-2842592" y="604225"/>
            <a:ext cx="91440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7200">
                <a:solidFill>
                  <a:schemeClr val="lt1"/>
                </a:solidFill>
                <a:latin typeface="Calibri"/>
                <a:ea typeface="Calibri"/>
                <a:cs typeface="Calibri"/>
                <a:sym typeface="Calibri"/>
              </a:rPr>
              <a:t>Uniform</a:t>
            </a:r>
            <a:endParaRPr b="1" sz="7200">
              <a:solidFill>
                <a:schemeClr val="lt1"/>
              </a:solidFill>
              <a:latin typeface="Calibri"/>
              <a:ea typeface="Calibri"/>
              <a:cs typeface="Calibri"/>
              <a:sym typeface="Calibri"/>
            </a:endParaRPr>
          </a:p>
        </p:txBody>
      </p:sp>
      <p:pic>
        <p:nvPicPr>
          <p:cNvPr id="277" name="Google Shape;277;p26"/>
          <p:cNvPicPr preferRelativeResize="0"/>
          <p:nvPr/>
        </p:nvPicPr>
        <p:blipFill rotWithShape="1">
          <a:blip r:embed="rId6">
            <a:alphaModFix/>
          </a:blip>
          <a:srcRect b="0" l="0" r="0" t="0"/>
          <a:stretch/>
        </p:blipFill>
        <p:spPr>
          <a:xfrm>
            <a:off x="718773" y="1650975"/>
            <a:ext cx="1969478" cy="1070289"/>
          </a:xfrm>
          <a:prstGeom prst="rect">
            <a:avLst/>
          </a:prstGeom>
          <a:noFill/>
          <a:ln>
            <a:noFill/>
          </a:ln>
        </p:spPr>
      </p:pic>
      <p:pic>
        <p:nvPicPr>
          <p:cNvPr id="278" name="Google Shape;278;p26"/>
          <p:cNvPicPr preferRelativeResize="0"/>
          <p:nvPr/>
        </p:nvPicPr>
        <p:blipFill rotWithShape="1">
          <a:blip r:embed="rId7">
            <a:alphaModFix/>
          </a:blip>
          <a:srcRect b="0" l="0" r="0" t="0"/>
          <a:stretch/>
        </p:blipFill>
        <p:spPr>
          <a:xfrm>
            <a:off x="221523" y="2857386"/>
            <a:ext cx="3015770" cy="5227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84" name="Google Shape;284;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descr="http://i4tiran.com/e/2019/07/unique-image-of-professional-powerpoint-templates-blue-yellow-design-background-wallpaper-for-presentations-free-ppt-backgrounds-your.jpg" id="285" name="Google Shape;285;p27"/>
          <p:cNvPicPr preferRelativeResize="0"/>
          <p:nvPr/>
        </p:nvPicPr>
        <p:blipFill rotWithShape="1">
          <a:blip r:embed="rId3">
            <a:alphaModFix/>
          </a:blip>
          <a:srcRect b="0" l="0" r="0" t="0"/>
          <a:stretch/>
        </p:blipFill>
        <p:spPr>
          <a:xfrm>
            <a:off x="0" y="1"/>
            <a:ext cx="12192000" cy="6897688"/>
          </a:xfrm>
          <a:prstGeom prst="rect">
            <a:avLst/>
          </a:prstGeom>
          <a:noFill/>
          <a:ln>
            <a:noFill/>
          </a:ln>
        </p:spPr>
      </p:pic>
      <p:sp>
        <p:nvSpPr>
          <p:cNvPr id="286" name="Google Shape;286;p27"/>
          <p:cNvSpPr txBox="1"/>
          <p:nvPr/>
        </p:nvSpPr>
        <p:spPr>
          <a:xfrm>
            <a:off x="2567608" y="125760"/>
            <a:ext cx="7848872"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EE232"/>
              </a:buClr>
              <a:buSzPts val="4000"/>
              <a:buFont typeface="Calibri"/>
              <a:buNone/>
            </a:pPr>
            <a:r>
              <a:rPr b="1" lang="en-GB" sz="4000">
                <a:solidFill>
                  <a:srgbClr val="FEE232"/>
                </a:solidFill>
                <a:latin typeface="Calibri"/>
                <a:ea typeface="Calibri"/>
                <a:cs typeface="Calibri"/>
                <a:sym typeface="Calibri"/>
              </a:rPr>
              <a:t>St Michael’s Catholic Primary School</a:t>
            </a:r>
            <a:endParaRPr b="1" sz="4000">
              <a:solidFill>
                <a:srgbClr val="FEE232"/>
              </a:solidFill>
              <a:latin typeface="Calibri"/>
              <a:ea typeface="Calibri"/>
              <a:cs typeface="Calibri"/>
              <a:sym typeface="Calibri"/>
            </a:endParaRPr>
          </a:p>
        </p:txBody>
      </p:sp>
      <p:pic>
        <p:nvPicPr>
          <p:cNvPr descr="I:\Pictures\SchLogo.png" id="287" name="Google Shape;287;p27"/>
          <p:cNvPicPr preferRelativeResize="0"/>
          <p:nvPr/>
        </p:nvPicPr>
        <p:blipFill rotWithShape="1">
          <a:blip r:embed="rId4">
            <a:alphaModFix/>
          </a:blip>
          <a:srcRect b="0" l="0" r="0" t="0"/>
          <a:stretch/>
        </p:blipFill>
        <p:spPr>
          <a:xfrm>
            <a:off x="1703512" y="188641"/>
            <a:ext cx="936104" cy="936104"/>
          </a:xfrm>
          <a:prstGeom prst="rect">
            <a:avLst/>
          </a:prstGeom>
          <a:noFill/>
          <a:ln>
            <a:noFill/>
          </a:ln>
        </p:spPr>
      </p:pic>
      <p:sp>
        <p:nvSpPr>
          <p:cNvPr id="288" name="Google Shape;288;p27"/>
          <p:cNvSpPr txBox="1"/>
          <p:nvPr/>
        </p:nvSpPr>
        <p:spPr>
          <a:xfrm>
            <a:off x="1524000" y="713307"/>
            <a:ext cx="91440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7200">
                <a:solidFill>
                  <a:schemeClr val="lt1"/>
                </a:solidFill>
                <a:latin typeface="Calibri"/>
                <a:ea typeface="Calibri"/>
                <a:cs typeface="Calibri"/>
                <a:sym typeface="Calibri"/>
              </a:rPr>
              <a:t>Uniform</a:t>
            </a:r>
            <a:endParaRPr b="1" sz="7200">
              <a:solidFill>
                <a:schemeClr val="lt1"/>
              </a:solidFill>
              <a:latin typeface="Calibri"/>
              <a:ea typeface="Calibri"/>
              <a:cs typeface="Calibri"/>
              <a:sym typeface="Calibri"/>
            </a:endParaRPr>
          </a:p>
        </p:txBody>
      </p:sp>
      <p:pic>
        <p:nvPicPr>
          <p:cNvPr descr="http://i4tiran.com/e/2019/07/unique-image-of-professional-powerpoint-templates-blue-yellow-design-background-wallpaper-for-presentations-free-ppt-backgrounds-your.jpg" id="289" name="Google Shape;289;p27"/>
          <p:cNvPicPr preferRelativeResize="0"/>
          <p:nvPr/>
        </p:nvPicPr>
        <p:blipFill rotWithShape="1">
          <a:blip r:embed="rId3">
            <a:alphaModFix/>
          </a:blip>
          <a:srcRect b="0" l="0" r="0" t="0"/>
          <a:stretch/>
        </p:blipFill>
        <p:spPr>
          <a:xfrm>
            <a:off x="0" y="0"/>
            <a:ext cx="12192000" cy="6897688"/>
          </a:xfrm>
          <a:prstGeom prst="rect">
            <a:avLst/>
          </a:prstGeom>
          <a:noFill/>
          <a:ln>
            <a:noFill/>
          </a:ln>
        </p:spPr>
      </p:pic>
      <p:sp>
        <p:nvSpPr>
          <p:cNvPr id="290" name="Google Shape;290;p27"/>
          <p:cNvSpPr txBox="1"/>
          <p:nvPr/>
        </p:nvSpPr>
        <p:spPr>
          <a:xfrm>
            <a:off x="2666728" y="-115094"/>
            <a:ext cx="7848872"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EE232"/>
              </a:buClr>
              <a:buSzPts val="4000"/>
              <a:buFont typeface="Calibri"/>
              <a:buNone/>
            </a:pPr>
            <a:r>
              <a:rPr b="1" lang="en-GB" sz="4000">
                <a:solidFill>
                  <a:srgbClr val="FEE232"/>
                </a:solidFill>
                <a:latin typeface="Calibri"/>
                <a:ea typeface="Calibri"/>
                <a:cs typeface="Calibri"/>
                <a:sym typeface="Calibri"/>
              </a:rPr>
              <a:t>St Michael’s Catholic Primary School</a:t>
            </a:r>
            <a:endParaRPr b="1" sz="4000">
              <a:solidFill>
                <a:srgbClr val="FEE232"/>
              </a:solidFill>
              <a:latin typeface="Calibri"/>
              <a:ea typeface="Calibri"/>
              <a:cs typeface="Calibri"/>
              <a:sym typeface="Calibri"/>
            </a:endParaRPr>
          </a:p>
        </p:txBody>
      </p:sp>
      <p:pic>
        <p:nvPicPr>
          <p:cNvPr descr="I:\Pictures\SchLogo.png" id="291" name="Google Shape;291;p27"/>
          <p:cNvPicPr preferRelativeResize="0"/>
          <p:nvPr/>
        </p:nvPicPr>
        <p:blipFill rotWithShape="1">
          <a:blip r:embed="rId4">
            <a:alphaModFix/>
          </a:blip>
          <a:srcRect b="0" l="0" r="0" t="0"/>
          <a:stretch/>
        </p:blipFill>
        <p:spPr>
          <a:xfrm>
            <a:off x="1779712" y="36241"/>
            <a:ext cx="936104" cy="936104"/>
          </a:xfrm>
          <a:prstGeom prst="rect">
            <a:avLst/>
          </a:prstGeom>
          <a:noFill/>
          <a:ln>
            <a:noFill/>
          </a:ln>
        </p:spPr>
      </p:pic>
      <p:sp>
        <p:nvSpPr>
          <p:cNvPr id="292" name="Google Shape;292;p27"/>
          <p:cNvSpPr txBox="1"/>
          <p:nvPr/>
        </p:nvSpPr>
        <p:spPr>
          <a:xfrm>
            <a:off x="-2842592" y="604225"/>
            <a:ext cx="91440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7200">
                <a:solidFill>
                  <a:schemeClr val="lt1"/>
                </a:solidFill>
                <a:latin typeface="Calibri"/>
                <a:ea typeface="Calibri"/>
                <a:cs typeface="Calibri"/>
                <a:sym typeface="Calibri"/>
              </a:rPr>
              <a:t>Uniform</a:t>
            </a:r>
            <a:endParaRPr b="1" sz="7200">
              <a:solidFill>
                <a:schemeClr val="lt1"/>
              </a:solidFill>
              <a:latin typeface="Calibri"/>
              <a:ea typeface="Calibri"/>
              <a:cs typeface="Calibri"/>
              <a:sym typeface="Calibri"/>
            </a:endParaRPr>
          </a:p>
        </p:txBody>
      </p:sp>
      <p:pic>
        <p:nvPicPr>
          <p:cNvPr id="293" name="Google Shape;293;p27"/>
          <p:cNvPicPr preferRelativeResize="0"/>
          <p:nvPr/>
        </p:nvPicPr>
        <p:blipFill rotWithShape="1">
          <a:blip r:embed="rId5">
            <a:alphaModFix/>
          </a:blip>
          <a:srcRect b="0" l="0" r="0" t="0"/>
          <a:stretch/>
        </p:blipFill>
        <p:spPr>
          <a:xfrm>
            <a:off x="3334347" y="849740"/>
            <a:ext cx="8464143" cy="5906633"/>
          </a:xfrm>
          <a:prstGeom prst="rect">
            <a:avLst/>
          </a:prstGeom>
          <a:noFill/>
          <a:ln>
            <a:noFill/>
          </a:ln>
        </p:spPr>
      </p:pic>
      <p:pic>
        <p:nvPicPr>
          <p:cNvPr id="294" name="Google Shape;294;p27"/>
          <p:cNvPicPr preferRelativeResize="0"/>
          <p:nvPr/>
        </p:nvPicPr>
        <p:blipFill rotWithShape="1">
          <a:blip r:embed="rId6">
            <a:alphaModFix/>
          </a:blip>
          <a:srcRect b="0" l="0" r="0" t="0"/>
          <a:stretch/>
        </p:blipFill>
        <p:spPr>
          <a:xfrm>
            <a:off x="718773" y="1650975"/>
            <a:ext cx="1969478" cy="1070289"/>
          </a:xfrm>
          <a:prstGeom prst="rect">
            <a:avLst/>
          </a:prstGeom>
          <a:noFill/>
          <a:ln>
            <a:noFill/>
          </a:ln>
        </p:spPr>
      </p:pic>
      <p:pic>
        <p:nvPicPr>
          <p:cNvPr id="295" name="Google Shape;295;p27"/>
          <p:cNvPicPr preferRelativeResize="0"/>
          <p:nvPr/>
        </p:nvPicPr>
        <p:blipFill rotWithShape="1">
          <a:blip r:embed="rId7">
            <a:alphaModFix/>
          </a:blip>
          <a:srcRect b="0" l="0" r="0" t="0"/>
          <a:stretch/>
        </p:blipFill>
        <p:spPr>
          <a:xfrm>
            <a:off x="221523" y="2857386"/>
            <a:ext cx="3015770" cy="52273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descr="http://i4tiran.com/e/2019/07/unique-image-of-professional-powerpoint-templates-blue-yellow-design-background-wallpaper-for-presentations-free-ppt-backgrounds-your.jpg" id="300" name="Google Shape;300;p28"/>
          <p:cNvPicPr preferRelativeResize="0"/>
          <p:nvPr/>
        </p:nvPicPr>
        <p:blipFill rotWithShape="1">
          <a:blip r:embed="rId3">
            <a:alphaModFix/>
          </a:blip>
          <a:srcRect b="0" l="0" r="0" t="0"/>
          <a:stretch/>
        </p:blipFill>
        <p:spPr>
          <a:xfrm>
            <a:off x="0" y="-7070"/>
            <a:ext cx="12192000" cy="6897688"/>
          </a:xfrm>
          <a:prstGeom prst="rect">
            <a:avLst/>
          </a:prstGeom>
          <a:noFill/>
          <a:ln>
            <a:noFill/>
          </a:ln>
        </p:spPr>
      </p:pic>
      <p:sp>
        <p:nvSpPr>
          <p:cNvPr id="301" name="Google Shape;301;p28"/>
          <p:cNvSpPr txBox="1"/>
          <p:nvPr>
            <p:ph type="title"/>
          </p:nvPr>
        </p:nvSpPr>
        <p:spPr>
          <a:xfrm>
            <a:off x="2567608" y="125760"/>
            <a:ext cx="7848872"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EE232"/>
              </a:buClr>
              <a:buSzPts val="4000"/>
              <a:buFont typeface="Calibri"/>
              <a:buNone/>
            </a:pPr>
            <a:r>
              <a:rPr b="1" lang="en-GB" sz="4000">
                <a:solidFill>
                  <a:srgbClr val="FEE232"/>
                </a:solidFill>
              </a:rPr>
              <a:t>St Michael’s Catholic Primary School</a:t>
            </a:r>
            <a:endParaRPr b="1" sz="4000">
              <a:solidFill>
                <a:srgbClr val="FEE232"/>
              </a:solidFill>
            </a:endParaRPr>
          </a:p>
        </p:txBody>
      </p:sp>
      <p:pic>
        <p:nvPicPr>
          <p:cNvPr descr="I:\Pictures\SchLogo.png" id="302" name="Google Shape;302;p28"/>
          <p:cNvPicPr preferRelativeResize="0"/>
          <p:nvPr/>
        </p:nvPicPr>
        <p:blipFill rotWithShape="1">
          <a:blip r:embed="rId4">
            <a:alphaModFix/>
          </a:blip>
          <a:srcRect b="0" l="0" r="0" t="0"/>
          <a:stretch/>
        </p:blipFill>
        <p:spPr>
          <a:xfrm>
            <a:off x="1703512" y="188641"/>
            <a:ext cx="936104" cy="936104"/>
          </a:xfrm>
          <a:prstGeom prst="rect">
            <a:avLst/>
          </a:prstGeom>
          <a:noFill/>
          <a:ln>
            <a:noFill/>
          </a:ln>
        </p:spPr>
      </p:pic>
      <p:pic>
        <p:nvPicPr>
          <p:cNvPr descr="I:\Pictures\New Pupils Presentation\New folder\SAMDog.png" id="303" name="Google Shape;303;p28"/>
          <p:cNvPicPr preferRelativeResize="0"/>
          <p:nvPr/>
        </p:nvPicPr>
        <p:blipFill rotWithShape="1">
          <a:blip r:embed="rId5">
            <a:alphaModFix/>
          </a:blip>
          <a:srcRect b="0" l="0" r="0" t="0"/>
          <a:stretch/>
        </p:blipFill>
        <p:spPr>
          <a:xfrm>
            <a:off x="8047902" y="3717033"/>
            <a:ext cx="2296571" cy="2314675"/>
          </a:xfrm>
          <a:prstGeom prst="rect">
            <a:avLst/>
          </a:prstGeom>
          <a:noFill/>
          <a:ln>
            <a:noFill/>
          </a:ln>
        </p:spPr>
      </p:pic>
      <p:pic>
        <p:nvPicPr>
          <p:cNvPr descr="I:\Pictures\New Pupils Presentation\New folder\holidays.jpg" id="304" name="Google Shape;304;p28"/>
          <p:cNvPicPr preferRelativeResize="0"/>
          <p:nvPr/>
        </p:nvPicPr>
        <p:blipFill rotWithShape="1">
          <a:blip r:embed="rId6">
            <a:alphaModFix/>
          </a:blip>
          <a:srcRect b="0" l="0" r="0" t="0"/>
          <a:stretch/>
        </p:blipFill>
        <p:spPr>
          <a:xfrm>
            <a:off x="1919537" y="4005065"/>
            <a:ext cx="2798223" cy="2075731"/>
          </a:xfrm>
          <a:prstGeom prst="rect">
            <a:avLst/>
          </a:prstGeom>
          <a:noFill/>
          <a:ln>
            <a:noFill/>
          </a:ln>
        </p:spPr>
      </p:pic>
      <p:sp>
        <p:nvSpPr>
          <p:cNvPr id="305" name="Google Shape;305;p28"/>
          <p:cNvSpPr txBox="1"/>
          <p:nvPr/>
        </p:nvSpPr>
        <p:spPr>
          <a:xfrm>
            <a:off x="1524000" y="713307"/>
            <a:ext cx="91440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7200">
                <a:solidFill>
                  <a:schemeClr val="lt1"/>
                </a:solidFill>
                <a:latin typeface="Calibri"/>
                <a:ea typeface="Calibri"/>
                <a:cs typeface="Calibri"/>
                <a:sym typeface="Calibri"/>
              </a:rPr>
              <a:t>Holidays</a:t>
            </a:r>
            <a:endParaRPr b="1" sz="7200">
              <a:solidFill>
                <a:schemeClr val="lt1"/>
              </a:solidFill>
              <a:latin typeface="Calibri"/>
              <a:ea typeface="Calibri"/>
              <a:cs typeface="Calibri"/>
              <a:sym typeface="Calibri"/>
            </a:endParaRPr>
          </a:p>
        </p:txBody>
      </p:sp>
      <p:sp>
        <p:nvSpPr>
          <p:cNvPr id="306" name="Google Shape;306;p28"/>
          <p:cNvSpPr txBox="1"/>
          <p:nvPr/>
        </p:nvSpPr>
        <p:spPr>
          <a:xfrm>
            <a:off x="1775520" y="1988841"/>
            <a:ext cx="597666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lt1"/>
                </a:solidFill>
                <a:latin typeface="Calibri"/>
                <a:ea typeface="Calibri"/>
                <a:cs typeface="Calibri"/>
                <a:sym typeface="Calibri"/>
              </a:rPr>
              <a:t>During</a:t>
            </a:r>
            <a:r>
              <a:rPr b="1" lang="en-GB" sz="4400">
                <a:solidFill>
                  <a:schemeClr val="lt1"/>
                </a:solidFill>
                <a:latin typeface="Calibri"/>
                <a:ea typeface="Calibri"/>
                <a:cs typeface="Calibri"/>
                <a:sym typeface="Calibri"/>
              </a:rPr>
              <a:t> </a:t>
            </a:r>
            <a:r>
              <a:rPr b="1" lang="en-GB" sz="2800">
                <a:solidFill>
                  <a:schemeClr val="lt1"/>
                </a:solidFill>
                <a:latin typeface="Calibri"/>
                <a:ea typeface="Calibri"/>
                <a:cs typeface="Calibri"/>
                <a:sym typeface="Calibri"/>
              </a:rPr>
              <a:t>Term</a:t>
            </a:r>
            <a:r>
              <a:rPr b="1" lang="en-GB" sz="4400">
                <a:solidFill>
                  <a:schemeClr val="lt1"/>
                </a:solidFill>
                <a:latin typeface="Calibri"/>
                <a:ea typeface="Calibri"/>
                <a:cs typeface="Calibri"/>
                <a:sym typeface="Calibri"/>
              </a:rPr>
              <a:t> </a:t>
            </a:r>
            <a:r>
              <a:rPr b="1" lang="en-GB" sz="2800">
                <a:solidFill>
                  <a:schemeClr val="lt1"/>
                </a:solidFill>
                <a:latin typeface="Calibri"/>
                <a:ea typeface="Calibri"/>
                <a:cs typeface="Calibri"/>
                <a:sym typeface="Calibri"/>
              </a:rPr>
              <a:t>Times?</a:t>
            </a:r>
            <a:endParaRPr b="1" sz="4400">
              <a:solidFill>
                <a:schemeClr val="lt1"/>
              </a:solidFill>
              <a:latin typeface="Calibri"/>
              <a:ea typeface="Calibri"/>
              <a:cs typeface="Calibri"/>
              <a:sym typeface="Calibri"/>
            </a:endParaRPr>
          </a:p>
        </p:txBody>
      </p:sp>
      <p:sp>
        <p:nvSpPr>
          <p:cNvPr id="307" name="Google Shape;307;p28"/>
          <p:cNvSpPr txBox="1"/>
          <p:nvPr/>
        </p:nvSpPr>
        <p:spPr>
          <a:xfrm>
            <a:off x="1775520" y="2918554"/>
            <a:ext cx="67687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lt1"/>
                </a:solidFill>
                <a:latin typeface="Calibri"/>
                <a:ea typeface="Calibri"/>
                <a:cs typeface="Calibri"/>
                <a:sym typeface="Calibri"/>
              </a:rPr>
              <a:t>During Half Term and End of Term holidays?</a:t>
            </a:r>
            <a:endParaRPr b="1" sz="2800">
              <a:solidFill>
                <a:schemeClr val="lt1"/>
              </a:solidFill>
              <a:latin typeface="Calibri"/>
              <a:ea typeface="Calibri"/>
              <a:cs typeface="Calibri"/>
              <a:sym typeface="Calibri"/>
            </a:endParaRPr>
          </a:p>
        </p:txBody>
      </p:sp>
      <p:pic>
        <p:nvPicPr>
          <p:cNvPr descr="H:\Pictures\New Pupils Presentation\tick-clip-art_412230 copy.png" id="308" name="Google Shape;308;p28"/>
          <p:cNvPicPr preferRelativeResize="0"/>
          <p:nvPr/>
        </p:nvPicPr>
        <p:blipFill rotWithShape="1">
          <a:blip r:embed="rId7">
            <a:alphaModFix/>
          </a:blip>
          <a:srcRect b="0" l="0" r="0" t="0"/>
          <a:stretch/>
        </p:blipFill>
        <p:spPr>
          <a:xfrm>
            <a:off x="8472264" y="2852937"/>
            <a:ext cx="864096" cy="646131"/>
          </a:xfrm>
          <a:prstGeom prst="rect">
            <a:avLst/>
          </a:prstGeom>
          <a:noFill/>
          <a:ln>
            <a:noFill/>
          </a:ln>
        </p:spPr>
      </p:pic>
      <p:pic>
        <p:nvPicPr>
          <p:cNvPr descr="I:\Pictures\New Pupils Presentation\New folder\button_cancel.png" id="309" name="Google Shape;309;p28"/>
          <p:cNvPicPr preferRelativeResize="0"/>
          <p:nvPr/>
        </p:nvPicPr>
        <p:blipFill rotWithShape="1">
          <a:blip r:embed="rId8">
            <a:alphaModFix/>
          </a:blip>
          <a:srcRect b="0" l="0" r="0" t="0"/>
          <a:stretch/>
        </p:blipFill>
        <p:spPr>
          <a:xfrm>
            <a:off x="5087888" y="2204864"/>
            <a:ext cx="571128" cy="571128"/>
          </a:xfrm>
          <a:prstGeom prst="rect">
            <a:avLst/>
          </a:prstGeom>
          <a:noFill/>
          <a:ln>
            <a:noFill/>
          </a:ln>
        </p:spPr>
      </p:pic>
      <p:sp>
        <p:nvSpPr>
          <p:cNvPr id="310" name="Google Shape;310;p28"/>
          <p:cNvSpPr txBox="1"/>
          <p:nvPr/>
        </p:nvSpPr>
        <p:spPr>
          <a:xfrm>
            <a:off x="4943872" y="4221089"/>
            <a:ext cx="3024336"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000">
                <a:solidFill>
                  <a:schemeClr val="lt1"/>
                </a:solidFill>
                <a:latin typeface="Calibri"/>
                <a:ea typeface="Calibri"/>
                <a:cs typeface="Calibri"/>
                <a:sym typeface="Calibri"/>
              </a:rPr>
              <a:t>School is Important!</a:t>
            </a:r>
            <a:endParaRPr b="1" sz="40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descr="http://i4tiran.com/e/2019/07/unique-image-of-professional-powerpoint-templates-blue-yellow-design-background-wallpaper-for-presentations-free-ppt-backgrounds-your.jpg" id="315" name="Google Shape;315;p29"/>
          <p:cNvPicPr preferRelativeResize="0"/>
          <p:nvPr/>
        </p:nvPicPr>
        <p:blipFill rotWithShape="1">
          <a:blip r:embed="rId3">
            <a:alphaModFix/>
          </a:blip>
          <a:srcRect b="0" l="0" r="0" t="0"/>
          <a:stretch/>
        </p:blipFill>
        <p:spPr>
          <a:xfrm>
            <a:off x="0" y="0"/>
            <a:ext cx="12192000" cy="6897688"/>
          </a:xfrm>
          <a:prstGeom prst="rect">
            <a:avLst/>
          </a:prstGeom>
          <a:noFill/>
          <a:ln>
            <a:noFill/>
          </a:ln>
        </p:spPr>
      </p:pic>
      <p:sp>
        <p:nvSpPr>
          <p:cNvPr id="316" name="Google Shape;316;p29"/>
          <p:cNvSpPr txBox="1"/>
          <p:nvPr>
            <p:ph type="title"/>
          </p:nvPr>
        </p:nvSpPr>
        <p:spPr>
          <a:xfrm>
            <a:off x="2567608" y="125760"/>
            <a:ext cx="7848872"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EE232"/>
              </a:buClr>
              <a:buSzPts val="4000"/>
              <a:buFont typeface="Calibri"/>
              <a:buNone/>
            </a:pPr>
            <a:r>
              <a:rPr b="1" lang="en-GB" sz="4000">
                <a:solidFill>
                  <a:srgbClr val="FEE232"/>
                </a:solidFill>
              </a:rPr>
              <a:t>St Michael’s Catholic Primary School</a:t>
            </a:r>
            <a:endParaRPr b="1" sz="4000">
              <a:solidFill>
                <a:srgbClr val="FEE232"/>
              </a:solidFill>
            </a:endParaRPr>
          </a:p>
        </p:txBody>
      </p:sp>
      <p:pic>
        <p:nvPicPr>
          <p:cNvPr descr="I:\Pictures\SchLogo.png" id="317" name="Google Shape;317;p29"/>
          <p:cNvPicPr preferRelativeResize="0"/>
          <p:nvPr/>
        </p:nvPicPr>
        <p:blipFill rotWithShape="1">
          <a:blip r:embed="rId4">
            <a:alphaModFix/>
          </a:blip>
          <a:srcRect b="0" l="0" r="0" t="0"/>
          <a:stretch/>
        </p:blipFill>
        <p:spPr>
          <a:xfrm>
            <a:off x="1703512" y="188641"/>
            <a:ext cx="936104" cy="936104"/>
          </a:xfrm>
          <a:prstGeom prst="rect">
            <a:avLst/>
          </a:prstGeom>
          <a:noFill/>
          <a:ln>
            <a:noFill/>
          </a:ln>
        </p:spPr>
      </p:pic>
      <p:sp>
        <p:nvSpPr>
          <p:cNvPr id="318" name="Google Shape;318;p29"/>
          <p:cNvSpPr txBox="1"/>
          <p:nvPr/>
        </p:nvSpPr>
        <p:spPr>
          <a:xfrm>
            <a:off x="1487488" y="6165304"/>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rgbClr val="FEE232"/>
                </a:solidFill>
                <a:latin typeface="Dancing Script"/>
                <a:ea typeface="Dancing Script"/>
                <a:cs typeface="Dancing Script"/>
                <a:sym typeface="Dancing Script"/>
              </a:rPr>
              <a:t>With Jesus we can achieve what we dream and believe</a:t>
            </a:r>
            <a:endParaRPr sz="2000">
              <a:solidFill>
                <a:srgbClr val="FEE232"/>
              </a:solidFill>
              <a:latin typeface="Dancing Script"/>
              <a:ea typeface="Dancing Script"/>
              <a:cs typeface="Dancing Script"/>
              <a:sym typeface="Dancing Script"/>
            </a:endParaRPr>
          </a:p>
        </p:txBody>
      </p:sp>
      <p:sp>
        <p:nvSpPr>
          <p:cNvPr id="319" name="Google Shape;319;p29"/>
          <p:cNvSpPr txBox="1"/>
          <p:nvPr/>
        </p:nvSpPr>
        <p:spPr>
          <a:xfrm>
            <a:off x="1524000" y="1196752"/>
            <a:ext cx="9144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5400">
                <a:solidFill>
                  <a:schemeClr val="lt1"/>
                </a:solidFill>
                <a:latin typeface="Comic Sans MS"/>
                <a:ea typeface="Comic Sans MS"/>
                <a:cs typeface="Comic Sans MS"/>
                <a:sym typeface="Comic Sans MS"/>
              </a:rPr>
              <a:t>Attendance &amp; Punctuality</a:t>
            </a:r>
            <a:endParaRPr b="1" sz="5400">
              <a:solidFill>
                <a:schemeClr val="lt1"/>
              </a:solidFill>
              <a:latin typeface="Comic Sans MS"/>
              <a:ea typeface="Comic Sans MS"/>
              <a:cs typeface="Comic Sans MS"/>
              <a:sym typeface="Comic Sans MS"/>
            </a:endParaRPr>
          </a:p>
        </p:txBody>
      </p:sp>
      <p:pic>
        <p:nvPicPr>
          <p:cNvPr descr="H:\Pictures\New Pupils Presentation\Thermometer.png" id="320" name="Google Shape;320;p29"/>
          <p:cNvPicPr preferRelativeResize="0"/>
          <p:nvPr/>
        </p:nvPicPr>
        <p:blipFill rotWithShape="1">
          <a:blip r:embed="rId5">
            <a:alphaModFix/>
          </a:blip>
          <a:srcRect b="0" l="0" r="0" t="0"/>
          <a:stretch/>
        </p:blipFill>
        <p:spPr>
          <a:xfrm>
            <a:off x="6059488" y="2399929"/>
            <a:ext cx="1188640" cy="3598007"/>
          </a:xfrm>
          <a:prstGeom prst="rect">
            <a:avLst/>
          </a:prstGeom>
          <a:noFill/>
          <a:ln>
            <a:noFill/>
          </a:ln>
        </p:spPr>
      </p:pic>
      <p:sp>
        <p:nvSpPr>
          <p:cNvPr id="321" name="Google Shape;321;p29"/>
          <p:cNvSpPr txBox="1"/>
          <p:nvPr/>
        </p:nvSpPr>
        <p:spPr>
          <a:xfrm>
            <a:off x="7032104" y="2492896"/>
            <a:ext cx="10723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Calibri"/>
                <a:ea typeface="Calibri"/>
                <a:cs typeface="Calibri"/>
                <a:sym typeface="Calibri"/>
              </a:rPr>
              <a:t>100%</a:t>
            </a:r>
            <a:endParaRPr/>
          </a:p>
        </p:txBody>
      </p:sp>
      <p:sp>
        <p:nvSpPr>
          <p:cNvPr id="322" name="Google Shape;322;p29"/>
          <p:cNvSpPr txBox="1"/>
          <p:nvPr/>
        </p:nvSpPr>
        <p:spPr>
          <a:xfrm>
            <a:off x="7039840" y="3697868"/>
            <a:ext cx="10723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Calibri"/>
                <a:ea typeface="Calibri"/>
                <a:cs typeface="Calibri"/>
                <a:sym typeface="Calibri"/>
              </a:rPr>
              <a:t>50%</a:t>
            </a:r>
            <a:endParaRPr/>
          </a:p>
        </p:txBody>
      </p:sp>
      <p:sp>
        <p:nvSpPr>
          <p:cNvPr id="323" name="Google Shape;323;p29"/>
          <p:cNvSpPr txBox="1"/>
          <p:nvPr/>
        </p:nvSpPr>
        <p:spPr>
          <a:xfrm>
            <a:off x="7032104" y="4797152"/>
            <a:ext cx="10723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Calibri"/>
                <a:ea typeface="Calibri"/>
                <a:cs typeface="Calibri"/>
                <a:sym typeface="Calibri"/>
              </a:rPr>
              <a:t>0%</a:t>
            </a:r>
            <a:endParaRPr/>
          </a:p>
        </p:txBody>
      </p:sp>
      <p:sp>
        <p:nvSpPr>
          <p:cNvPr id="324" name="Google Shape;324;p29"/>
          <p:cNvSpPr txBox="1"/>
          <p:nvPr/>
        </p:nvSpPr>
        <p:spPr>
          <a:xfrm>
            <a:off x="1559497" y="1988841"/>
            <a:ext cx="337044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6000">
                <a:solidFill>
                  <a:srgbClr val="00FF00"/>
                </a:solidFill>
                <a:latin typeface="Calibri"/>
                <a:ea typeface="Calibri"/>
                <a:cs typeface="Calibri"/>
                <a:sym typeface="Calibri"/>
              </a:rPr>
              <a:t>Monday</a:t>
            </a:r>
            <a:endParaRPr/>
          </a:p>
        </p:txBody>
      </p:sp>
      <p:sp>
        <p:nvSpPr>
          <p:cNvPr id="325" name="Google Shape;325;p29"/>
          <p:cNvSpPr txBox="1"/>
          <p:nvPr/>
        </p:nvSpPr>
        <p:spPr>
          <a:xfrm>
            <a:off x="1645440" y="2773378"/>
            <a:ext cx="337044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6000">
                <a:solidFill>
                  <a:srgbClr val="00FF00"/>
                </a:solidFill>
                <a:latin typeface="Calibri"/>
                <a:ea typeface="Calibri"/>
                <a:cs typeface="Calibri"/>
                <a:sym typeface="Calibri"/>
              </a:rPr>
              <a:t>Tuesday</a:t>
            </a:r>
            <a:endParaRPr/>
          </a:p>
        </p:txBody>
      </p:sp>
      <p:sp>
        <p:nvSpPr>
          <p:cNvPr id="326" name="Google Shape;326;p29"/>
          <p:cNvSpPr txBox="1"/>
          <p:nvPr/>
        </p:nvSpPr>
        <p:spPr>
          <a:xfrm>
            <a:off x="1631505" y="3573017"/>
            <a:ext cx="403923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6000">
                <a:solidFill>
                  <a:srgbClr val="00FF00"/>
                </a:solidFill>
                <a:latin typeface="Calibri"/>
                <a:ea typeface="Calibri"/>
                <a:cs typeface="Calibri"/>
                <a:sym typeface="Calibri"/>
              </a:rPr>
              <a:t>Wednesday</a:t>
            </a:r>
            <a:endParaRPr/>
          </a:p>
        </p:txBody>
      </p:sp>
      <p:sp>
        <p:nvSpPr>
          <p:cNvPr id="327" name="Google Shape;327;p29"/>
          <p:cNvSpPr txBox="1"/>
          <p:nvPr/>
        </p:nvSpPr>
        <p:spPr>
          <a:xfrm>
            <a:off x="1645440" y="4437113"/>
            <a:ext cx="337044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6000">
                <a:solidFill>
                  <a:srgbClr val="00FF00"/>
                </a:solidFill>
                <a:latin typeface="Calibri"/>
                <a:ea typeface="Calibri"/>
                <a:cs typeface="Calibri"/>
                <a:sym typeface="Calibri"/>
              </a:rPr>
              <a:t>Thursday</a:t>
            </a:r>
            <a:endParaRPr/>
          </a:p>
        </p:txBody>
      </p:sp>
      <p:sp>
        <p:nvSpPr>
          <p:cNvPr id="328" name="Google Shape;328;p29"/>
          <p:cNvSpPr txBox="1"/>
          <p:nvPr/>
        </p:nvSpPr>
        <p:spPr>
          <a:xfrm>
            <a:off x="1631505" y="5221650"/>
            <a:ext cx="337044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6000">
                <a:solidFill>
                  <a:srgbClr val="00FF00"/>
                </a:solidFill>
                <a:latin typeface="Calibri"/>
                <a:ea typeface="Calibri"/>
                <a:cs typeface="Calibri"/>
                <a:sym typeface="Calibri"/>
              </a:rPr>
              <a:t>Friday</a:t>
            </a:r>
            <a:endParaRPr/>
          </a:p>
        </p:txBody>
      </p:sp>
      <p:pic>
        <p:nvPicPr>
          <p:cNvPr descr="H:\Pictures\New Pupils Presentation\tick-clip-art_412230 copy.png" id="329" name="Google Shape;329;p29"/>
          <p:cNvPicPr preferRelativeResize="0"/>
          <p:nvPr/>
        </p:nvPicPr>
        <p:blipFill rotWithShape="1">
          <a:blip r:embed="rId6">
            <a:alphaModFix/>
          </a:blip>
          <a:srcRect b="0" l="0" r="0" t="0"/>
          <a:stretch/>
        </p:blipFill>
        <p:spPr>
          <a:xfrm>
            <a:off x="4295801" y="2095466"/>
            <a:ext cx="1014895" cy="758891"/>
          </a:xfrm>
          <a:prstGeom prst="rect">
            <a:avLst/>
          </a:prstGeom>
          <a:noFill/>
          <a:ln>
            <a:noFill/>
          </a:ln>
        </p:spPr>
      </p:pic>
      <p:pic>
        <p:nvPicPr>
          <p:cNvPr descr="H:\Pictures\New Pupils Presentation\tick-clip-art_412230 copy.png" id="330" name="Google Shape;330;p29"/>
          <p:cNvPicPr preferRelativeResize="0"/>
          <p:nvPr/>
        </p:nvPicPr>
        <p:blipFill rotWithShape="1">
          <a:blip r:embed="rId6">
            <a:alphaModFix/>
          </a:blip>
          <a:srcRect b="0" l="0" r="0" t="0"/>
          <a:stretch/>
        </p:blipFill>
        <p:spPr>
          <a:xfrm>
            <a:off x="4361026" y="2825059"/>
            <a:ext cx="1014895" cy="758891"/>
          </a:xfrm>
          <a:prstGeom prst="rect">
            <a:avLst/>
          </a:prstGeom>
          <a:noFill/>
          <a:ln>
            <a:noFill/>
          </a:ln>
        </p:spPr>
      </p:pic>
      <p:pic>
        <p:nvPicPr>
          <p:cNvPr descr="H:\Pictures\New Pupils Presentation\tick-clip-art_412230 copy.png" id="331" name="Google Shape;331;p29"/>
          <p:cNvPicPr preferRelativeResize="0"/>
          <p:nvPr/>
        </p:nvPicPr>
        <p:blipFill rotWithShape="1">
          <a:blip r:embed="rId6">
            <a:alphaModFix/>
          </a:blip>
          <a:srcRect b="0" l="0" r="0" t="0"/>
          <a:stretch/>
        </p:blipFill>
        <p:spPr>
          <a:xfrm>
            <a:off x="5441146" y="3583950"/>
            <a:ext cx="1014895" cy="758891"/>
          </a:xfrm>
          <a:prstGeom prst="rect">
            <a:avLst/>
          </a:prstGeom>
          <a:noFill/>
          <a:ln>
            <a:noFill/>
          </a:ln>
        </p:spPr>
      </p:pic>
      <p:pic>
        <p:nvPicPr>
          <p:cNvPr descr="H:\Pictures\New Pupils Presentation\tick-clip-art_412230 copy.png" id="332" name="Google Shape;332;p29"/>
          <p:cNvPicPr preferRelativeResize="0"/>
          <p:nvPr/>
        </p:nvPicPr>
        <p:blipFill rotWithShape="1">
          <a:blip r:embed="rId6">
            <a:alphaModFix/>
          </a:blip>
          <a:srcRect b="0" l="0" r="0" t="0"/>
          <a:stretch/>
        </p:blipFill>
        <p:spPr>
          <a:xfrm>
            <a:off x="4655841" y="4462759"/>
            <a:ext cx="1014895" cy="758891"/>
          </a:xfrm>
          <a:prstGeom prst="rect">
            <a:avLst/>
          </a:prstGeom>
          <a:noFill/>
          <a:ln>
            <a:noFill/>
          </a:ln>
        </p:spPr>
      </p:pic>
      <p:pic>
        <p:nvPicPr>
          <p:cNvPr descr="H:\Pictures\New Pupils Presentation\tick-clip-art_412230 copy.png" id="333" name="Google Shape;333;p29"/>
          <p:cNvPicPr preferRelativeResize="0"/>
          <p:nvPr/>
        </p:nvPicPr>
        <p:blipFill rotWithShape="1">
          <a:blip r:embed="rId6">
            <a:alphaModFix/>
          </a:blip>
          <a:srcRect b="0" l="0" r="0" t="0"/>
          <a:stretch/>
        </p:blipFill>
        <p:spPr>
          <a:xfrm>
            <a:off x="3719737" y="5320373"/>
            <a:ext cx="1014895" cy="758891"/>
          </a:xfrm>
          <a:prstGeom prst="rect">
            <a:avLst/>
          </a:prstGeom>
          <a:noFill/>
          <a:ln>
            <a:noFill/>
          </a:ln>
        </p:spPr>
      </p:pic>
      <p:sp>
        <p:nvSpPr>
          <p:cNvPr id="334" name="Google Shape;334;p29"/>
          <p:cNvSpPr txBox="1"/>
          <p:nvPr/>
        </p:nvSpPr>
        <p:spPr>
          <a:xfrm>
            <a:off x="8564068" y="2989982"/>
            <a:ext cx="2311992"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000">
                <a:solidFill>
                  <a:schemeClr val="lt1"/>
                </a:solidFill>
                <a:latin typeface="Calibri"/>
                <a:ea typeface="Calibri"/>
                <a:cs typeface="Calibri"/>
                <a:sym typeface="Calibri"/>
              </a:rPr>
              <a:t>Pupil registration closes at 8:50am</a:t>
            </a:r>
            <a:endParaRPr/>
          </a:p>
        </p:txBody>
      </p:sp>
      <p:sp>
        <p:nvSpPr>
          <p:cNvPr id="335" name="Google Shape;335;p29"/>
          <p:cNvSpPr/>
          <p:nvPr/>
        </p:nvSpPr>
        <p:spPr>
          <a:xfrm>
            <a:off x="6456040" y="2693818"/>
            <a:ext cx="147376" cy="2679398"/>
          </a:xfrm>
          <a:prstGeom prst="roundRect">
            <a:avLst>
              <a:gd fmla="val 16667" name="adj"/>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descr="http://i4tiran.com/e/2019/07/unique-image-of-professional-powerpoint-templates-blue-yellow-design-background-wallpaper-for-presentations-free-ppt-backgrounds-your.jpg" id="340" name="Google Shape;340;p30"/>
          <p:cNvPicPr preferRelativeResize="0"/>
          <p:nvPr/>
        </p:nvPicPr>
        <p:blipFill rotWithShape="1">
          <a:blip r:embed="rId3">
            <a:alphaModFix/>
          </a:blip>
          <a:srcRect b="0" l="0" r="0" t="0"/>
          <a:stretch/>
        </p:blipFill>
        <p:spPr>
          <a:xfrm>
            <a:off x="0" y="0"/>
            <a:ext cx="12192000" cy="6897688"/>
          </a:xfrm>
          <a:prstGeom prst="rect">
            <a:avLst/>
          </a:prstGeom>
          <a:noFill/>
          <a:ln>
            <a:noFill/>
          </a:ln>
        </p:spPr>
      </p:pic>
      <p:pic>
        <p:nvPicPr>
          <p:cNvPr descr="I:\Pictures\New Pupils Presentation\Sick.png" id="341" name="Google Shape;341;p30"/>
          <p:cNvPicPr preferRelativeResize="0"/>
          <p:nvPr/>
        </p:nvPicPr>
        <p:blipFill rotWithShape="1">
          <a:blip r:embed="rId4">
            <a:alphaModFix/>
          </a:blip>
          <a:srcRect b="0" l="0" r="0" t="0"/>
          <a:stretch/>
        </p:blipFill>
        <p:spPr>
          <a:xfrm>
            <a:off x="445117" y="2770674"/>
            <a:ext cx="6263459" cy="4149080"/>
          </a:xfrm>
          <a:prstGeom prst="rect">
            <a:avLst/>
          </a:prstGeom>
          <a:noFill/>
          <a:ln>
            <a:noFill/>
          </a:ln>
        </p:spPr>
      </p:pic>
      <p:sp>
        <p:nvSpPr>
          <p:cNvPr id="342" name="Google Shape;342;p30"/>
          <p:cNvSpPr txBox="1"/>
          <p:nvPr>
            <p:ph type="title"/>
          </p:nvPr>
        </p:nvSpPr>
        <p:spPr>
          <a:xfrm>
            <a:off x="2567608" y="125760"/>
            <a:ext cx="7848872"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EE232"/>
              </a:buClr>
              <a:buSzPts val="4000"/>
              <a:buFont typeface="Calibri"/>
              <a:buNone/>
            </a:pPr>
            <a:r>
              <a:rPr b="1" lang="en-GB" sz="4000">
                <a:solidFill>
                  <a:srgbClr val="FEE232"/>
                </a:solidFill>
              </a:rPr>
              <a:t>St Michael’s Catholic Primary School</a:t>
            </a:r>
            <a:endParaRPr b="1" sz="4000">
              <a:solidFill>
                <a:srgbClr val="FEE232"/>
              </a:solidFill>
            </a:endParaRPr>
          </a:p>
        </p:txBody>
      </p:sp>
      <p:pic>
        <p:nvPicPr>
          <p:cNvPr descr="I:\Pictures\SchLogo.png" id="343" name="Google Shape;343;p30"/>
          <p:cNvPicPr preferRelativeResize="0"/>
          <p:nvPr/>
        </p:nvPicPr>
        <p:blipFill rotWithShape="1">
          <a:blip r:embed="rId5">
            <a:alphaModFix/>
          </a:blip>
          <a:srcRect b="0" l="0" r="0" t="0"/>
          <a:stretch/>
        </p:blipFill>
        <p:spPr>
          <a:xfrm>
            <a:off x="1703512" y="188641"/>
            <a:ext cx="936104" cy="936104"/>
          </a:xfrm>
          <a:prstGeom prst="rect">
            <a:avLst/>
          </a:prstGeom>
          <a:noFill/>
          <a:ln>
            <a:noFill/>
          </a:ln>
        </p:spPr>
      </p:pic>
      <p:pic>
        <p:nvPicPr>
          <p:cNvPr descr="I:\Pictures\New Pupils Presentation\Telephone.png" id="344" name="Google Shape;344;p30"/>
          <p:cNvPicPr preferRelativeResize="0"/>
          <p:nvPr/>
        </p:nvPicPr>
        <p:blipFill rotWithShape="1">
          <a:blip r:embed="rId6">
            <a:alphaModFix/>
          </a:blip>
          <a:srcRect b="0" l="0" r="0" t="0"/>
          <a:stretch/>
        </p:blipFill>
        <p:spPr>
          <a:xfrm>
            <a:off x="7788696" y="4212377"/>
            <a:ext cx="1335584" cy="1335584"/>
          </a:xfrm>
          <a:prstGeom prst="rect">
            <a:avLst/>
          </a:prstGeom>
          <a:noFill/>
          <a:ln>
            <a:noFill/>
          </a:ln>
        </p:spPr>
      </p:pic>
      <p:sp>
        <p:nvSpPr>
          <p:cNvPr id="345" name="Google Shape;345;p30"/>
          <p:cNvSpPr txBox="1"/>
          <p:nvPr/>
        </p:nvSpPr>
        <p:spPr>
          <a:xfrm>
            <a:off x="1703512" y="980728"/>
            <a:ext cx="8640960"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6600">
                <a:solidFill>
                  <a:schemeClr val="lt1"/>
                </a:solidFill>
                <a:latin typeface="Comic Sans MS"/>
                <a:ea typeface="Comic Sans MS"/>
                <a:cs typeface="Comic Sans MS"/>
                <a:sym typeface="Comic Sans MS"/>
              </a:rPr>
              <a:t>Sickness / Illness</a:t>
            </a:r>
            <a:endParaRPr b="1" sz="1600">
              <a:solidFill>
                <a:schemeClr val="lt1"/>
              </a:solidFill>
              <a:latin typeface="Comic Sans MS"/>
              <a:ea typeface="Comic Sans MS"/>
              <a:cs typeface="Comic Sans MS"/>
              <a:sym typeface="Comic Sans MS"/>
            </a:endParaRPr>
          </a:p>
        </p:txBody>
      </p:sp>
      <p:sp>
        <p:nvSpPr>
          <p:cNvPr id="346" name="Google Shape;346;p30"/>
          <p:cNvSpPr txBox="1"/>
          <p:nvPr/>
        </p:nvSpPr>
        <p:spPr>
          <a:xfrm>
            <a:off x="6708576" y="5652538"/>
            <a:ext cx="392392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200">
                <a:solidFill>
                  <a:schemeClr val="dk1"/>
                </a:solidFill>
                <a:latin typeface="Comic Sans MS"/>
                <a:ea typeface="Comic Sans MS"/>
                <a:cs typeface="Comic Sans MS"/>
                <a:sym typeface="Comic Sans MS"/>
              </a:rPr>
              <a:t>Tel. 0151 263 8460</a:t>
            </a:r>
            <a:endParaRPr sz="2400">
              <a:solidFill>
                <a:schemeClr val="dk1"/>
              </a:solidFill>
              <a:latin typeface="Comic Sans MS"/>
              <a:ea typeface="Comic Sans MS"/>
              <a:cs typeface="Comic Sans MS"/>
              <a:sym typeface="Comic Sans MS"/>
            </a:endParaRPr>
          </a:p>
        </p:txBody>
      </p:sp>
      <p:sp>
        <p:nvSpPr>
          <p:cNvPr id="347" name="Google Shape;347;p30"/>
          <p:cNvSpPr txBox="1"/>
          <p:nvPr/>
        </p:nvSpPr>
        <p:spPr>
          <a:xfrm>
            <a:off x="5447928" y="2132856"/>
            <a:ext cx="5328592"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chemeClr val="dk1"/>
                </a:solidFill>
                <a:latin typeface="Comic Sans MS"/>
                <a:ea typeface="Comic Sans MS"/>
                <a:cs typeface="Comic Sans MS"/>
                <a:sym typeface="Comic Sans MS"/>
              </a:rPr>
              <a:t>If your child is ill you must let the school know as soon as possible.</a:t>
            </a:r>
            <a:endParaRPr sz="3600">
              <a:solidFill>
                <a:schemeClr val="dk1"/>
              </a:solidFill>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descr="http://i4tiran.com/e/2019/07/unique-image-of-professional-powerpoint-templates-blue-yellow-design-background-wallpaper-for-presentations-free-ppt-backgrounds-your.jpg" id="352" name="Google Shape;352;p31"/>
          <p:cNvPicPr preferRelativeResize="0"/>
          <p:nvPr/>
        </p:nvPicPr>
        <p:blipFill rotWithShape="1">
          <a:blip r:embed="rId3">
            <a:alphaModFix/>
          </a:blip>
          <a:srcRect b="0" l="0" r="0" t="0"/>
          <a:stretch/>
        </p:blipFill>
        <p:spPr>
          <a:xfrm>
            <a:off x="0" y="0"/>
            <a:ext cx="12192000" cy="6897688"/>
          </a:xfrm>
          <a:prstGeom prst="rect">
            <a:avLst/>
          </a:prstGeom>
          <a:noFill/>
          <a:ln>
            <a:noFill/>
          </a:ln>
        </p:spPr>
      </p:pic>
      <p:sp>
        <p:nvSpPr>
          <p:cNvPr id="353" name="Google Shape;35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 </a:t>
            </a:r>
            <a:endParaRPr/>
          </a:p>
        </p:txBody>
      </p:sp>
      <p:sp>
        <p:nvSpPr>
          <p:cNvPr id="354" name="Google Shape;35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000"/>
              <a:buNone/>
            </a:pPr>
            <a:r>
              <a:rPr lang="en-GB" sz="3000"/>
              <a:t>Access via the school app</a:t>
            </a:r>
            <a:endParaRPr/>
          </a:p>
        </p:txBody>
      </p:sp>
      <p:sp>
        <p:nvSpPr>
          <p:cNvPr id="355" name="Google Shape;355;p31"/>
          <p:cNvSpPr txBox="1"/>
          <p:nvPr/>
        </p:nvSpPr>
        <p:spPr>
          <a:xfrm>
            <a:off x="2567608" y="125760"/>
            <a:ext cx="7848872"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EE232"/>
              </a:buClr>
              <a:buSzPts val="4000"/>
              <a:buFont typeface="Calibri"/>
              <a:buNone/>
            </a:pPr>
            <a:r>
              <a:rPr b="1" lang="en-GB" sz="4000">
                <a:solidFill>
                  <a:srgbClr val="FEE232"/>
                </a:solidFill>
                <a:latin typeface="Calibri"/>
                <a:ea typeface="Calibri"/>
                <a:cs typeface="Calibri"/>
                <a:sym typeface="Calibri"/>
              </a:rPr>
              <a:t>St Michael’s Catholic Primary School</a:t>
            </a:r>
            <a:endParaRPr b="1" sz="4000">
              <a:solidFill>
                <a:srgbClr val="FEE232"/>
              </a:solidFill>
              <a:latin typeface="Calibri"/>
              <a:ea typeface="Calibri"/>
              <a:cs typeface="Calibri"/>
              <a:sym typeface="Calibri"/>
            </a:endParaRPr>
          </a:p>
        </p:txBody>
      </p:sp>
      <p:pic>
        <p:nvPicPr>
          <p:cNvPr descr="I:\Pictures\SchLogo.png" id="356" name="Google Shape;356;p31"/>
          <p:cNvPicPr preferRelativeResize="0"/>
          <p:nvPr/>
        </p:nvPicPr>
        <p:blipFill rotWithShape="1">
          <a:blip r:embed="rId4">
            <a:alphaModFix/>
          </a:blip>
          <a:srcRect b="0" l="0" r="0" t="0"/>
          <a:stretch/>
        </p:blipFill>
        <p:spPr>
          <a:xfrm>
            <a:off x="1703512" y="188641"/>
            <a:ext cx="936104" cy="936104"/>
          </a:xfrm>
          <a:prstGeom prst="rect">
            <a:avLst/>
          </a:prstGeom>
          <a:noFill/>
          <a:ln>
            <a:noFill/>
          </a:ln>
        </p:spPr>
      </p:pic>
      <p:sp>
        <p:nvSpPr>
          <p:cNvPr id="357" name="Google Shape;357;p31"/>
          <p:cNvSpPr txBox="1"/>
          <p:nvPr/>
        </p:nvSpPr>
        <p:spPr>
          <a:xfrm>
            <a:off x="1703512" y="980728"/>
            <a:ext cx="8640960"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5000">
                <a:solidFill>
                  <a:schemeClr val="lt1"/>
                </a:solidFill>
                <a:latin typeface="Comic Sans MS"/>
                <a:ea typeface="Comic Sans MS"/>
                <a:cs typeface="Comic Sans MS"/>
                <a:sym typeface="Comic Sans MS"/>
              </a:rPr>
              <a:t>Online Payment System</a:t>
            </a:r>
            <a:endParaRPr b="1" sz="5000">
              <a:solidFill>
                <a:schemeClr val="lt1"/>
              </a:solidFill>
              <a:latin typeface="Comic Sans MS"/>
              <a:ea typeface="Comic Sans MS"/>
              <a:cs typeface="Comic Sans MS"/>
              <a:sym typeface="Comic Sans MS"/>
            </a:endParaRPr>
          </a:p>
        </p:txBody>
      </p:sp>
      <p:pic>
        <p:nvPicPr>
          <p:cNvPr id="358" name="Google Shape;358;p31"/>
          <p:cNvPicPr preferRelativeResize="0"/>
          <p:nvPr/>
        </p:nvPicPr>
        <p:blipFill rotWithShape="1">
          <a:blip r:embed="rId5">
            <a:alphaModFix/>
          </a:blip>
          <a:srcRect b="0" l="0" r="0" t="0"/>
          <a:stretch/>
        </p:blipFill>
        <p:spPr>
          <a:xfrm>
            <a:off x="1234529" y="2609618"/>
            <a:ext cx="9452462" cy="3360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103" name="Google Shape;10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http://i4tiran.com/e/2019/07/unique-image-of-professional-powerpoint-templates-blue-yellow-design-background-wallpaper-for-presentations-free-ppt-backgrounds-your.jpg" id="104" name="Google Shape;104;p14"/>
          <p:cNvPicPr preferRelativeResize="0"/>
          <p:nvPr/>
        </p:nvPicPr>
        <p:blipFill rotWithShape="1">
          <a:blip r:embed="rId3">
            <a:alphaModFix/>
          </a:blip>
          <a:srcRect b="0" l="0" r="0" t="0"/>
          <a:stretch/>
        </p:blipFill>
        <p:spPr>
          <a:xfrm>
            <a:off x="0" y="15878"/>
            <a:ext cx="12192000" cy="6897688"/>
          </a:xfrm>
          <a:prstGeom prst="rect">
            <a:avLst/>
          </a:prstGeom>
          <a:noFill/>
          <a:ln>
            <a:noFill/>
          </a:ln>
        </p:spPr>
      </p:pic>
      <p:pic>
        <p:nvPicPr>
          <p:cNvPr descr="I:\Pictures\SchLogo.png" id="105" name="Google Shape;105;p14"/>
          <p:cNvPicPr preferRelativeResize="0"/>
          <p:nvPr/>
        </p:nvPicPr>
        <p:blipFill rotWithShape="1">
          <a:blip r:embed="rId4">
            <a:alphaModFix/>
          </a:blip>
          <a:srcRect b="0" l="0" r="0" t="0"/>
          <a:stretch/>
        </p:blipFill>
        <p:spPr>
          <a:xfrm>
            <a:off x="0" y="6387737"/>
            <a:ext cx="470263" cy="470263"/>
          </a:xfrm>
          <a:prstGeom prst="rect">
            <a:avLst/>
          </a:prstGeom>
          <a:noFill/>
          <a:ln>
            <a:noFill/>
          </a:ln>
        </p:spPr>
      </p:pic>
      <p:sp>
        <p:nvSpPr>
          <p:cNvPr id="106" name="Google Shape;106;p14"/>
          <p:cNvSpPr txBox="1"/>
          <p:nvPr/>
        </p:nvSpPr>
        <p:spPr>
          <a:xfrm>
            <a:off x="-1175657" y="5754689"/>
            <a:ext cx="7806748"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99"/>
              </a:buClr>
              <a:buSzPts val="2400"/>
              <a:buFont typeface="Calibri"/>
              <a:buNone/>
            </a:pPr>
            <a:r>
              <a:rPr b="1" i="0" lang="en-GB" sz="2400" u="none" cap="none" strike="noStrike">
                <a:solidFill>
                  <a:srgbClr val="000099"/>
                </a:solidFill>
                <a:latin typeface="Calibri"/>
                <a:ea typeface="Calibri"/>
                <a:cs typeface="Calibri"/>
                <a:sym typeface="Calibri"/>
              </a:rPr>
              <a:t>St Michael’s Catholic Primary School</a:t>
            </a:r>
            <a:endParaRPr b="1" i="0" sz="2400" u="none" cap="none" strike="noStrike">
              <a:solidFill>
                <a:srgbClr val="000099"/>
              </a:solidFill>
              <a:latin typeface="Calibri"/>
              <a:ea typeface="Calibri"/>
              <a:cs typeface="Calibri"/>
              <a:sym typeface="Calibri"/>
            </a:endParaRPr>
          </a:p>
        </p:txBody>
      </p:sp>
      <p:sp>
        <p:nvSpPr>
          <p:cNvPr id="107" name="Google Shape;107;p14"/>
          <p:cNvSpPr txBox="1"/>
          <p:nvPr/>
        </p:nvSpPr>
        <p:spPr>
          <a:xfrm>
            <a:off x="1524000" y="49530"/>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000" u="none" cap="none" strike="noStrike">
                <a:solidFill>
                  <a:srgbClr val="FEE232"/>
                </a:solidFill>
                <a:latin typeface="Dancing Script"/>
                <a:ea typeface="Dancing Script"/>
                <a:cs typeface="Dancing Script"/>
                <a:sym typeface="Dancing Script"/>
              </a:rPr>
              <a:t>With Jesus we can achieve what we dream and believe</a:t>
            </a:r>
            <a:endParaRPr/>
          </a:p>
        </p:txBody>
      </p:sp>
      <p:sp>
        <p:nvSpPr>
          <p:cNvPr id="108" name="Google Shape;108;p14"/>
          <p:cNvSpPr txBox="1"/>
          <p:nvPr/>
        </p:nvSpPr>
        <p:spPr>
          <a:xfrm>
            <a:off x="655982" y="792669"/>
            <a:ext cx="10659300" cy="3047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9600" u="none" cap="none" strike="noStrike">
                <a:solidFill>
                  <a:srgbClr val="990000"/>
                </a:solidFill>
                <a:latin typeface="Arial"/>
                <a:ea typeface="Arial"/>
                <a:cs typeface="Arial"/>
                <a:sym typeface="Arial"/>
              </a:rPr>
              <a:t>Welcome to </a:t>
            </a:r>
            <a:endParaRPr>
              <a:solidFill>
                <a:srgbClr val="990000"/>
              </a:solidFill>
            </a:endParaRPr>
          </a:p>
          <a:p>
            <a:pPr indent="0" lvl="0" marL="0" marR="0" rtl="0" algn="ctr">
              <a:spcBef>
                <a:spcPts val="0"/>
              </a:spcBef>
              <a:spcAft>
                <a:spcPts val="0"/>
              </a:spcAft>
              <a:buNone/>
            </a:pPr>
            <a:r>
              <a:rPr b="1" i="0" lang="en-GB" sz="9600" u="none" cap="none" strike="noStrike">
                <a:solidFill>
                  <a:srgbClr val="990000"/>
                </a:solidFill>
                <a:latin typeface="Arial"/>
                <a:ea typeface="Arial"/>
                <a:cs typeface="Arial"/>
                <a:sym typeface="Arial"/>
              </a:rPr>
              <a:t>Year 6</a:t>
            </a:r>
            <a:endParaRPr>
              <a:solidFill>
                <a:srgbClr val="99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descr="http://i4tiran.com/e/2019/07/unique-image-of-professional-powerpoint-templates-blue-yellow-design-background-wallpaper-for-presentations-free-ppt-backgrounds-your.jpg" id="363" name="Google Shape;363;p32"/>
          <p:cNvPicPr preferRelativeResize="0"/>
          <p:nvPr/>
        </p:nvPicPr>
        <p:blipFill rotWithShape="1">
          <a:blip r:embed="rId3">
            <a:alphaModFix/>
          </a:blip>
          <a:srcRect b="0" l="0" r="0" t="0"/>
          <a:stretch/>
        </p:blipFill>
        <p:spPr>
          <a:xfrm>
            <a:off x="-88710" y="-19844"/>
            <a:ext cx="12192000" cy="6897688"/>
          </a:xfrm>
          <a:prstGeom prst="rect">
            <a:avLst/>
          </a:prstGeom>
          <a:noFill/>
          <a:ln>
            <a:noFill/>
          </a:ln>
        </p:spPr>
      </p:pic>
      <p:sp>
        <p:nvSpPr>
          <p:cNvPr id="364" name="Google Shape;364;p32"/>
          <p:cNvSpPr txBox="1"/>
          <p:nvPr>
            <p:ph type="title"/>
          </p:nvPr>
        </p:nvSpPr>
        <p:spPr>
          <a:xfrm>
            <a:off x="2567608" y="125760"/>
            <a:ext cx="7848872"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EE232"/>
              </a:buClr>
              <a:buSzPts val="4000"/>
              <a:buFont typeface="Calibri"/>
              <a:buNone/>
            </a:pPr>
            <a:r>
              <a:rPr b="1" lang="en-GB" sz="4000">
                <a:solidFill>
                  <a:srgbClr val="FEE232"/>
                </a:solidFill>
              </a:rPr>
              <a:t>St Michael’s Catholic Primary School</a:t>
            </a:r>
            <a:endParaRPr b="1" sz="4000">
              <a:solidFill>
                <a:srgbClr val="FEE232"/>
              </a:solidFill>
            </a:endParaRPr>
          </a:p>
        </p:txBody>
      </p:sp>
      <p:pic>
        <p:nvPicPr>
          <p:cNvPr descr="I:\Pictures\SchLogo.png" id="365" name="Google Shape;365;p32"/>
          <p:cNvPicPr preferRelativeResize="0"/>
          <p:nvPr/>
        </p:nvPicPr>
        <p:blipFill rotWithShape="1">
          <a:blip r:embed="rId4">
            <a:alphaModFix/>
          </a:blip>
          <a:srcRect b="0" l="0" r="0" t="0"/>
          <a:stretch/>
        </p:blipFill>
        <p:spPr>
          <a:xfrm>
            <a:off x="1703512" y="188641"/>
            <a:ext cx="936104" cy="936104"/>
          </a:xfrm>
          <a:prstGeom prst="rect">
            <a:avLst/>
          </a:prstGeom>
          <a:noFill/>
          <a:ln>
            <a:noFill/>
          </a:ln>
        </p:spPr>
      </p:pic>
      <p:sp>
        <p:nvSpPr>
          <p:cNvPr id="366" name="Google Shape;366;p32"/>
          <p:cNvSpPr txBox="1"/>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chemeClr val="dk1"/>
              </a:buClr>
              <a:buSzPct val="100000"/>
              <a:buFont typeface="Arial"/>
              <a:buNone/>
            </a:pPr>
            <a:r>
              <a:rPr b="1" lang="en-GB" sz="2800" u="sng">
                <a:solidFill>
                  <a:schemeClr val="dk1"/>
                </a:solidFill>
                <a:latin typeface="Calibri"/>
                <a:ea typeface="Calibri"/>
                <a:cs typeface="Calibri"/>
                <a:sym typeface="Calibri"/>
              </a:rPr>
              <a:t>Breakfast Club </a:t>
            </a:r>
            <a:endParaRPr/>
          </a:p>
          <a:p>
            <a:pPr indent="0" lvl="0" marL="0" marR="0" rtl="0" algn="ctr">
              <a:lnSpc>
                <a:spcPct val="90000"/>
              </a:lnSpc>
              <a:spcBef>
                <a:spcPts val="1000"/>
              </a:spcBef>
              <a:spcAft>
                <a:spcPts val="0"/>
              </a:spcAft>
              <a:buClr>
                <a:schemeClr val="dk1"/>
              </a:buClr>
              <a:buSzPct val="100000"/>
              <a:buFont typeface="Arial"/>
              <a:buNone/>
            </a:pPr>
            <a:r>
              <a:rPr lang="en-GB" sz="2800">
                <a:solidFill>
                  <a:schemeClr val="dk1"/>
                </a:solidFill>
                <a:latin typeface="Calibri"/>
                <a:ea typeface="Calibri"/>
                <a:cs typeface="Calibri"/>
                <a:sym typeface="Calibri"/>
              </a:rPr>
              <a:t>7:45am – start of school day</a:t>
            </a:r>
            <a:endParaRPr/>
          </a:p>
          <a:p>
            <a:pPr indent="0" lvl="0" marL="0" marR="0" rtl="0" algn="ctr">
              <a:lnSpc>
                <a:spcPct val="90000"/>
              </a:lnSpc>
              <a:spcBef>
                <a:spcPts val="1000"/>
              </a:spcBef>
              <a:spcAft>
                <a:spcPts val="0"/>
              </a:spcAft>
              <a:buClr>
                <a:schemeClr val="dk1"/>
              </a:buClr>
              <a:buSzPct val="100000"/>
              <a:buFont typeface="Arial"/>
              <a:buNone/>
            </a:pPr>
            <a:r>
              <a:rPr lang="en-GB" sz="2800">
                <a:solidFill>
                  <a:schemeClr val="dk1"/>
                </a:solidFill>
                <a:latin typeface="Calibri"/>
                <a:ea typeface="Calibri"/>
                <a:cs typeface="Calibri"/>
                <a:sym typeface="Calibri"/>
              </a:rPr>
              <a:t>50p for breakfast – book and pay using online payment system via school app</a:t>
            </a:r>
            <a:endParaRPr/>
          </a:p>
          <a:p>
            <a:pPr indent="0" lvl="0" marL="0" marR="0" rtl="0" algn="ctr">
              <a:lnSpc>
                <a:spcPct val="90000"/>
              </a:lnSpc>
              <a:spcBef>
                <a:spcPts val="1000"/>
              </a:spcBef>
              <a:spcAft>
                <a:spcPts val="0"/>
              </a:spcAft>
              <a:buClr>
                <a:schemeClr val="dk1"/>
              </a:buClr>
              <a:buSzPct val="100000"/>
              <a:buFont typeface="Arial"/>
              <a:buNone/>
            </a:pPr>
            <a:r>
              <a:rPr lang="en-GB" sz="2800">
                <a:solidFill>
                  <a:schemeClr val="dk1"/>
                </a:solidFill>
                <a:latin typeface="Calibri"/>
                <a:ea typeface="Calibri"/>
                <a:cs typeface="Calibri"/>
                <a:sym typeface="Calibri"/>
              </a:rPr>
              <a:t>All welcome</a:t>
            </a:r>
            <a:endParaRPr/>
          </a:p>
          <a:p>
            <a:pPr indent="0" lvl="0" marL="0" marR="0" rtl="0" algn="ctr">
              <a:lnSpc>
                <a:spcPct val="90000"/>
              </a:lnSpc>
              <a:spcBef>
                <a:spcPts val="1000"/>
              </a:spcBef>
              <a:spcAft>
                <a:spcPts val="0"/>
              </a:spcAft>
              <a:buClr>
                <a:schemeClr val="dk1"/>
              </a:buClr>
              <a:buSzPct val="100000"/>
              <a:buFont typeface="Arial"/>
              <a:buNone/>
            </a:pPr>
            <a:r>
              <a:rPr lang="en-GB" sz="2800">
                <a:solidFill>
                  <a:schemeClr val="dk1"/>
                </a:solidFill>
                <a:latin typeface="Calibri"/>
                <a:ea typeface="Calibri"/>
                <a:cs typeface="Calibri"/>
                <a:sym typeface="Calibri"/>
              </a:rPr>
              <a:t>Entry via infant gate</a:t>
            </a:r>
            <a:endParaRPr/>
          </a:p>
          <a:p>
            <a:pPr indent="0" lvl="0" marL="0" marR="0" rtl="0" algn="ctr">
              <a:lnSpc>
                <a:spcPct val="90000"/>
              </a:lnSpc>
              <a:spcBef>
                <a:spcPts val="1000"/>
              </a:spcBef>
              <a:spcAft>
                <a:spcPts val="0"/>
              </a:spcAft>
              <a:buClr>
                <a:schemeClr val="dk1"/>
              </a:buClr>
              <a:buSzPct val="100000"/>
              <a:buFont typeface="Arial"/>
              <a:buNone/>
            </a:pPr>
            <a:r>
              <a:t/>
            </a:r>
            <a:endParaRPr sz="2800">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ct val="100000"/>
              <a:buFont typeface="Arial"/>
              <a:buNone/>
            </a:pPr>
            <a:r>
              <a:rPr b="1" lang="en-GB" sz="2800" u="sng">
                <a:solidFill>
                  <a:schemeClr val="dk1"/>
                </a:solidFill>
                <a:latin typeface="Calibri"/>
                <a:ea typeface="Calibri"/>
                <a:cs typeface="Calibri"/>
                <a:sym typeface="Calibri"/>
              </a:rPr>
              <a:t>‘Sparkles’ after school club</a:t>
            </a:r>
            <a:endParaRPr/>
          </a:p>
          <a:p>
            <a:pPr indent="0" lvl="0" marL="0" marR="0" rtl="0" algn="ctr">
              <a:lnSpc>
                <a:spcPct val="90000"/>
              </a:lnSpc>
              <a:spcBef>
                <a:spcPts val="1000"/>
              </a:spcBef>
              <a:spcAft>
                <a:spcPts val="0"/>
              </a:spcAft>
              <a:buClr>
                <a:schemeClr val="dk1"/>
              </a:buClr>
              <a:buSzPct val="100000"/>
              <a:buFont typeface="Arial"/>
              <a:buNone/>
            </a:pPr>
            <a:r>
              <a:rPr lang="en-GB" sz="2800">
                <a:solidFill>
                  <a:schemeClr val="dk1"/>
                </a:solidFill>
                <a:latin typeface="Calibri"/>
                <a:ea typeface="Calibri"/>
                <a:cs typeface="Calibri"/>
                <a:sym typeface="Calibri"/>
              </a:rPr>
              <a:t>End of school day – 5:30pm</a:t>
            </a:r>
            <a:endParaRPr/>
          </a:p>
          <a:p>
            <a:pPr indent="0" lvl="0" marL="0" marR="0" rtl="0" algn="ctr">
              <a:lnSpc>
                <a:spcPct val="90000"/>
              </a:lnSpc>
              <a:spcBef>
                <a:spcPts val="1000"/>
              </a:spcBef>
              <a:spcAft>
                <a:spcPts val="0"/>
              </a:spcAft>
              <a:buClr>
                <a:schemeClr val="dk1"/>
              </a:buClr>
              <a:buSzPct val="100000"/>
              <a:buFont typeface="Arial"/>
              <a:buNone/>
            </a:pPr>
            <a:r>
              <a:rPr lang="en-GB" sz="2800">
                <a:solidFill>
                  <a:schemeClr val="dk1"/>
                </a:solidFill>
                <a:latin typeface="Calibri"/>
                <a:ea typeface="Calibri"/>
                <a:cs typeface="Calibri"/>
                <a:sym typeface="Calibri"/>
              </a:rPr>
              <a:t>Book in advance (by midnight the day before) using online payment system via school  £5 full session</a:t>
            </a:r>
            <a:endParaRPr/>
          </a:p>
          <a:p>
            <a:pPr indent="0" lvl="0" marL="0" marR="0" rtl="0" algn="ctr">
              <a:lnSpc>
                <a:spcPct val="90000"/>
              </a:lnSpc>
              <a:spcBef>
                <a:spcPts val="1000"/>
              </a:spcBef>
              <a:spcAft>
                <a:spcPts val="0"/>
              </a:spcAft>
              <a:buClr>
                <a:schemeClr val="dk1"/>
              </a:buClr>
              <a:buSzPct val="100000"/>
              <a:buFont typeface="Arial"/>
              <a:buNone/>
            </a:pPr>
            <a:r>
              <a:t/>
            </a:r>
            <a:endParaRPr b="1" sz="2800" u="sng">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ct val="100000"/>
              <a:buFont typeface="Arial"/>
              <a:buNone/>
            </a:pPr>
            <a:r>
              <a:t/>
            </a:r>
            <a:endParaRPr b="1" sz="2800" u="sng">
              <a:solidFill>
                <a:schemeClr val="dk1"/>
              </a:solidFill>
              <a:latin typeface="Calibri"/>
              <a:ea typeface="Calibri"/>
              <a:cs typeface="Calibri"/>
              <a:sym typeface="Calibri"/>
            </a:endParaRPr>
          </a:p>
        </p:txBody>
      </p:sp>
      <p:pic>
        <p:nvPicPr>
          <p:cNvPr id="367" name="Google Shape;367;p32"/>
          <p:cNvPicPr preferRelativeResize="0"/>
          <p:nvPr/>
        </p:nvPicPr>
        <p:blipFill rotWithShape="1">
          <a:blip r:embed="rId5">
            <a:alphaModFix/>
          </a:blip>
          <a:srcRect b="0" l="0" r="0" t="0"/>
          <a:stretch/>
        </p:blipFill>
        <p:spPr>
          <a:xfrm>
            <a:off x="9245768" y="1512599"/>
            <a:ext cx="1746895" cy="1656184"/>
          </a:xfrm>
          <a:prstGeom prst="rect">
            <a:avLst/>
          </a:prstGeom>
          <a:noFill/>
          <a:ln>
            <a:noFill/>
          </a:ln>
        </p:spPr>
      </p:pic>
      <p:pic>
        <p:nvPicPr>
          <p:cNvPr descr="http://rainbow-montessori-school.co.uk/wp-content/uploads/2013/09/AfterSchool2.jpg" id="368" name="Google Shape;368;p32"/>
          <p:cNvPicPr preferRelativeResize="0"/>
          <p:nvPr/>
        </p:nvPicPr>
        <p:blipFill rotWithShape="1">
          <a:blip r:embed="rId6">
            <a:alphaModFix/>
          </a:blip>
          <a:srcRect b="0" l="0" r="0" t="0"/>
          <a:stretch/>
        </p:blipFill>
        <p:spPr>
          <a:xfrm>
            <a:off x="9144000" y="3983038"/>
            <a:ext cx="2143125" cy="2143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descr="I:\Pictures\New Pupils Presentation\New folder\social_media_r2-016.jpg" id="373" name="Google Shape;373;p3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4" name="Google Shape;374;p33"/>
          <p:cNvSpPr txBox="1"/>
          <p:nvPr>
            <p:ph type="title"/>
          </p:nvPr>
        </p:nvSpPr>
        <p:spPr>
          <a:xfrm>
            <a:off x="2567608" y="125760"/>
            <a:ext cx="7848872"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EE232"/>
              </a:buClr>
              <a:buSzPts val="4000"/>
              <a:buFont typeface="Calibri"/>
              <a:buNone/>
            </a:pPr>
            <a:r>
              <a:rPr b="1" lang="en-GB" sz="4000">
                <a:solidFill>
                  <a:srgbClr val="FEE232"/>
                </a:solidFill>
              </a:rPr>
              <a:t>St Michael’s Catholic Primary School</a:t>
            </a:r>
            <a:endParaRPr b="1" sz="4000">
              <a:solidFill>
                <a:srgbClr val="FEE232"/>
              </a:solidFill>
            </a:endParaRPr>
          </a:p>
        </p:txBody>
      </p:sp>
      <p:pic>
        <p:nvPicPr>
          <p:cNvPr descr="I:\Pictures\SchLogo.png" id="375" name="Google Shape;375;p33"/>
          <p:cNvPicPr preferRelativeResize="0"/>
          <p:nvPr/>
        </p:nvPicPr>
        <p:blipFill rotWithShape="1">
          <a:blip r:embed="rId4">
            <a:alphaModFix/>
          </a:blip>
          <a:srcRect b="0" l="0" r="0" t="0"/>
          <a:stretch/>
        </p:blipFill>
        <p:spPr>
          <a:xfrm>
            <a:off x="1703512" y="188641"/>
            <a:ext cx="936104" cy="936104"/>
          </a:xfrm>
          <a:prstGeom prst="rect">
            <a:avLst/>
          </a:prstGeom>
          <a:noFill/>
          <a:ln>
            <a:noFill/>
          </a:ln>
        </p:spPr>
      </p:pic>
      <p:sp>
        <p:nvSpPr>
          <p:cNvPr id="376" name="Google Shape;376;p33"/>
          <p:cNvSpPr txBox="1"/>
          <p:nvPr/>
        </p:nvSpPr>
        <p:spPr>
          <a:xfrm>
            <a:off x="1487488" y="6165304"/>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rgbClr val="FEE232"/>
                </a:solidFill>
                <a:latin typeface="Dancing Script"/>
                <a:ea typeface="Dancing Script"/>
                <a:cs typeface="Dancing Script"/>
                <a:sym typeface="Dancing Script"/>
              </a:rPr>
              <a:t>With Jesus we can achieve what we dream and believe</a:t>
            </a:r>
            <a:endParaRPr sz="2000">
              <a:solidFill>
                <a:srgbClr val="FEE232"/>
              </a:solidFill>
              <a:latin typeface="Dancing Script"/>
              <a:ea typeface="Dancing Script"/>
              <a:cs typeface="Dancing Script"/>
              <a:sym typeface="Dancing Script"/>
            </a:endParaRPr>
          </a:p>
        </p:txBody>
      </p:sp>
      <p:sp>
        <p:nvSpPr>
          <p:cNvPr id="377" name="Google Shape;377;p33"/>
          <p:cNvSpPr txBox="1"/>
          <p:nvPr/>
        </p:nvSpPr>
        <p:spPr>
          <a:xfrm>
            <a:off x="3863752" y="980729"/>
            <a:ext cx="68042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800">
                <a:solidFill>
                  <a:schemeClr val="lt1"/>
                </a:solidFill>
                <a:latin typeface="Calibri"/>
                <a:ea typeface="Calibri"/>
                <a:cs typeface="Calibri"/>
                <a:sym typeface="Calibri"/>
              </a:rPr>
              <a:t>Concerns about your child</a:t>
            </a:r>
            <a:endParaRPr b="1" sz="4800">
              <a:solidFill>
                <a:schemeClr val="lt1"/>
              </a:solidFill>
              <a:latin typeface="Calibri"/>
              <a:ea typeface="Calibri"/>
              <a:cs typeface="Calibri"/>
              <a:sym typeface="Calibri"/>
            </a:endParaRPr>
          </a:p>
        </p:txBody>
      </p:sp>
      <p:sp>
        <p:nvSpPr>
          <p:cNvPr id="378" name="Google Shape;378;p33"/>
          <p:cNvSpPr txBox="1"/>
          <p:nvPr/>
        </p:nvSpPr>
        <p:spPr>
          <a:xfrm>
            <a:off x="6168008" y="1988841"/>
            <a:ext cx="4536504" cy="3785652"/>
          </a:xfrm>
          <a:prstGeom prst="rect">
            <a:avLst/>
          </a:prstGeom>
          <a:noFill/>
          <a:ln>
            <a:noFill/>
          </a:ln>
        </p:spPr>
        <p:txBody>
          <a:bodyPr anchorCtr="0" anchor="t" bIns="45700" lIns="91425" spcFirstLastPara="1" rIns="91425" wrap="square" tIns="45700">
            <a:spAutoFit/>
          </a:bodyPr>
          <a:lstStyle/>
          <a:p>
            <a:pPr indent="-254000" lvl="0" marL="0" marR="0" rtl="0" algn="l">
              <a:spcBef>
                <a:spcPts val="0"/>
              </a:spcBef>
              <a:spcAft>
                <a:spcPts val="0"/>
              </a:spcAft>
              <a:buClr>
                <a:schemeClr val="lt1"/>
              </a:buClr>
              <a:buSzPts val="4000"/>
              <a:buFont typeface="Arial"/>
              <a:buChar char="•"/>
            </a:pPr>
            <a:r>
              <a:rPr b="1" lang="en-GB" sz="4000">
                <a:solidFill>
                  <a:schemeClr val="lt1"/>
                </a:solidFill>
                <a:latin typeface="Calibri"/>
                <a:ea typeface="Calibri"/>
                <a:cs typeface="Calibri"/>
                <a:sym typeface="Calibri"/>
              </a:rPr>
              <a:t>Bullying</a:t>
            </a:r>
            <a:endParaRPr/>
          </a:p>
          <a:p>
            <a:pPr indent="-254000" lvl="0" marL="0" marR="0" rtl="0" algn="l">
              <a:spcBef>
                <a:spcPts val="0"/>
              </a:spcBef>
              <a:spcAft>
                <a:spcPts val="0"/>
              </a:spcAft>
              <a:buClr>
                <a:schemeClr val="lt1"/>
              </a:buClr>
              <a:buSzPts val="4000"/>
              <a:buFont typeface="Arial"/>
              <a:buChar char="•"/>
            </a:pPr>
            <a:r>
              <a:rPr b="1" lang="en-GB" sz="4000">
                <a:solidFill>
                  <a:schemeClr val="lt1"/>
                </a:solidFill>
                <a:latin typeface="Calibri"/>
                <a:ea typeface="Calibri"/>
                <a:cs typeface="Calibri"/>
                <a:sym typeface="Calibri"/>
              </a:rPr>
              <a:t>Unhappy</a:t>
            </a:r>
            <a:endParaRPr/>
          </a:p>
          <a:p>
            <a:pPr indent="-254000" lvl="0" marL="0" marR="0" rtl="0" algn="l">
              <a:spcBef>
                <a:spcPts val="0"/>
              </a:spcBef>
              <a:spcAft>
                <a:spcPts val="0"/>
              </a:spcAft>
              <a:buClr>
                <a:schemeClr val="lt1"/>
              </a:buClr>
              <a:buSzPts val="4000"/>
              <a:buFont typeface="Arial"/>
              <a:buChar char="•"/>
            </a:pPr>
            <a:r>
              <a:rPr b="1" lang="en-GB" sz="4000">
                <a:solidFill>
                  <a:schemeClr val="lt1"/>
                </a:solidFill>
                <a:latin typeface="Calibri"/>
                <a:ea typeface="Calibri"/>
                <a:cs typeface="Calibri"/>
                <a:sym typeface="Calibri"/>
              </a:rPr>
              <a:t>SEN</a:t>
            </a:r>
            <a:endParaRPr/>
          </a:p>
          <a:p>
            <a:pPr indent="-254000" lvl="0" marL="0" marR="0" rtl="0" algn="l">
              <a:spcBef>
                <a:spcPts val="0"/>
              </a:spcBef>
              <a:spcAft>
                <a:spcPts val="0"/>
              </a:spcAft>
              <a:buClr>
                <a:schemeClr val="lt1"/>
              </a:buClr>
              <a:buSzPts val="4000"/>
              <a:buFont typeface="Arial"/>
              <a:buChar char="•"/>
            </a:pPr>
            <a:r>
              <a:rPr b="1" lang="en-GB" sz="4000">
                <a:solidFill>
                  <a:schemeClr val="lt1"/>
                </a:solidFill>
                <a:latin typeface="Calibri"/>
                <a:ea typeface="Calibri"/>
                <a:cs typeface="Calibri"/>
                <a:sym typeface="Calibri"/>
              </a:rPr>
              <a:t>Safeguarding</a:t>
            </a:r>
            <a:endParaRPr/>
          </a:p>
          <a:p>
            <a:pPr indent="0" lvl="0" marL="0" marR="0" rtl="0" algn="l">
              <a:spcBef>
                <a:spcPts val="0"/>
              </a:spcBef>
              <a:spcAft>
                <a:spcPts val="0"/>
              </a:spcAft>
              <a:buNone/>
            </a:pPr>
            <a:r>
              <a:rPr b="1" lang="en-GB" sz="4000">
                <a:solidFill>
                  <a:schemeClr val="lt1"/>
                </a:solidFill>
                <a:latin typeface="Calibri"/>
                <a:ea typeface="Calibri"/>
                <a:cs typeface="Calibri"/>
                <a:sym typeface="Calibri"/>
              </a:rPr>
              <a:t>Ms Birch (DSL)</a:t>
            </a:r>
            <a:endParaRPr/>
          </a:p>
          <a:p>
            <a:pPr indent="0" lvl="0" marL="0" marR="0" rtl="0" algn="l">
              <a:spcBef>
                <a:spcPts val="0"/>
              </a:spcBef>
              <a:spcAft>
                <a:spcPts val="0"/>
              </a:spcAft>
              <a:buNone/>
            </a:pPr>
            <a:r>
              <a:rPr b="1" lang="en-GB" sz="4000">
                <a:solidFill>
                  <a:schemeClr val="lt1"/>
                </a:solidFill>
                <a:latin typeface="Calibri"/>
                <a:ea typeface="Calibri"/>
                <a:cs typeface="Calibri"/>
                <a:sym typeface="Calibri"/>
              </a:rPr>
              <a:t>Ms Gordon (DDSL)</a:t>
            </a:r>
            <a:endParaRPr b="1" sz="40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384" name="Google Shape;384;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http://i4tiran.com/e/2019/07/unique-image-of-professional-powerpoint-templates-blue-yellow-design-background-wallpaper-for-presentations-free-ppt-backgrounds-your.jpg" id="385" name="Google Shape;385;p34"/>
          <p:cNvPicPr preferRelativeResize="0"/>
          <p:nvPr/>
        </p:nvPicPr>
        <p:blipFill rotWithShape="1">
          <a:blip r:embed="rId3">
            <a:alphaModFix/>
          </a:blip>
          <a:srcRect b="0" l="0" r="0" t="0"/>
          <a:stretch/>
        </p:blipFill>
        <p:spPr>
          <a:xfrm>
            <a:off x="0" y="1"/>
            <a:ext cx="12192000" cy="6897688"/>
          </a:xfrm>
          <a:prstGeom prst="rect">
            <a:avLst/>
          </a:prstGeom>
          <a:noFill/>
          <a:ln>
            <a:noFill/>
          </a:ln>
        </p:spPr>
      </p:pic>
      <p:pic>
        <p:nvPicPr>
          <p:cNvPr descr="I:\Pictures\SchLogo.png" id="386" name="Google Shape;386;p34"/>
          <p:cNvPicPr preferRelativeResize="0"/>
          <p:nvPr/>
        </p:nvPicPr>
        <p:blipFill rotWithShape="1">
          <a:blip r:embed="rId4">
            <a:alphaModFix/>
          </a:blip>
          <a:srcRect b="0" l="0" r="0" t="0"/>
          <a:stretch/>
        </p:blipFill>
        <p:spPr>
          <a:xfrm>
            <a:off x="0" y="6387737"/>
            <a:ext cx="470263" cy="470263"/>
          </a:xfrm>
          <a:prstGeom prst="rect">
            <a:avLst/>
          </a:prstGeom>
          <a:noFill/>
          <a:ln>
            <a:noFill/>
          </a:ln>
        </p:spPr>
      </p:pic>
      <p:sp>
        <p:nvSpPr>
          <p:cNvPr id="387" name="Google Shape;387;p34"/>
          <p:cNvSpPr txBox="1"/>
          <p:nvPr/>
        </p:nvSpPr>
        <p:spPr>
          <a:xfrm>
            <a:off x="-1175657" y="5754689"/>
            <a:ext cx="7806748"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99"/>
              </a:buClr>
              <a:buSzPts val="2400"/>
              <a:buFont typeface="Calibri"/>
              <a:buNone/>
            </a:pPr>
            <a:r>
              <a:rPr b="1" lang="en-GB" sz="2400">
                <a:solidFill>
                  <a:srgbClr val="000099"/>
                </a:solidFill>
                <a:latin typeface="Calibri"/>
                <a:ea typeface="Calibri"/>
                <a:cs typeface="Calibri"/>
                <a:sym typeface="Calibri"/>
              </a:rPr>
              <a:t>St Michael’s Catholic Primary School</a:t>
            </a:r>
            <a:endParaRPr b="1" sz="2400">
              <a:solidFill>
                <a:srgbClr val="000099"/>
              </a:solidFill>
              <a:latin typeface="Calibri"/>
              <a:ea typeface="Calibri"/>
              <a:cs typeface="Calibri"/>
              <a:sym typeface="Calibri"/>
            </a:endParaRPr>
          </a:p>
        </p:txBody>
      </p:sp>
      <p:sp>
        <p:nvSpPr>
          <p:cNvPr id="388" name="Google Shape;388;p34"/>
          <p:cNvSpPr txBox="1"/>
          <p:nvPr/>
        </p:nvSpPr>
        <p:spPr>
          <a:xfrm>
            <a:off x="1524000" y="49530"/>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rgbClr val="FEE232"/>
                </a:solidFill>
                <a:latin typeface="Dancing Script"/>
                <a:ea typeface="Dancing Script"/>
                <a:cs typeface="Dancing Script"/>
                <a:sym typeface="Dancing Script"/>
              </a:rPr>
              <a:t>With Jesus we can achieve what we dream and believe</a:t>
            </a:r>
            <a:endParaRPr/>
          </a:p>
        </p:txBody>
      </p:sp>
      <p:sp>
        <p:nvSpPr>
          <p:cNvPr id="389" name="Google Shape;389;p34"/>
          <p:cNvSpPr txBox="1"/>
          <p:nvPr/>
        </p:nvSpPr>
        <p:spPr>
          <a:xfrm>
            <a:off x="-315958" y="2138065"/>
            <a:ext cx="12652235" cy="430887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0">
                <a:solidFill>
                  <a:srgbClr val="FF0000"/>
                </a:solidFill>
                <a:latin typeface="Arial"/>
                <a:ea typeface="Arial"/>
                <a:cs typeface="Arial"/>
                <a:sym typeface="Arial"/>
              </a:rPr>
              <a:t>Thank you!</a:t>
            </a:r>
            <a:endParaRPr/>
          </a:p>
          <a:p>
            <a:pPr indent="0" lvl="0" marL="0" marR="0" rtl="0" algn="ctr">
              <a:spcBef>
                <a:spcPts val="0"/>
              </a:spcBef>
              <a:spcAft>
                <a:spcPts val="0"/>
              </a:spcAft>
              <a:buNone/>
            </a:pPr>
            <a:r>
              <a:rPr b="1" lang="en-GB" sz="5000">
                <a:solidFill>
                  <a:srgbClr val="FF0000"/>
                </a:solidFill>
                <a:latin typeface="Arial"/>
                <a:ea typeface="Arial"/>
                <a:cs typeface="Arial"/>
                <a:sym typeface="Arial"/>
              </a:rPr>
              <a:t>Any questions?</a:t>
            </a:r>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7200">
              <a:solidFill>
                <a:srgbClr val="FF0000"/>
              </a:solidFill>
              <a:latin typeface="Calibri"/>
              <a:ea typeface="Calibri"/>
              <a:cs typeface="Calibri"/>
              <a:sym typeface="Calibri"/>
            </a:endParaRPr>
          </a:p>
        </p:txBody>
      </p:sp>
      <p:pic>
        <p:nvPicPr>
          <p:cNvPr id="390" name="Google Shape;390;p34"/>
          <p:cNvPicPr preferRelativeResize="0"/>
          <p:nvPr/>
        </p:nvPicPr>
        <p:blipFill rotWithShape="1">
          <a:blip r:embed="rId5">
            <a:alphaModFix/>
          </a:blip>
          <a:srcRect b="5604" l="3503" r="13512" t="20110"/>
          <a:stretch/>
        </p:blipFill>
        <p:spPr>
          <a:xfrm rot="-265058">
            <a:off x="140074" y="175408"/>
            <a:ext cx="1842657" cy="123265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391" name="Google Shape;391;p34"/>
          <p:cNvPicPr preferRelativeResize="0"/>
          <p:nvPr/>
        </p:nvPicPr>
        <p:blipFill rotWithShape="1">
          <a:blip r:embed="rId6">
            <a:alphaModFix/>
          </a:blip>
          <a:srcRect b="0" l="0" r="0" t="0"/>
          <a:stretch/>
        </p:blipFill>
        <p:spPr>
          <a:xfrm rot="253580">
            <a:off x="9390660" y="4920742"/>
            <a:ext cx="2674152" cy="180405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392" name="Google Shape;392;p34"/>
          <p:cNvPicPr preferRelativeResize="0"/>
          <p:nvPr/>
        </p:nvPicPr>
        <p:blipFill rotWithShape="1">
          <a:blip r:embed="rId7">
            <a:alphaModFix/>
          </a:blip>
          <a:srcRect b="0" l="0" r="0" t="0"/>
          <a:stretch/>
        </p:blipFill>
        <p:spPr>
          <a:xfrm>
            <a:off x="10615685" y="128487"/>
            <a:ext cx="1480975" cy="197463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393" name="Google Shape;393;p34"/>
          <p:cNvPicPr preferRelativeResize="0"/>
          <p:nvPr/>
        </p:nvPicPr>
        <p:blipFill rotWithShape="1">
          <a:blip r:embed="rId8">
            <a:alphaModFix/>
          </a:blip>
          <a:srcRect b="0" l="0" r="0" t="0"/>
          <a:stretch/>
        </p:blipFill>
        <p:spPr>
          <a:xfrm rot="5115661">
            <a:off x="411370" y="4516070"/>
            <a:ext cx="2049574" cy="153718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394" name="Google Shape;394;p34"/>
          <p:cNvPicPr preferRelativeResize="0"/>
          <p:nvPr/>
        </p:nvPicPr>
        <p:blipFill rotWithShape="1">
          <a:blip r:embed="rId9">
            <a:alphaModFix/>
          </a:blip>
          <a:srcRect b="0" l="0" r="0" t="0"/>
          <a:stretch/>
        </p:blipFill>
        <p:spPr>
          <a:xfrm rot="-237318">
            <a:off x="6141069" y="4831853"/>
            <a:ext cx="2505616" cy="18724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395" name="Google Shape;395;p34"/>
          <p:cNvPicPr preferRelativeResize="0"/>
          <p:nvPr/>
        </p:nvPicPr>
        <p:blipFill rotWithShape="1">
          <a:blip r:embed="rId10">
            <a:alphaModFix/>
          </a:blip>
          <a:srcRect b="0" l="0" r="0" t="0"/>
          <a:stretch/>
        </p:blipFill>
        <p:spPr>
          <a:xfrm rot="220886">
            <a:off x="158201" y="1717178"/>
            <a:ext cx="2250551" cy="227918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396" name="Google Shape;396;p34"/>
          <p:cNvPicPr preferRelativeResize="0"/>
          <p:nvPr/>
        </p:nvPicPr>
        <p:blipFill rotWithShape="1">
          <a:blip r:embed="rId11">
            <a:alphaModFix/>
          </a:blip>
          <a:srcRect b="0" l="0" r="0" t="0"/>
          <a:stretch/>
        </p:blipFill>
        <p:spPr>
          <a:xfrm rot="-203516">
            <a:off x="9599381" y="2508596"/>
            <a:ext cx="2679997" cy="200273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397" name="Google Shape;397;p34"/>
          <p:cNvPicPr preferRelativeResize="0"/>
          <p:nvPr/>
        </p:nvPicPr>
        <p:blipFill rotWithShape="1">
          <a:blip r:embed="rId12">
            <a:alphaModFix/>
          </a:blip>
          <a:srcRect b="0" l="17854" r="17477" t="0"/>
          <a:stretch/>
        </p:blipFill>
        <p:spPr>
          <a:xfrm rot="209358">
            <a:off x="8801428" y="584885"/>
            <a:ext cx="1500791" cy="173429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398" name="Google Shape;398;p34"/>
          <p:cNvPicPr preferRelativeResize="0"/>
          <p:nvPr/>
        </p:nvPicPr>
        <p:blipFill rotWithShape="1">
          <a:blip r:embed="rId13">
            <a:alphaModFix/>
          </a:blip>
          <a:srcRect b="0" l="0" r="0" t="0"/>
          <a:stretch/>
        </p:blipFill>
        <p:spPr>
          <a:xfrm>
            <a:off x="6079474" y="543529"/>
            <a:ext cx="2267725" cy="170079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399" name="Google Shape;399;p34"/>
          <p:cNvPicPr preferRelativeResize="0"/>
          <p:nvPr/>
        </p:nvPicPr>
        <p:blipFill rotWithShape="1">
          <a:blip r:embed="rId14">
            <a:alphaModFix/>
          </a:blip>
          <a:srcRect b="0" l="14123" r="5745" t="3147"/>
          <a:stretch/>
        </p:blipFill>
        <p:spPr>
          <a:xfrm>
            <a:off x="3226289" y="574535"/>
            <a:ext cx="1627096" cy="147496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400" name="Google Shape;400;p34"/>
          <p:cNvPicPr preferRelativeResize="0"/>
          <p:nvPr/>
        </p:nvPicPr>
        <p:blipFill rotWithShape="1">
          <a:blip r:embed="rId15">
            <a:alphaModFix/>
          </a:blip>
          <a:srcRect b="34639" l="9245" r="0" t="12363"/>
          <a:stretch/>
        </p:blipFill>
        <p:spPr>
          <a:xfrm>
            <a:off x="3049571" y="4824656"/>
            <a:ext cx="2024264" cy="157614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114" name="Google Shape;114;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http://i4tiran.com/e/2019/07/unique-image-of-professional-powerpoint-templates-blue-yellow-design-background-wallpaper-for-presentations-free-ppt-backgrounds-your.jpg" id="115" name="Google Shape;115;p15"/>
          <p:cNvPicPr preferRelativeResize="0"/>
          <p:nvPr/>
        </p:nvPicPr>
        <p:blipFill rotWithShape="1">
          <a:blip r:embed="rId3">
            <a:alphaModFix/>
          </a:blip>
          <a:srcRect b="0" l="0" r="0" t="0"/>
          <a:stretch/>
        </p:blipFill>
        <p:spPr>
          <a:xfrm>
            <a:off x="0" y="1"/>
            <a:ext cx="12192000" cy="6897688"/>
          </a:xfrm>
          <a:prstGeom prst="rect">
            <a:avLst/>
          </a:prstGeom>
          <a:noFill/>
          <a:ln>
            <a:noFill/>
          </a:ln>
        </p:spPr>
      </p:pic>
      <p:pic>
        <p:nvPicPr>
          <p:cNvPr descr="I:\Pictures\SchLogo.png" id="116" name="Google Shape;116;p15"/>
          <p:cNvPicPr preferRelativeResize="0"/>
          <p:nvPr/>
        </p:nvPicPr>
        <p:blipFill rotWithShape="1">
          <a:blip r:embed="rId4">
            <a:alphaModFix/>
          </a:blip>
          <a:srcRect b="0" l="0" r="0" t="0"/>
          <a:stretch/>
        </p:blipFill>
        <p:spPr>
          <a:xfrm>
            <a:off x="0" y="6387737"/>
            <a:ext cx="470263" cy="470263"/>
          </a:xfrm>
          <a:prstGeom prst="rect">
            <a:avLst/>
          </a:prstGeom>
          <a:noFill/>
          <a:ln>
            <a:noFill/>
          </a:ln>
        </p:spPr>
      </p:pic>
      <p:sp>
        <p:nvSpPr>
          <p:cNvPr id="117" name="Google Shape;117;p15"/>
          <p:cNvSpPr txBox="1"/>
          <p:nvPr/>
        </p:nvSpPr>
        <p:spPr>
          <a:xfrm>
            <a:off x="-1175657" y="5754689"/>
            <a:ext cx="7806748"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99"/>
              </a:buClr>
              <a:buSzPts val="2400"/>
              <a:buFont typeface="Calibri"/>
              <a:buNone/>
            </a:pPr>
            <a:r>
              <a:rPr b="1" i="0" lang="en-GB" sz="2400" u="none" cap="none" strike="noStrike">
                <a:solidFill>
                  <a:srgbClr val="000099"/>
                </a:solidFill>
                <a:latin typeface="Calibri"/>
                <a:ea typeface="Calibri"/>
                <a:cs typeface="Calibri"/>
                <a:sym typeface="Calibri"/>
              </a:rPr>
              <a:t>St Michael’s Catholic Primary School</a:t>
            </a:r>
            <a:endParaRPr b="1" i="0" sz="2400" u="none" cap="none" strike="noStrike">
              <a:solidFill>
                <a:srgbClr val="000099"/>
              </a:solidFill>
              <a:latin typeface="Calibri"/>
              <a:ea typeface="Calibri"/>
              <a:cs typeface="Calibri"/>
              <a:sym typeface="Calibri"/>
            </a:endParaRPr>
          </a:p>
        </p:txBody>
      </p:sp>
      <p:sp>
        <p:nvSpPr>
          <p:cNvPr id="118" name="Google Shape;118;p15"/>
          <p:cNvSpPr txBox="1"/>
          <p:nvPr/>
        </p:nvSpPr>
        <p:spPr>
          <a:xfrm>
            <a:off x="1524000" y="49530"/>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000" u="none" cap="none" strike="noStrike">
                <a:solidFill>
                  <a:srgbClr val="FEE232"/>
                </a:solidFill>
                <a:latin typeface="Dancing Script"/>
                <a:ea typeface="Dancing Script"/>
                <a:cs typeface="Dancing Script"/>
                <a:sym typeface="Dancing Script"/>
              </a:rPr>
              <a:t>With Jesus we can achieve what we dream and believe</a:t>
            </a:r>
            <a:endParaRPr/>
          </a:p>
        </p:txBody>
      </p:sp>
      <p:sp>
        <p:nvSpPr>
          <p:cNvPr id="119" name="Google Shape;119;p15"/>
          <p:cNvSpPr txBox="1"/>
          <p:nvPr/>
        </p:nvSpPr>
        <p:spPr>
          <a:xfrm>
            <a:off x="953574" y="442650"/>
            <a:ext cx="112383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9600" u="none" cap="none" strike="noStrike">
                <a:solidFill>
                  <a:srgbClr val="990000"/>
                </a:solidFill>
                <a:latin typeface="Arial"/>
                <a:ea typeface="Arial"/>
                <a:cs typeface="Arial"/>
                <a:sym typeface="Arial"/>
              </a:rPr>
              <a:t>Staff in Year 6 </a:t>
            </a:r>
            <a:endParaRPr>
              <a:solidFill>
                <a:srgbClr val="990000"/>
              </a:solidFill>
            </a:endParaRPr>
          </a:p>
        </p:txBody>
      </p:sp>
      <p:sp>
        <p:nvSpPr>
          <p:cNvPr id="120" name="Google Shape;120;p15"/>
          <p:cNvSpPr txBox="1"/>
          <p:nvPr/>
        </p:nvSpPr>
        <p:spPr>
          <a:xfrm>
            <a:off x="1038276" y="2159200"/>
            <a:ext cx="10197000" cy="3324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500">
                <a:latin typeface="Calibri"/>
                <a:ea typeface="Calibri"/>
                <a:cs typeface="Calibri"/>
                <a:sym typeface="Calibri"/>
              </a:rPr>
              <a:t>Whizz Kids - Miss Sillitoe (Assistant Headteacher)</a:t>
            </a:r>
            <a:endParaRPr b="1" sz="3500">
              <a:latin typeface="Calibri"/>
              <a:ea typeface="Calibri"/>
              <a:cs typeface="Calibri"/>
              <a:sym typeface="Calibri"/>
            </a:endParaRPr>
          </a:p>
          <a:p>
            <a:pPr indent="0" lvl="0" marL="0" marR="0" rtl="0" algn="ctr">
              <a:spcBef>
                <a:spcPts val="0"/>
              </a:spcBef>
              <a:spcAft>
                <a:spcPts val="0"/>
              </a:spcAft>
              <a:buNone/>
            </a:pPr>
            <a:r>
              <a:rPr b="1" lang="en-GB" sz="3500">
                <a:latin typeface="Calibri"/>
                <a:ea typeface="Calibri"/>
                <a:cs typeface="Calibri"/>
                <a:sym typeface="Calibri"/>
              </a:rPr>
              <a:t>Champions - Mrs Howard (formerly Miss Whittaker)</a:t>
            </a:r>
            <a:endParaRPr b="1" sz="3500">
              <a:latin typeface="Calibri"/>
              <a:ea typeface="Calibri"/>
              <a:cs typeface="Calibri"/>
              <a:sym typeface="Calibri"/>
            </a:endParaRPr>
          </a:p>
          <a:p>
            <a:pPr indent="0" lvl="0" marL="0" marR="0" rtl="0" algn="ctr">
              <a:spcBef>
                <a:spcPts val="0"/>
              </a:spcBef>
              <a:spcAft>
                <a:spcPts val="0"/>
              </a:spcAft>
              <a:buNone/>
            </a:pPr>
            <a:r>
              <a:t/>
            </a:r>
            <a:endParaRPr b="1" sz="3500">
              <a:latin typeface="Calibri"/>
              <a:ea typeface="Calibri"/>
              <a:cs typeface="Calibri"/>
              <a:sym typeface="Calibri"/>
            </a:endParaRPr>
          </a:p>
          <a:p>
            <a:pPr indent="0" lvl="0" marL="0" marR="0" rtl="0" algn="ctr">
              <a:spcBef>
                <a:spcPts val="0"/>
              </a:spcBef>
              <a:spcAft>
                <a:spcPts val="0"/>
              </a:spcAft>
              <a:buNone/>
            </a:pPr>
            <a:r>
              <a:rPr b="1" lang="en-GB" sz="3500">
                <a:latin typeface="Calibri"/>
                <a:ea typeface="Calibri"/>
                <a:cs typeface="Calibri"/>
                <a:sym typeface="Calibri"/>
              </a:rPr>
              <a:t>Across Year 6</a:t>
            </a:r>
            <a:endParaRPr b="1" sz="3500">
              <a:latin typeface="Calibri"/>
              <a:ea typeface="Calibri"/>
              <a:cs typeface="Calibri"/>
              <a:sym typeface="Calibri"/>
            </a:endParaRPr>
          </a:p>
          <a:p>
            <a:pPr indent="0" lvl="0" marL="0" marR="0" rtl="0" algn="ctr">
              <a:spcBef>
                <a:spcPts val="0"/>
              </a:spcBef>
              <a:spcAft>
                <a:spcPts val="0"/>
              </a:spcAft>
              <a:buNone/>
            </a:pPr>
            <a:r>
              <a:rPr b="1" lang="en-GB" sz="3500">
                <a:latin typeface="Calibri"/>
                <a:ea typeface="Calibri"/>
                <a:cs typeface="Calibri"/>
                <a:sym typeface="Calibri"/>
              </a:rPr>
              <a:t>Intervention Teacher - Miss Norman</a:t>
            </a:r>
            <a:endParaRPr b="1" sz="3500">
              <a:latin typeface="Calibri"/>
              <a:ea typeface="Calibri"/>
              <a:cs typeface="Calibri"/>
              <a:sym typeface="Calibri"/>
            </a:endParaRPr>
          </a:p>
          <a:p>
            <a:pPr indent="0" lvl="0" marL="0" marR="0" rtl="0" algn="ctr">
              <a:spcBef>
                <a:spcPts val="0"/>
              </a:spcBef>
              <a:spcAft>
                <a:spcPts val="0"/>
              </a:spcAft>
              <a:buNone/>
            </a:pPr>
            <a:r>
              <a:rPr b="1" lang="en-GB" sz="3500">
                <a:latin typeface="Calibri"/>
                <a:ea typeface="Calibri"/>
                <a:cs typeface="Calibri"/>
                <a:sym typeface="Calibri"/>
              </a:rPr>
              <a:t>HLTA - Miss Ghazali</a:t>
            </a:r>
            <a:endParaRPr b="1" sz="3500">
              <a:latin typeface="Calibri"/>
              <a:ea typeface="Calibri"/>
              <a:cs typeface="Calibri"/>
              <a:sym typeface="Calibri"/>
            </a:endParaRPr>
          </a:p>
        </p:txBody>
      </p:sp>
      <p:pic>
        <p:nvPicPr>
          <p:cNvPr id="121" name="Google Shape;121;p15"/>
          <p:cNvPicPr preferRelativeResize="0"/>
          <p:nvPr/>
        </p:nvPicPr>
        <p:blipFill rotWithShape="1">
          <a:blip r:embed="rId5">
            <a:alphaModFix/>
          </a:blip>
          <a:srcRect b="0" l="0" r="0" t="0"/>
          <a:stretch/>
        </p:blipFill>
        <p:spPr>
          <a:xfrm>
            <a:off x="61050" y="85772"/>
            <a:ext cx="1959537" cy="12597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127" name="Google Shape;127;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http://i4tiran.com/e/2019/07/unique-image-of-professional-powerpoint-templates-blue-yellow-design-background-wallpaper-for-presentations-free-ppt-backgrounds-your.jpg" id="128" name="Google Shape;128;p16"/>
          <p:cNvPicPr preferRelativeResize="0"/>
          <p:nvPr/>
        </p:nvPicPr>
        <p:blipFill rotWithShape="1">
          <a:blip r:embed="rId3">
            <a:alphaModFix/>
          </a:blip>
          <a:srcRect b="0" l="0" r="0" t="0"/>
          <a:stretch/>
        </p:blipFill>
        <p:spPr>
          <a:xfrm>
            <a:off x="0" y="1"/>
            <a:ext cx="12192000" cy="6897688"/>
          </a:xfrm>
          <a:prstGeom prst="rect">
            <a:avLst/>
          </a:prstGeom>
          <a:noFill/>
          <a:ln>
            <a:noFill/>
          </a:ln>
        </p:spPr>
      </p:pic>
      <p:pic>
        <p:nvPicPr>
          <p:cNvPr descr="I:\Pictures\SchLogo.png" id="129" name="Google Shape;129;p16"/>
          <p:cNvPicPr preferRelativeResize="0"/>
          <p:nvPr/>
        </p:nvPicPr>
        <p:blipFill rotWithShape="1">
          <a:blip r:embed="rId4">
            <a:alphaModFix/>
          </a:blip>
          <a:srcRect b="0" l="0" r="0" t="0"/>
          <a:stretch/>
        </p:blipFill>
        <p:spPr>
          <a:xfrm>
            <a:off x="0" y="6387737"/>
            <a:ext cx="470263" cy="470263"/>
          </a:xfrm>
          <a:prstGeom prst="rect">
            <a:avLst/>
          </a:prstGeom>
          <a:noFill/>
          <a:ln>
            <a:noFill/>
          </a:ln>
        </p:spPr>
      </p:pic>
      <p:sp>
        <p:nvSpPr>
          <p:cNvPr id="130" name="Google Shape;130;p16"/>
          <p:cNvSpPr txBox="1"/>
          <p:nvPr/>
        </p:nvSpPr>
        <p:spPr>
          <a:xfrm>
            <a:off x="-1175657" y="5754689"/>
            <a:ext cx="7806748"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99"/>
              </a:buClr>
              <a:buSzPts val="2400"/>
              <a:buFont typeface="Calibri"/>
              <a:buNone/>
            </a:pPr>
            <a:r>
              <a:rPr b="1" i="0" lang="en-GB" sz="2400" u="none" cap="none" strike="noStrike">
                <a:solidFill>
                  <a:srgbClr val="000099"/>
                </a:solidFill>
                <a:latin typeface="Calibri"/>
                <a:ea typeface="Calibri"/>
                <a:cs typeface="Calibri"/>
                <a:sym typeface="Calibri"/>
              </a:rPr>
              <a:t>St Michael’s Catholic Primary School</a:t>
            </a:r>
            <a:endParaRPr b="1" i="0" sz="2400" u="none" cap="none" strike="noStrike">
              <a:solidFill>
                <a:srgbClr val="000099"/>
              </a:solidFill>
              <a:latin typeface="Calibri"/>
              <a:ea typeface="Calibri"/>
              <a:cs typeface="Calibri"/>
              <a:sym typeface="Calibri"/>
            </a:endParaRPr>
          </a:p>
        </p:txBody>
      </p:sp>
      <p:sp>
        <p:nvSpPr>
          <p:cNvPr id="131" name="Google Shape;131;p16"/>
          <p:cNvSpPr txBox="1"/>
          <p:nvPr/>
        </p:nvSpPr>
        <p:spPr>
          <a:xfrm>
            <a:off x="1524000" y="49530"/>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000" u="none" cap="none" strike="noStrike">
                <a:solidFill>
                  <a:srgbClr val="FEE232"/>
                </a:solidFill>
                <a:latin typeface="Dancing Script"/>
                <a:ea typeface="Dancing Script"/>
                <a:cs typeface="Dancing Script"/>
                <a:sym typeface="Dancing Script"/>
              </a:rPr>
              <a:t>With Jesus we can achieve what we dream and believe</a:t>
            </a:r>
            <a:endParaRPr/>
          </a:p>
        </p:txBody>
      </p:sp>
      <p:sp>
        <p:nvSpPr>
          <p:cNvPr id="132" name="Google Shape;132;p16"/>
          <p:cNvSpPr txBox="1"/>
          <p:nvPr/>
        </p:nvSpPr>
        <p:spPr>
          <a:xfrm>
            <a:off x="470263" y="357187"/>
            <a:ext cx="106593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7200" u="none" cap="none" strike="noStrike">
                <a:solidFill>
                  <a:srgbClr val="990000"/>
                </a:solidFill>
                <a:latin typeface="Arial"/>
                <a:ea typeface="Arial"/>
                <a:cs typeface="Arial"/>
                <a:sym typeface="Arial"/>
              </a:rPr>
              <a:t>Daily Routines</a:t>
            </a:r>
            <a:endParaRPr>
              <a:solidFill>
                <a:srgbClr val="990000"/>
              </a:solidFill>
            </a:endParaRPr>
          </a:p>
        </p:txBody>
      </p:sp>
      <p:sp>
        <p:nvSpPr>
          <p:cNvPr id="133" name="Google Shape;133;p16"/>
          <p:cNvSpPr txBox="1"/>
          <p:nvPr/>
        </p:nvSpPr>
        <p:spPr>
          <a:xfrm>
            <a:off x="1524000" y="1645434"/>
            <a:ext cx="8965474" cy="424731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3000" u="none" cap="none" strike="noStrike">
                <a:solidFill>
                  <a:schemeClr val="dk1"/>
                </a:solidFill>
                <a:latin typeface="Calibri"/>
                <a:ea typeface="Calibri"/>
                <a:cs typeface="Calibri"/>
                <a:sym typeface="Calibri"/>
              </a:rPr>
              <a:t>8:40 -</a:t>
            </a:r>
            <a:r>
              <a:rPr b="0" i="0" lang="en-GB" sz="3000" u="none" cap="none" strike="noStrike">
                <a:solidFill>
                  <a:schemeClr val="dk1"/>
                </a:solidFill>
                <a:latin typeface="Calibri"/>
                <a:ea typeface="Calibri"/>
                <a:cs typeface="Calibri"/>
                <a:sym typeface="Calibri"/>
              </a:rPr>
              <a:t> School gates open</a:t>
            </a:r>
            <a:endParaRPr/>
          </a:p>
          <a:p>
            <a:pPr indent="0" lvl="0" marL="0" marR="0" rtl="0" algn="ctr">
              <a:spcBef>
                <a:spcPts val="0"/>
              </a:spcBef>
              <a:spcAft>
                <a:spcPts val="0"/>
              </a:spcAft>
              <a:buNone/>
            </a:pPr>
            <a:r>
              <a:t/>
            </a:r>
            <a:endParaRPr b="0" i="0" sz="30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GB" sz="3000" u="none" cap="none" strike="noStrike">
                <a:solidFill>
                  <a:schemeClr val="dk1"/>
                </a:solidFill>
                <a:latin typeface="Calibri"/>
                <a:ea typeface="Calibri"/>
                <a:cs typeface="Calibri"/>
                <a:sym typeface="Calibri"/>
              </a:rPr>
              <a:t>8:50 -</a:t>
            </a:r>
            <a:r>
              <a:rPr b="0" i="0" lang="en-GB" sz="3000" u="none" cap="none" strike="noStrike">
                <a:solidFill>
                  <a:schemeClr val="dk1"/>
                </a:solidFill>
                <a:latin typeface="Calibri"/>
                <a:ea typeface="Calibri"/>
                <a:cs typeface="Calibri"/>
                <a:sym typeface="Calibri"/>
              </a:rPr>
              <a:t> Pupil registration ends</a:t>
            </a:r>
            <a:endParaRPr/>
          </a:p>
          <a:p>
            <a:pPr indent="0" lvl="0" marL="0" marR="0" rtl="0" algn="ctr">
              <a:spcBef>
                <a:spcPts val="0"/>
              </a:spcBef>
              <a:spcAft>
                <a:spcPts val="0"/>
              </a:spcAft>
              <a:buNone/>
            </a:pPr>
            <a:r>
              <a:t/>
            </a:r>
            <a:endParaRPr b="0" i="0" sz="30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GB" sz="3000" u="none" cap="none" strike="noStrike">
                <a:solidFill>
                  <a:schemeClr val="dk1"/>
                </a:solidFill>
                <a:latin typeface="Calibri"/>
                <a:ea typeface="Calibri"/>
                <a:cs typeface="Calibri"/>
                <a:sym typeface="Calibri"/>
              </a:rPr>
              <a:t>10:45 - </a:t>
            </a:r>
            <a:r>
              <a:rPr b="0" i="0" lang="en-GB" sz="3000" u="none" cap="none" strike="noStrike">
                <a:solidFill>
                  <a:schemeClr val="dk1"/>
                </a:solidFill>
                <a:latin typeface="Calibri"/>
                <a:ea typeface="Calibri"/>
                <a:cs typeface="Calibri"/>
                <a:sym typeface="Calibri"/>
              </a:rPr>
              <a:t>Playtime</a:t>
            </a:r>
            <a:endParaRPr/>
          </a:p>
          <a:p>
            <a:pPr indent="0" lvl="0" marL="0" marR="0" rtl="0" algn="ctr">
              <a:spcBef>
                <a:spcPts val="0"/>
              </a:spcBef>
              <a:spcAft>
                <a:spcPts val="0"/>
              </a:spcAft>
              <a:buNone/>
            </a:pPr>
            <a:r>
              <a:t/>
            </a:r>
            <a:endParaRPr b="0" i="0" sz="30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GB" sz="3000" u="none" cap="none" strike="noStrike">
                <a:solidFill>
                  <a:schemeClr val="dk1"/>
                </a:solidFill>
                <a:latin typeface="Calibri"/>
                <a:ea typeface="Calibri"/>
                <a:cs typeface="Calibri"/>
                <a:sym typeface="Calibri"/>
              </a:rPr>
              <a:t>12:30 - </a:t>
            </a:r>
            <a:r>
              <a:rPr b="0" i="0" lang="en-GB" sz="3000" u="none" cap="none" strike="noStrike">
                <a:solidFill>
                  <a:schemeClr val="dk1"/>
                </a:solidFill>
                <a:latin typeface="Calibri"/>
                <a:ea typeface="Calibri"/>
                <a:cs typeface="Calibri"/>
                <a:sym typeface="Calibri"/>
              </a:rPr>
              <a:t>Lunchtime</a:t>
            </a:r>
            <a:endParaRPr/>
          </a:p>
          <a:p>
            <a:pPr indent="0" lvl="0" marL="0" marR="0" rtl="0" algn="ctr">
              <a:spcBef>
                <a:spcPts val="0"/>
              </a:spcBef>
              <a:spcAft>
                <a:spcPts val="0"/>
              </a:spcAft>
              <a:buNone/>
            </a:pPr>
            <a:r>
              <a:t/>
            </a:r>
            <a:endParaRPr b="0" i="0" sz="30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GB" sz="3000" u="none" cap="none" strike="noStrike">
                <a:solidFill>
                  <a:schemeClr val="dk1"/>
                </a:solidFill>
                <a:latin typeface="Calibri"/>
                <a:ea typeface="Calibri"/>
                <a:cs typeface="Calibri"/>
                <a:sym typeface="Calibri"/>
              </a:rPr>
              <a:t>3:20 - </a:t>
            </a:r>
            <a:r>
              <a:rPr b="0" i="0" lang="en-GB" sz="3000" u="none" cap="none" strike="noStrike">
                <a:solidFill>
                  <a:schemeClr val="dk1"/>
                </a:solidFill>
                <a:latin typeface="Calibri"/>
                <a:ea typeface="Calibri"/>
                <a:cs typeface="Calibri"/>
                <a:sym typeface="Calibri"/>
              </a:rPr>
              <a:t>School ends</a:t>
            </a:r>
            <a:endParaRPr/>
          </a:p>
        </p:txBody>
      </p:sp>
      <p:pic>
        <p:nvPicPr>
          <p:cNvPr id="134" name="Google Shape;134;p16"/>
          <p:cNvPicPr preferRelativeResize="0"/>
          <p:nvPr/>
        </p:nvPicPr>
        <p:blipFill rotWithShape="1">
          <a:blip r:embed="rId5">
            <a:alphaModFix/>
          </a:blip>
          <a:srcRect b="6708" l="1931" r="0" t="0"/>
          <a:stretch/>
        </p:blipFill>
        <p:spPr>
          <a:xfrm>
            <a:off x="9412058" y="4545874"/>
            <a:ext cx="2561547" cy="22694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140" name="Google Shape;140;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http://i4tiran.com/e/2019/07/unique-image-of-professional-powerpoint-templates-blue-yellow-design-background-wallpaper-for-presentations-free-ppt-backgrounds-your.jpg" id="141" name="Google Shape;141;p17"/>
          <p:cNvPicPr preferRelativeResize="0"/>
          <p:nvPr/>
        </p:nvPicPr>
        <p:blipFill rotWithShape="1">
          <a:blip r:embed="rId3">
            <a:alphaModFix/>
          </a:blip>
          <a:srcRect b="0" l="0" r="0" t="0"/>
          <a:stretch/>
        </p:blipFill>
        <p:spPr>
          <a:xfrm>
            <a:off x="0" y="1"/>
            <a:ext cx="12192000" cy="6897688"/>
          </a:xfrm>
          <a:prstGeom prst="rect">
            <a:avLst/>
          </a:prstGeom>
          <a:noFill/>
          <a:ln>
            <a:noFill/>
          </a:ln>
        </p:spPr>
      </p:pic>
      <p:pic>
        <p:nvPicPr>
          <p:cNvPr descr="I:\Pictures\SchLogo.png" id="142" name="Google Shape;142;p17"/>
          <p:cNvPicPr preferRelativeResize="0"/>
          <p:nvPr/>
        </p:nvPicPr>
        <p:blipFill rotWithShape="1">
          <a:blip r:embed="rId4">
            <a:alphaModFix/>
          </a:blip>
          <a:srcRect b="0" l="0" r="0" t="0"/>
          <a:stretch/>
        </p:blipFill>
        <p:spPr>
          <a:xfrm>
            <a:off x="0" y="6387737"/>
            <a:ext cx="470263" cy="470263"/>
          </a:xfrm>
          <a:prstGeom prst="rect">
            <a:avLst/>
          </a:prstGeom>
          <a:noFill/>
          <a:ln>
            <a:noFill/>
          </a:ln>
        </p:spPr>
      </p:pic>
      <p:sp>
        <p:nvSpPr>
          <p:cNvPr id="143" name="Google Shape;143;p17"/>
          <p:cNvSpPr txBox="1"/>
          <p:nvPr/>
        </p:nvSpPr>
        <p:spPr>
          <a:xfrm>
            <a:off x="-1175657" y="5754689"/>
            <a:ext cx="7806748"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99"/>
              </a:buClr>
              <a:buSzPts val="2400"/>
              <a:buFont typeface="Calibri"/>
              <a:buNone/>
            </a:pPr>
            <a:r>
              <a:rPr b="1" i="0" lang="en-GB" sz="2400" u="none" cap="none" strike="noStrike">
                <a:solidFill>
                  <a:srgbClr val="000099"/>
                </a:solidFill>
                <a:latin typeface="Calibri"/>
                <a:ea typeface="Calibri"/>
                <a:cs typeface="Calibri"/>
                <a:sym typeface="Calibri"/>
              </a:rPr>
              <a:t>St Michael’s Catholic Primary School</a:t>
            </a:r>
            <a:endParaRPr b="1" i="0" sz="2400" u="none" cap="none" strike="noStrike">
              <a:solidFill>
                <a:srgbClr val="000099"/>
              </a:solidFill>
              <a:latin typeface="Calibri"/>
              <a:ea typeface="Calibri"/>
              <a:cs typeface="Calibri"/>
              <a:sym typeface="Calibri"/>
            </a:endParaRPr>
          </a:p>
        </p:txBody>
      </p:sp>
      <p:sp>
        <p:nvSpPr>
          <p:cNvPr id="144" name="Google Shape;144;p17"/>
          <p:cNvSpPr txBox="1"/>
          <p:nvPr/>
        </p:nvSpPr>
        <p:spPr>
          <a:xfrm>
            <a:off x="1524000" y="49530"/>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000" u="none" cap="none" strike="noStrike">
                <a:solidFill>
                  <a:srgbClr val="FEE232"/>
                </a:solidFill>
                <a:latin typeface="Dancing Script"/>
                <a:ea typeface="Dancing Script"/>
                <a:cs typeface="Dancing Script"/>
                <a:sym typeface="Dancing Script"/>
              </a:rPr>
              <a:t>With Jesus we can achieve what we dream and believe</a:t>
            </a:r>
            <a:endParaRPr/>
          </a:p>
        </p:txBody>
      </p:sp>
      <p:sp>
        <p:nvSpPr>
          <p:cNvPr id="145" name="Google Shape;145;p17"/>
          <p:cNvSpPr txBox="1"/>
          <p:nvPr/>
        </p:nvSpPr>
        <p:spPr>
          <a:xfrm>
            <a:off x="690150" y="-693347"/>
            <a:ext cx="10659300" cy="895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7200" u="none" cap="none" strike="noStrike">
              <a:solidFill>
                <a:srgbClr val="FF0000"/>
              </a:solidFill>
              <a:latin typeface="Calibri"/>
              <a:ea typeface="Calibri"/>
              <a:cs typeface="Calibri"/>
              <a:sym typeface="Calibri"/>
            </a:endParaRPr>
          </a:p>
          <a:p>
            <a:pPr indent="0" lvl="0" marL="0" marR="0" rtl="0" algn="ctr">
              <a:spcBef>
                <a:spcPts val="0"/>
              </a:spcBef>
              <a:spcAft>
                <a:spcPts val="0"/>
              </a:spcAft>
              <a:buNone/>
            </a:pPr>
            <a:r>
              <a:rPr b="1" i="0" lang="en-GB" sz="6000" u="none" cap="none" strike="noStrike">
                <a:solidFill>
                  <a:srgbClr val="FF0000"/>
                </a:solidFill>
                <a:latin typeface="Arial"/>
                <a:ea typeface="Arial"/>
                <a:cs typeface="Arial"/>
                <a:sym typeface="Arial"/>
              </a:rPr>
              <a:t>    </a:t>
            </a:r>
            <a:r>
              <a:rPr b="1" i="0" lang="en-GB" sz="6000" u="none" cap="none" strike="noStrike">
                <a:solidFill>
                  <a:srgbClr val="990000"/>
                </a:solidFill>
                <a:latin typeface="Arial"/>
                <a:ea typeface="Arial"/>
                <a:cs typeface="Arial"/>
                <a:sym typeface="Arial"/>
              </a:rPr>
              <a:t>Homework</a:t>
            </a:r>
            <a:r>
              <a:rPr b="0" i="0" lang="en-GB" sz="6000" u="none" cap="none" strike="noStrike">
                <a:solidFill>
                  <a:srgbClr val="990000"/>
                </a:solidFill>
                <a:latin typeface="Calibri"/>
                <a:ea typeface="Calibri"/>
                <a:cs typeface="Calibri"/>
                <a:sym typeface="Calibri"/>
              </a:rPr>
              <a:t> </a:t>
            </a:r>
            <a:r>
              <a:rPr b="0" i="0" lang="en-GB" sz="6000" u="none" cap="none" strike="noStrike">
                <a:solidFill>
                  <a:schemeClr val="dk1"/>
                </a:solidFill>
                <a:latin typeface="Calibri"/>
                <a:ea typeface="Calibri"/>
                <a:cs typeface="Calibri"/>
                <a:sym typeface="Calibri"/>
              </a:rPr>
              <a:t>is set on</a:t>
            </a:r>
            <a:r>
              <a:rPr lang="en-GB" sz="6000">
                <a:solidFill>
                  <a:schemeClr val="dk1"/>
                </a:solidFill>
                <a:latin typeface="Calibri"/>
                <a:ea typeface="Calibri"/>
                <a:cs typeface="Calibri"/>
                <a:sym typeface="Calibri"/>
              </a:rPr>
              <a:t>line every Friday. This should be completed by Wednesday the following week. </a:t>
            </a:r>
            <a:endParaRPr/>
          </a:p>
          <a:p>
            <a:pPr indent="0" lvl="0" marL="0" marR="0" rtl="0" algn="ctr">
              <a:spcBef>
                <a:spcPts val="0"/>
              </a:spcBef>
              <a:spcAft>
                <a:spcPts val="0"/>
              </a:spcAft>
              <a:buNone/>
            </a:pPr>
            <a:r>
              <a:rPr b="0" i="0" lang="en-GB" sz="6000" u="none" cap="none" strike="noStrike">
                <a:solidFill>
                  <a:schemeClr val="dk1"/>
                </a:solidFill>
                <a:latin typeface="Calibri"/>
                <a:ea typeface="Calibri"/>
                <a:cs typeface="Calibri"/>
                <a:sym typeface="Calibri"/>
              </a:rPr>
              <a:t>Your child should also read at home </a:t>
            </a:r>
            <a:r>
              <a:rPr b="1" i="0" lang="en-GB" sz="6000" u="sng" cap="none" strike="noStrike">
                <a:solidFill>
                  <a:schemeClr val="dk1"/>
                </a:solidFill>
                <a:latin typeface="Calibri"/>
                <a:ea typeface="Calibri"/>
                <a:cs typeface="Calibri"/>
                <a:sym typeface="Calibri"/>
              </a:rPr>
              <a:t>every day</a:t>
            </a:r>
            <a:r>
              <a:rPr b="0" i="0" lang="en-GB" sz="6000" u="none" cap="none" strike="noStrike">
                <a:solidFill>
                  <a:schemeClr val="dk1"/>
                </a:solidFill>
                <a:latin typeface="Calibri"/>
                <a:ea typeface="Calibri"/>
                <a:cs typeface="Calibri"/>
                <a:sym typeface="Calibri"/>
              </a:rPr>
              <a:t>.</a:t>
            </a:r>
            <a:endParaRPr/>
          </a:p>
          <a:p>
            <a:pPr indent="0" lvl="0" marL="0" marR="0" rtl="0" algn="ctr">
              <a:spcBef>
                <a:spcPts val="0"/>
              </a:spcBef>
              <a:spcAft>
                <a:spcPts val="0"/>
              </a:spcAft>
              <a:buNone/>
            </a:pPr>
            <a:r>
              <a:t/>
            </a:r>
            <a:endParaRPr b="0" i="0" sz="7200" u="none" cap="none" strike="noStrike">
              <a:solidFill>
                <a:srgbClr val="FF0000"/>
              </a:solidFill>
              <a:latin typeface="Calibri"/>
              <a:ea typeface="Calibri"/>
              <a:cs typeface="Calibri"/>
              <a:sym typeface="Calibri"/>
            </a:endParaRPr>
          </a:p>
          <a:p>
            <a:pPr indent="0" lvl="0" marL="0" marR="0" rtl="0" algn="ctr">
              <a:spcBef>
                <a:spcPts val="0"/>
              </a:spcBef>
              <a:spcAft>
                <a:spcPts val="0"/>
              </a:spcAft>
              <a:buNone/>
            </a:pPr>
            <a:r>
              <a:t/>
            </a:r>
            <a:endParaRPr b="0" i="0" sz="7200" u="none" cap="none" strike="noStrike">
              <a:solidFill>
                <a:srgbClr val="FF0000"/>
              </a:solidFill>
              <a:latin typeface="Calibri"/>
              <a:ea typeface="Calibri"/>
              <a:cs typeface="Calibri"/>
              <a:sym typeface="Calibri"/>
            </a:endParaRPr>
          </a:p>
        </p:txBody>
      </p:sp>
      <p:pic>
        <p:nvPicPr>
          <p:cNvPr id="146" name="Google Shape;146;p17"/>
          <p:cNvPicPr preferRelativeResize="0"/>
          <p:nvPr/>
        </p:nvPicPr>
        <p:blipFill rotWithShape="1">
          <a:blip r:embed="rId5">
            <a:alphaModFix/>
          </a:blip>
          <a:srcRect b="7065" l="0" r="0" t="0"/>
          <a:stretch/>
        </p:blipFill>
        <p:spPr>
          <a:xfrm>
            <a:off x="10441056" y="5257800"/>
            <a:ext cx="1646769" cy="14878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descr="http://i4tiran.com/e/2019/07/unique-image-of-professional-powerpoint-templates-blue-yellow-design-background-wallpaper-for-presentations-free-ppt-backgrounds-your.jpg" id="151" name="Google Shape;151;p18"/>
          <p:cNvPicPr preferRelativeResize="0"/>
          <p:nvPr/>
        </p:nvPicPr>
        <p:blipFill rotWithShape="1">
          <a:blip r:embed="rId3">
            <a:alphaModFix/>
          </a:blip>
          <a:srcRect b="0" l="0" r="0" t="0"/>
          <a:stretch/>
        </p:blipFill>
        <p:spPr>
          <a:xfrm>
            <a:off x="0" y="1"/>
            <a:ext cx="12192000" cy="6897688"/>
          </a:xfrm>
          <a:prstGeom prst="rect">
            <a:avLst/>
          </a:prstGeom>
          <a:noFill/>
          <a:ln>
            <a:noFill/>
          </a:ln>
        </p:spPr>
      </p:pic>
      <p:pic>
        <p:nvPicPr>
          <p:cNvPr id="152" name="Google Shape;152;p18"/>
          <p:cNvPicPr preferRelativeResize="0"/>
          <p:nvPr/>
        </p:nvPicPr>
        <p:blipFill rotWithShape="1">
          <a:blip r:embed="rId4">
            <a:alphaModFix/>
          </a:blip>
          <a:srcRect b="0" l="0" r="0" t="0"/>
          <a:stretch/>
        </p:blipFill>
        <p:spPr>
          <a:xfrm>
            <a:off x="4842969" y="993688"/>
            <a:ext cx="2506062" cy="2506062"/>
          </a:xfrm>
          <a:prstGeom prst="rect">
            <a:avLst/>
          </a:prstGeom>
          <a:noFill/>
          <a:ln>
            <a:noFill/>
          </a:ln>
        </p:spPr>
      </p:pic>
      <p:sp>
        <p:nvSpPr>
          <p:cNvPr id="153" name="Google Shape;153;p18"/>
          <p:cNvSpPr txBox="1"/>
          <p:nvPr/>
        </p:nvSpPr>
        <p:spPr>
          <a:xfrm>
            <a:off x="1524000" y="49530"/>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000" u="none" cap="none" strike="noStrike">
                <a:solidFill>
                  <a:srgbClr val="FEE232"/>
                </a:solidFill>
                <a:latin typeface="Dancing Script"/>
                <a:ea typeface="Dancing Script"/>
                <a:cs typeface="Dancing Script"/>
                <a:sym typeface="Dancing Script"/>
              </a:rPr>
              <a:t>With Jesus we can achieve what we dream and believe</a:t>
            </a:r>
            <a:endParaRPr/>
          </a:p>
        </p:txBody>
      </p:sp>
      <p:sp>
        <p:nvSpPr>
          <p:cNvPr id="154" name="Google Shape;154;p18"/>
          <p:cNvSpPr txBox="1"/>
          <p:nvPr/>
        </p:nvSpPr>
        <p:spPr>
          <a:xfrm>
            <a:off x="367310" y="3499741"/>
            <a:ext cx="11135400" cy="3417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800" u="none" cap="none" strike="noStrike">
                <a:solidFill>
                  <a:srgbClr val="FF0000"/>
                </a:solidFill>
                <a:latin typeface="Arial"/>
                <a:ea typeface="Arial"/>
                <a:cs typeface="Arial"/>
                <a:sym typeface="Arial"/>
              </a:rPr>
              <a:t> </a:t>
            </a:r>
            <a:r>
              <a:rPr b="1" i="0" lang="en-GB" sz="5400" u="none" cap="none" strike="noStrike">
                <a:solidFill>
                  <a:srgbClr val="990000"/>
                </a:solidFill>
                <a:latin typeface="Arial"/>
                <a:ea typeface="Arial"/>
                <a:cs typeface="Arial"/>
                <a:sym typeface="Arial"/>
              </a:rPr>
              <a:t>P.E</a:t>
            </a:r>
            <a:r>
              <a:rPr b="1" i="0" lang="en-GB" sz="5400" u="none" cap="none" strike="noStrike">
                <a:solidFill>
                  <a:srgbClr val="FF0000"/>
                </a:solidFill>
                <a:latin typeface="Arial"/>
                <a:ea typeface="Arial"/>
                <a:cs typeface="Arial"/>
                <a:sym typeface="Arial"/>
              </a:rPr>
              <a:t> </a:t>
            </a:r>
            <a:br>
              <a:rPr b="1" lang="en-GB" sz="5400">
                <a:solidFill>
                  <a:srgbClr val="FF0000"/>
                </a:solidFill>
              </a:rPr>
            </a:br>
            <a:r>
              <a:rPr lang="en-GB" sz="5400">
                <a:solidFill>
                  <a:schemeClr val="dk1"/>
                </a:solidFill>
                <a:latin typeface="Calibri"/>
                <a:ea typeface="Calibri"/>
                <a:cs typeface="Calibri"/>
                <a:sym typeface="Calibri"/>
              </a:rPr>
              <a:t>Wednesday </a:t>
            </a:r>
            <a:r>
              <a:rPr b="0" i="0" lang="en-GB" sz="5400" u="none" cap="none" strike="noStrike">
                <a:solidFill>
                  <a:schemeClr val="dk1"/>
                </a:solidFill>
                <a:latin typeface="Calibri"/>
                <a:ea typeface="Calibri"/>
                <a:cs typeface="Calibri"/>
                <a:sym typeface="Calibri"/>
              </a:rPr>
              <a:t>and </a:t>
            </a:r>
            <a:r>
              <a:rPr lang="en-GB" sz="5400">
                <a:solidFill>
                  <a:schemeClr val="dk1"/>
                </a:solidFill>
                <a:latin typeface="Calibri"/>
                <a:ea typeface="Calibri"/>
                <a:cs typeface="Calibri"/>
                <a:sym typeface="Calibri"/>
              </a:rPr>
              <a:t>swimming is every Thursday.</a:t>
            </a:r>
            <a:r>
              <a:rPr b="0" i="0" lang="en-GB" sz="5400" u="none" cap="none" strike="noStrike">
                <a:solidFill>
                  <a:schemeClr val="dk1"/>
                </a:solidFill>
                <a:latin typeface="Calibri"/>
                <a:ea typeface="Calibri"/>
                <a:cs typeface="Calibri"/>
                <a:sym typeface="Calibri"/>
              </a:rPr>
              <a:t> </a:t>
            </a:r>
            <a:endParaRPr/>
          </a:p>
          <a:p>
            <a:pPr indent="0" lvl="0" marL="0" marR="0" rtl="0" algn="ctr">
              <a:spcBef>
                <a:spcPts val="0"/>
              </a:spcBef>
              <a:spcAft>
                <a:spcPts val="0"/>
              </a:spcAft>
              <a:buNone/>
            </a:pPr>
            <a:r>
              <a:rPr b="0" i="0" lang="en-GB" sz="5400" u="none" cap="none" strike="noStrike">
                <a:solidFill>
                  <a:schemeClr val="dk1"/>
                </a:solidFill>
                <a:latin typeface="Calibri"/>
                <a:ea typeface="Calibri"/>
                <a:cs typeface="Calibri"/>
                <a:sym typeface="Calibri"/>
              </a:rPr>
              <a:t>A St. Michaels PE kit is required.</a:t>
            </a:r>
            <a:endParaRPr b="0" i="0" sz="1800" u="none" cap="none" strike="noStrike">
              <a:solidFill>
                <a:schemeClr val="dk1"/>
              </a:solidFill>
              <a:latin typeface="Calibri"/>
              <a:ea typeface="Calibri"/>
              <a:cs typeface="Calibri"/>
              <a:sym typeface="Calibri"/>
            </a:endParaRPr>
          </a:p>
        </p:txBody>
      </p:sp>
      <p:sp>
        <p:nvSpPr>
          <p:cNvPr id="155" name="Google Shape;155;p18"/>
          <p:cNvSpPr txBox="1"/>
          <p:nvPr/>
        </p:nvSpPr>
        <p:spPr>
          <a:xfrm>
            <a:off x="-1175657" y="5754689"/>
            <a:ext cx="7806748"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99"/>
              </a:buClr>
              <a:buSzPts val="2400"/>
              <a:buFont typeface="Calibri"/>
              <a:buNone/>
            </a:pPr>
            <a:r>
              <a:rPr b="1" i="0" lang="en-GB" sz="2400" u="none" cap="none" strike="noStrike">
                <a:solidFill>
                  <a:srgbClr val="000099"/>
                </a:solidFill>
                <a:latin typeface="Calibri"/>
                <a:ea typeface="Calibri"/>
                <a:cs typeface="Calibri"/>
                <a:sym typeface="Calibri"/>
              </a:rPr>
              <a:t>St Michael’s Catholic Primary School</a:t>
            </a:r>
            <a:endParaRPr b="1" i="0" sz="2400" u="none" cap="none" strike="noStrike">
              <a:solidFill>
                <a:srgbClr val="000099"/>
              </a:solidFill>
              <a:latin typeface="Calibri"/>
              <a:ea typeface="Calibri"/>
              <a:cs typeface="Calibri"/>
              <a:sym typeface="Calibri"/>
            </a:endParaRPr>
          </a:p>
        </p:txBody>
      </p:sp>
      <p:pic>
        <p:nvPicPr>
          <p:cNvPr descr="I:\Pictures\SchLogo.png" id="156" name="Google Shape;156;p18"/>
          <p:cNvPicPr preferRelativeResize="0"/>
          <p:nvPr/>
        </p:nvPicPr>
        <p:blipFill rotWithShape="1">
          <a:blip r:embed="rId5">
            <a:alphaModFix/>
          </a:blip>
          <a:srcRect b="0" l="0" r="0" t="0"/>
          <a:stretch/>
        </p:blipFill>
        <p:spPr>
          <a:xfrm>
            <a:off x="0" y="6387737"/>
            <a:ext cx="470263" cy="4702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162" name="Google Shape;162;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http://i4tiran.com/e/2019/07/unique-image-of-professional-powerpoint-templates-blue-yellow-design-background-wallpaper-for-presentations-free-ppt-backgrounds-your.jpg" id="163" name="Google Shape;163;p19"/>
          <p:cNvPicPr preferRelativeResize="0"/>
          <p:nvPr/>
        </p:nvPicPr>
        <p:blipFill rotWithShape="1">
          <a:blip r:embed="rId3">
            <a:alphaModFix/>
          </a:blip>
          <a:srcRect b="0" l="0" r="0" t="0"/>
          <a:stretch/>
        </p:blipFill>
        <p:spPr>
          <a:xfrm>
            <a:off x="0" y="1"/>
            <a:ext cx="12192000" cy="6897688"/>
          </a:xfrm>
          <a:prstGeom prst="rect">
            <a:avLst/>
          </a:prstGeom>
          <a:noFill/>
          <a:ln>
            <a:noFill/>
          </a:ln>
        </p:spPr>
      </p:pic>
      <p:pic>
        <p:nvPicPr>
          <p:cNvPr descr="I:\Pictures\SchLogo.png" id="164" name="Google Shape;164;p19"/>
          <p:cNvPicPr preferRelativeResize="0"/>
          <p:nvPr/>
        </p:nvPicPr>
        <p:blipFill rotWithShape="1">
          <a:blip r:embed="rId4">
            <a:alphaModFix/>
          </a:blip>
          <a:srcRect b="0" l="0" r="0" t="0"/>
          <a:stretch/>
        </p:blipFill>
        <p:spPr>
          <a:xfrm>
            <a:off x="0" y="6387737"/>
            <a:ext cx="470263" cy="470263"/>
          </a:xfrm>
          <a:prstGeom prst="rect">
            <a:avLst/>
          </a:prstGeom>
          <a:noFill/>
          <a:ln>
            <a:noFill/>
          </a:ln>
        </p:spPr>
      </p:pic>
      <p:sp>
        <p:nvSpPr>
          <p:cNvPr id="165" name="Google Shape;165;p19"/>
          <p:cNvSpPr txBox="1"/>
          <p:nvPr/>
        </p:nvSpPr>
        <p:spPr>
          <a:xfrm>
            <a:off x="-1175657" y="5754689"/>
            <a:ext cx="7806748"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99"/>
              </a:buClr>
              <a:buSzPts val="2400"/>
              <a:buFont typeface="Calibri"/>
              <a:buNone/>
            </a:pPr>
            <a:r>
              <a:rPr b="1" i="0" lang="en-GB" sz="2400" u="none" cap="none" strike="noStrike">
                <a:solidFill>
                  <a:srgbClr val="000099"/>
                </a:solidFill>
                <a:latin typeface="Calibri"/>
                <a:ea typeface="Calibri"/>
                <a:cs typeface="Calibri"/>
                <a:sym typeface="Calibri"/>
              </a:rPr>
              <a:t>St Michael’s Catholic Primary School</a:t>
            </a:r>
            <a:endParaRPr b="1" i="0" sz="2400" u="none" cap="none" strike="noStrike">
              <a:solidFill>
                <a:srgbClr val="000099"/>
              </a:solidFill>
              <a:latin typeface="Calibri"/>
              <a:ea typeface="Calibri"/>
              <a:cs typeface="Calibri"/>
              <a:sym typeface="Calibri"/>
            </a:endParaRPr>
          </a:p>
        </p:txBody>
      </p:sp>
      <p:sp>
        <p:nvSpPr>
          <p:cNvPr id="166" name="Google Shape;166;p19"/>
          <p:cNvSpPr txBox="1"/>
          <p:nvPr/>
        </p:nvSpPr>
        <p:spPr>
          <a:xfrm>
            <a:off x="1524000" y="49530"/>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000" u="none" cap="none" strike="noStrike">
                <a:solidFill>
                  <a:srgbClr val="FEE232"/>
                </a:solidFill>
                <a:latin typeface="Dancing Script"/>
                <a:ea typeface="Dancing Script"/>
                <a:cs typeface="Dancing Script"/>
                <a:sym typeface="Dancing Script"/>
              </a:rPr>
              <a:t>With Jesus we can achieve what we dream and believe</a:t>
            </a:r>
            <a:endParaRPr/>
          </a:p>
        </p:txBody>
      </p:sp>
      <p:sp>
        <p:nvSpPr>
          <p:cNvPr id="167" name="Google Shape;167;p19"/>
          <p:cNvSpPr txBox="1"/>
          <p:nvPr/>
        </p:nvSpPr>
        <p:spPr>
          <a:xfrm>
            <a:off x="766354" y="249585"/>
            <a:ext cx="10659300" cy="286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7200" u="none" cap="none" strike="noStrike">
                <a:solidFill>
                  <a:srgbClr val="990000"/>
                </a:solidFill>
                <a:latin typeface="Arial"/>
                <a:ea typeface="Arial"/>
                <a:cs typeface="Arial"/>
                <a:sym typeface="Arial"/>
              </a:rPr>
              <a:t>Supporting your child</a:t>
            </a:r>
            <a:endParaRPr>
              <a:solidFill>
                <a:srgbClr val="990000"/>
              </a:solidFill>
            </a:endParaRPr>
          </a:p>
          <a:p>
            <a:pPr indent="0" lvl="0" marL="0" marR="0" rtl="0" algn="ctr">
              <a:spcBef>
                <a:spcPts val="0"/>
              </a:spcBef>
              <a:spcAft>
                <a:spcPts val="0"/>
              </a:spcAft>
              <a:buNone/>
            </a:pPr>
            <a:r>
              <a:rPr b="0" i="0" lang="en-GB" sz="3600" u="none" cap="none" strike="noStrike">
                <a:solidFill>
                  <a:schemeClr val="dk1"/>
                </a:solidFill>
                <a:latin typeface="Calibri"/>
                <a:ea typeface="Calibri"/>
                <a:cs typeface="Calibri"/>
                <a:sym typeface="Calibri"/>
              </a:rPr>
              <a:t>What you can do to help?</a:t>
            </a:r>
            <a:endParaRPr/>
          </a:p>
          <a:p>
            <a:pPr indent="0" lvl="0" marL="0" marR="0" rtl="0" algn="ctr">
              <a:spcBef>
                <a:spcPts val="0"/>
              </a:spcBef>
              <a:spcAft>
                <a:spcPts val="0"/>
              </a:spcAft>
              <a:buNone/>
            </a:pPr>
            <a:r>
              <a:t/>
            </a:r>
            <a:endParaRPr b="0" i="0" sz="7200" u="none" cap="none" strike="noStrike">
              <a:solidFill>
                <a:srgbClr val="FF0000"/>
              </a:solidFill>
              <a:latin typeface="Calibri"/>
              <a:ea typeface="Calibri"/>
              <a:cs typeface="Calibri"/>
              <a:sym typeface="Calibri"/>
            </a:endParaRPr>
          </a:p>
        </p:txBody>
      </p:sp>
      <p:sp>
        <p:nvSpPr>
          <p:cNvPr id="168" name="Google Shape;168;p19"/>
          <p:cNvSpPr/>
          <p:nvPr/>
        </p:nvSpPr>
        <p:spPr>
          <a:xfrm>
            <a:off x="326571" y="1962149"/>
            <a:ext cx="11207932" cy="510909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2400" u="none" cap="none" strike="noStrike">
                <a:solidFill>
                  <a:srgbClr val="FF0000"/>
                </a:solidFill>
                <a:latin typeface="Calibri"/>
                <a:ea typeface="Calibri"/>
                <a:cs typeface="Calibri"/>
                <a:sym typeface="Calibri"/>
              </a:rPr>
              <a:t>Attendance and Punctuality –  </a:t>
            </a:r>
            <a:r>
              <a:rPr b="0" i="0" lang="en-GB" sz="2400" u="none" cap="none" strike="noStrike">
                <a:solidFill>
                  <a:schemeClr val="dk1"/>
                </a:solidFill>
                <a:latin typeface="Calibri"/>
                <a:ea typeface="Calibri"/>
                <a:cs typeface="Calibri"/>
                <a:sym typeface="Calibri"/>
              </a:rPr>
              <a:t>on time and attend school every day. Inform school morning of absence to prevent home visit. </a:t>
            </a:r>
            <a:endParaRPr/>
          </a:p>
          <a:p>
            <a:pPr indent="0" lvl="0" marL="0" marR="0" rtl="0" algn="l">
              <a:spcBef>
                <a:spcPts val="0"/>
              </a:spcBef>
              <a:spcAft>
                <a:spcPts val="0"/>
              </a:spcAft>
              <a:buNone/>
            </a:pPr>
            <a:r>
              <a:t/>
            </a:r>
            <a:endParaRPr b="1" sz="2400">
              <a:solidFill>
                <a:srgbClr val="FF0000"/>
              </a:solidFill>
              <a:latin typeface="Calibri"/>
              <a:ea typeface="Calibri"/>
              <a:cs typeface="Calibri"/>
              <a:sym typeface="Calibri"/>
            </a:endParaRPr>
          </a:p>
          <a:p>
            <a:pPr indent="0" lvl="0" marL="0" marR="0" rtl="0" algn="l">
              <a:spcBef>
                <a:spcPts val="0"/>
              </a:spcBef>
              <a:spcAft>
                <a:spcPts val="0"/>
              </a:spcAft>
              <a:buNone/>
            </a:pPr>
            <a:r>
              <a:rPr b="1" lang="en-GB" sz="2400">
                <a:solidFill>
                  <a:srgbClr val="FF0000"/>
                </a:solidFill>
                <a:latin typeface="Calibri"/>
                <a:ea typeface="Calibri"/>
                <a:cs typeface="Calibri"/>
                <a:sym typeface="Calibri"/>
              </a:rPr>
              <a:t>English </a:t>
            </a:r>
            <a:r>
              <a:rPr lang="en-GB" sz="2400">
                <a:solidFill>
                  <a:schemeClr val="dk1"/>
                </a:solidFill>
                <a:latin typeface="Calibri"/>
                <a:ea typeface="Calibri"/>
                <a:cs typeface="Calibri"/>
                <a:sym typeface="Calibri"/>
              </a:rPr>
              <a:t>– Encourage your child to read for pleasure. Good readers become good writers. Model good grammar/vocabulary. Learning weekly spellings.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400">
                <a:solidFill>
                  <a:srgbClr val="FF0000"/>
                </a:solidFill>
                <a:latin typeface="Calibri"/>
                <a:ea typeface="Calibri"/>
                <a:cs typeface="Calibri"/>
                <a:sym typeface="Calibri"/>
              </a:rPr>
              <a:t>Maths</a:t>
            </a:r>
            <a:r>
              <a:rPr lang="en-GB" sz="2400">
                <a:solidFill>
                  <a:schemeClr val="dk1"/>
                </a:solidFill>
                <a:latin typeface="Calibri"/>
                <a:ea typeface="Calibri"/>
                <a:cs typeface="Calibri"/>
                <a:sym typeface="Calibri"/>
              </a:rPr>
              <a:t> - Basic skills – Times tables (All). Calculations - (All operations) Teach your child the time.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400">
                <a:solidFill>
                  <a:srgbClr val="FF0000"/>
                </a:solidFill>
                <a:latin typeface="Calibri"/>
                <a:ea typeface="Calibri"/>
                <a:cs typeface="Calibri"/>
                <a:sym typeface="Calibri"/>
              </a:rPr>
              <a:t>Ensure school has up to date contact details – </a:t>
            </a:r>
            <a:r>
              <a:rPr lang="en-GB" sz="2000">
                <a:solidFill>
                  <a:schemeClr val="dk1"/>
                </a:solidFill>
                <a:latin typeface="Calibri"/>
                <a:ea typeface="Calibri"/>
                <a:cs typeface="Calibri"/>
                <a:sym typeface="Calibri"/>
              </a:rPr>
              <a:t>should be contactable at all times</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400">
                <a:solidFill>
                  <a:srgbClr val="FF0000"/>
                </a:solidFill>
                <a:latin typeface="Calibri"/>
                <a:ea typeface="Calibri"/>
                <a:cs typeface="Calibri"/>
                <a:sym typeface="Calibri"/>
              </a:rPr>
              <a:t>Download school app </a:t>
            </a:r>
            <a:r>
              <a:rPr lang="en-GB" sz="24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click on link in text invite from St Michael’s and follow instructions</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169" name="Google Shape;169;p19"/>
          <p:cNvPicPr preferRelativeResize="0"/>
          <p:nvPr/>
        </p:nvPicPr>
        <p:blipFill rotWithShape="1">
          <a:blip r:embed="rId5">
            <a:alphaModFix/>
          </a:blip>
          <a:srcRect b="0" l="0" r="0" t="0"/>
          <a:stretch/>
        </p:blipFill>
        <p:spPr>
          <a:xfrm>
            <a:off x="10746973" y="5074055"/>
            <a:ext cx="1252186" cy="17580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0"/>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175" name="Google Shape;175;p20"/>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http://i4tiran.com/e/2019/07/unique-image-of-professional-powerpoint-templates-blue-yellow-design-background-wallpaper-for-presentations-free-ppt-backgrounds-your.jpg" id="176" name="Google Shape;176;p20"/>
          <p:cNvPicPr preferRelativeResize="0"/>
          <p:nvPr/>
        </p:nvPicPr>
        <p:blipFill rotWithShape="1">
          <a:blip r:embed="rId3">
            <a:alphaModFix/>
          </a:blip>
          <a:srcRect b="0" l="0" r="0" t="0"/>
          <a:stretch/>
        </p:blipFill>
        <p:spPr>
          <a:xfrm>
            <a:off x="0" y="1"/>
            <a:ext cx="12191999" cy="6897689"/>
          </a:xfrm>
          <a:prstGeom prst="rect">
            <a:avLst/>
          </a:prstGeom>
          <a:noFill/>
          <a:ln>
            <a:noFill/>
          </a:ln>
        </p:spPr>
      </p:pic>
      <p:pic>
        <p:nvPicPr>
          <p:cNvPr descr="I:\Pictures\SchLogo.png" id="177" name="Google Shape;177;p20"/>
          <p:cNvPicPr preferRelativeResize="0"/>
          <p:nvPr/>
        </p:nvPicPr>
        <p:blipFill rotWithShape="1">
          <a:blip r:embed="rId4">
            <a:alphaModFix/>
          </a:blip>
          <a:srcRect b="0" l="0" r="0" t="0"/>
          <a:stretch/>
        </p:blipFill>
        <p:spPr>
          <a:xfrm>
            <a:off x="0" y="6387737"/>
            <a:ext cx="470263" cy="470263"/>
          </a:xfrm>
          <a:prstGeom prst="rect">
            <a:avLst/>
          </a:prstGeom>
          <a:noFill/>
          <a:ln>
            <a:noFill/>
          </a:ln>
        </p:spPr>
      </p:pic>
      <p:sp>
        <p:nvSpPr>
          <p:cNvPr id="178" name="Google Shape;178;p20"/>
          <p:cNvSpPr txBox="1"/>
          <p:nvPr/>
        </p:nvSpPr>
        <p:spPr>
          <a:xfrm>
            <a:off x="-1175657" y="5754689"/>
            <a:ext cx="7806600"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99"/>
              </a:buClr>
              <a:buSzPts val="2400"/>
              <a:buFont typeface="Calibri"/>
              <a:buNone/>
            </a:pPr>
            <a:r>
              <a:rPr b="1" i="0" lang="en-GB" sz="2400" u="none" cap="none" strike="noStrike">
                <a:solidFill>
                  <a:srgbClr val="000099"/>
                </a:solidFill>
                <a:latin typeface="Calibri"/>
                <a:ea typeface="Calibri"/>
                <a:cs typeface="Calibri"/>
                <a:sym typeface="Calibri"/>
              </a:rPr>
              <a:t>St Michael’s Catholic Primary School</a:t>
            </a:r>
            <a:endParaRPr b="1" i="0" sz="2400" u="none" cap="none" strike="noStrike">
              <a:solidFill>
                <a:srgbClr val="000099"/>
              </a:solidFill>
              <a:latin typeface="Calibri"/>
              <a:ea typeface="Calibri"/>
              <a:cs typeface="Calibri"/>
              <a:sym typeface="Calibri"/>
            </a:endParaRPr>
          </a:p>
        </p:txBody>
      </p:sp>
      <p:sp>
        <p:nvSpPr>
          <p:cNvPr id="179" name="Google Shape;179;p20"/>
          <p:cNvSpPr txBox="1"/>
          <p:nvPr/>
        </p:nvSpPr>
        <p:spPr>
          <a:xfrm>
            <a:off x="1524000" y="49530"/>
            <a:ext cx="9144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000" u="none" cap="none" strike="noStrike">
                <a:solidFill>
                  <a:srgbClr val="FEE232"/>
                </a:solidFill>
                <a:latin typeface="Dancing Script"/>
                <a:ea typeface="Dancing Script"/>
                <a:cs typeface="Dancing Script"/>
                <a:sym typeface="Dancing Script"/>
              </a:rPr>
              <a:t>With Jesus we can achieve what we dream and believe</a:t>
            </a:r>
            <a:endParaRPr/>
          </a:p>
        </p:txBody>
      </p:sp>
      <p:sp>
        <p:nvSpPr>
          <p:cNvPr id="180" name="Google Shape;180;p20"/>
          <p:cNvSpPr txBox="1"/>
          <p:nvPr/>
        </p:nvSpPr>
        <p:spPr>
          <a:xfrm>
            <a:off x="766354" y="249585"/>
            <a:ext cx="10659300" cy="2308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7200">
                <a:solidFill>
                  <a:srgbClr val="990000"/>
                </a:solidFill>
              </a:rPr>
              <a:t>SATs</a:t>
            </a:r>
            <a:endParaRPr b="1" sz="7200">
              <a:solidFill>
                <a:srgbClr val="990000"/>
              </a:solidFill>
            </a:endParaRPr>
          </a:p>
          <a:p>
            <a:pPr indent="0" lvl="0" marL="0" marR="0" rtl="0" algn="ctr">
              <a:spcBef>
                <a:spcPts val="0"/>
              </a:spcBef>
              <a:spcAft>
                <a:spcPts val="0"/>
              </a:spcAft>
              <a:buNone/>
            </a:pPr>
            <a:r>
              <a:rPr b="1" lang="en-GB" sz="7200">
                <a:solidFill>
                  <a:srgbClr val="990000"/>
                </a:solidFill>
              </a:rPr>
              <a:t>May 2025</a:t>
            </a:r>
            <a:endParaRPr b="1" sz="7200">
              <a:solidFill>
                <a:srgbClr val="990000"/>
              </a:solidFill>
            </a:endParaRPr>
          </a:p>
        </p:txBody>
      </p:sp>
      <p:sp>
        <p:nvSpPr>
          <p:cNvPr id="181" name="Google Shape;181;p20"/>
          <p:cNvSpPr/>
          <p:nvPr/>
        </p:nvSpPr>
        <p:spPr>
          <a:xfrm>
            <a:off x="326571" y="1962149"/>
            <a:ext cx="11208000" cy="510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182" name="Google Shape;182;p20"/>
          <p:cNvPicPr preferRelativeResize="0"/>
          <p:nvPr/>
        </p:nvPicPr>
        <p:blipFill rotWithShape="1">
          <a:blip r:embed="rId5">
            <a:alphaModFix/>
          </a:blip>
          <a:srcRect b="0" l="0" r="0" t="0"/>
          <a:stretch/>
        </p:blipFill>
        <p:spPr>
          <a:xfrm>
            <a:off x="10746973" y="5074055"/>
            <a:ext cx="1252186" cy="1758069"/>
          </a:xfrm>
          <a:prstGeom prst="rect">
            <a:avLst/>
          </a:prstGeom>
          <a:noFill/>
          <a:ln>
            <a:noFill/>
          </a:ln>
        </p:spPr>
      </p:pic>
      <p:sp>
        <p:nvSpPr>
          <p:cNvPr id="183" name="Google Shape;183;p20"/>
          <p:cNvSpPr txBox="1"/>
          <p:nvPr/>
        </p:nvSpPr>
        <p:spPr>
          <a:xfrm>
            <a:off x="482150" y="2656350"/>
            <a:ext cx="10586400" cy="23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100">
                <a:latin typeface="Calibri"/>
                <a:ea typeface="Calibri"/>
                <a:cs typeface="Calibri"/>
                <a:sym typeface="Calibri"/>
              </a:rPr>
              <a:t>Beginning on Monday 12th May 2025, Year 6 will be sitting their SATs tests. The papers will be: </a:t>
            </a:r>
            <a:endParaRPr sz="3100">
              <a:latin typeface="Calibri"/>
              <a:ea typeface="Calibri"/>
              <a:cs typeface="Calibri"/>
              <a:sym typeface="Calibri"/>
            </a:endParaRPr>
          </a:p>
          <a:p>
            <a:pPr indent="-425450" lvl="0" marL="457200" rtl="0" algn="l">
              <a:spcBef>
                <a:spcPts val="0"/>
              </a:spcBef>
              <a:spcAft>
                <a:spcPts val="0"/>
              </a:spcAft>
              <a:buSzPts val="3100"/>
              <a:buFont typeface="Calibri"/>
              <a:buChar char="-"/>
            </a:pPr>
            <a:r>
              <a:rPr lang="en-GB" sz="3100">
                <a:latin typeface="Calibri"/>
                <a:ea typeface="Calibri"/>
                <a:cs typeface="Calibri"/>
                <a:sym typeface="Calibri"/>
              </a:rPr>
              <a:t>Arithmetic</a:t>
            </a:r>
            <a:endParaRPr sz="3100">
              <a:latin typeface="Calibri"/>
              <a:ea typeface="Calibri"/>
              <a:cs typeface="Calibri"/>
              <a:sym typeface="Calibri"/>
            </a:endParaRPr>
          </a:p>
          <a:p>
            <a:pPr indent="-425450" lvl="0" marL="457200" rtl="0" algn="l">
              <a:spcBef>
                <a:spcPts val="0"/>
              </a:spcBef>
              <a:spcAft>
                <a:spcPts val="0"/>
              </a:spcAft>
              <a:buSzPts val="3100"/>
              <a:buFont typeface="Calibri"/>
              <a:buChar char="-"/>
            </a:pPr>
            <a:r>
              <a:rPr lang="en-GB" sz="3100">
                <a:latin typeface="Calibri"/>
                <a:ea typeface="Calibri"/>
                <a:cs typeface="Calibri"/>
                <a:sym typeface="Calibri"/>
              </a:rPr>
              <a:t>Reasoning paper 1 </a:t>
            </a:r>
            <a:endParaRPr sz="3100">
              <a:latin typeface="Calibri"/>
              <a:ea typeface="Calibri"/>
              <a:cs typeface="Calibri"/>
              <a:sym typeface="Calibri"/>
            </a:endParaRPr>
          </a:p>
          <a:p>
            <a:pPr indent="-425450" lvl="0" marL="457200" rtl="0" algn="l">
              <a:spcBef>
                <a:spcPts val="0"/>
              </a:spcBef>
              <a:spcAft>
                <a:spcPts val="0"/>
              </a:spcAft>
              <a:buSzPts val="3100"/>
              <a:buFont typeface="Calibri"/>
              <a:buChar char="-"/>
            </a:pPr>
            <a:r>
              <a:rPr lang="en-GB" sz="3100">
                <a:latin typeface="Calibri"/>
                <a:ea typeface="Calibri"/>
                <a:cs typeface="Calibri"/>
                <a:sym typeface="Calibri"/>
              </a:rPr>
              <a:t>Reasoning paper 2 </a:t>
            </a:r>
            <a:endParaRPr sz="3100">
              <a:latin typeface="Calibri"/>
              <a:ea typeface="Calibri"/>
              <a:cs typeface="Calibri"/>
              <a:sym typeface="Calibri"/>
            </a:endParaRPr>
          </a:p>
          <a:p>
            <a:pPr indent="-425450" lvl="0" marL="457200" rtl="0" algn="l">
              <a:spcBef>
                <a:spcPts val="0"/>
              </a:spcBef>
              <a:spcAft>
                <a:spcPts val="0"/>
              </a:spcAft>
              <a:buSzPts val="3100"/>
              <a:buFont typeface="Calibri"/>
              <a:buChar char="-"/>
            </a:pPr>
            <a:r>
              <a:rPr lang="en-GB" sz="3100">
                <a:latin typeface="Calibri"/>
                <a:ea typeface="Calibri"/>
                <a:cs typeface="Calibri"/>
                <a:sym typeface="Calibri"/>
              </a:rPr>
              <a:t>Reading </a:t>
            </a:r>
            <a:endParaRPr sz="3100">
              <a:latin typeface="Calibri"/>
              <a:ea typeface="Calibri"/>
              <a:cs typeface="Calibri"/>
              <a:sym typeface="Calibri"/>
            </a:endParaRPr>
          </a:p>
          <a:p>
            <a:pPr indent="-425450" lvl="0" marL="457200" rtl="0" algn="l">
              <a:spcBef>
                <a:spcPts val="0"/>
              </a:spcBef>
              <a:spcAft>
                <a:spcPts val="0"/>
              </a:spcAft>
              <a:buSzPts val="3100"/>
              <a:buFont typeface="Calibri"/>
              <a:buChar char="-"/>
            </a:pPr>
            <a:r>
              <a:rPr lang="en-GB" sz="3100">
                <a:latin typeface="Calibri"/>
                <a:ea typeface="Calibri"/>
                <a:cs typeface="Calibri"/>
                <a:sym typeface="Calibri"/>
              </a:rPr>
              <a:t>Grammar and Spelling </a:t>
            </a:r>
            <a:endParaRPr sz="31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1"/>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189" name="Google Shape;189;p21"/>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http://i4tiran.com/e/2019/07/unique-image-of-professional-powerpoint-templates-blue-yellow-design-background-wallpaper-for-presentations-free-ppt-backgrounds-your.jpg" id="190" name="Google Shape;190;p21"/>
          <p:cNvPicPr preferRelativeResize="0"/>
          <p:nvPr/>
        </p:nvPicPr>
        <p:blipFill rotWithShape="1">
          <a:blip r:embed="rId3">
            <a:alphaModFix/>
          </a:blip>
          <a:srcRect b="0" l="0" r="0" t="0"/>
          <a:stretch/>
        </p:blipFill>
        <p:spPr>
          <a:xfrm>
            <a:off x="0" y="1"/>
            <a:ext cx="12191999" cy="6897689"/>
          </a:xfrm>
          <a:prstGeom prst="rect">
            <a:avLst/>
          </a:prstGeom>
          <a:noFill/>
          <a:ln>
            <a:noFill/>
          </a:ln>
        </p:spPr>
      </p:pic>
      <p:pic>
        <p:nvPicPr>
          <p:cNvPr descr="I:\Pictures\SchLogo.png" id="191" name="Google Shape;191;p21"/>
          <p:cNvPicPr preferRelativeResize="0"/>
          <p:nvPr/>
        </p:nvPicPr>
        <p:blipFill rotWithShape="1">
          <a:blip r:embed="rId4">
            <a:alphaModFix/>
          </a:blip>
          <a:srcRect b="0" l="0" r="0" t="0"/>
          <a:stretch/>
        </p:blipFill>
        <p:spPr>
          <a:xfrm>
            <a:off x="0" y="6387737"/>
            <a:ext cx="470263" cy="470263"/>
          </a:xfrm>
          <a:prstGeom prst="rect">
            <a:avLst/>
          </a:prstGeom>
          <a:noFill/>
          <a:ln>
            <a:noFill/>
          </a:ln>
        </p:spPr>
      </p:pic>
      <p:sp>
        <p:nvSpPr>
          <p:cNvPr id="192" name="Google Shape;192;p21"/>
          <p:cNvSpPr txBox="1"/>
          <p:nvPr/>
        </p:nvSpPr>
        <p:spPr>
          <a:xfrm>
            <a:off x="-1175657" y="5754689"/>
            <a:ext cx="7806600"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99"/>
              </a:buClr>
              <a:buSzPts val="2400"/>
              <a:buFont typeface="Calibri"/>
              <a:buNone/>
            </a:pPr>
            <a:r>
              <a:rPr b="1" i="0" lang="en-GB" sz="2400" u="none" cap="none" strike="noStrike">
                <a:solidFill>
                  <a:srgbClr val="000099"/>
                </a:solidFill>
                <a:latin typeface="Calibri"/>
                <a:ea typeface="Calibri"/>
                <a:cs typeface="Calibri"/>
                <a:sym typeface="Calibri"/>
              </a:rPr>
              <a:t>St Michael’s Catholic Primary School</a:t>
            </a:r>
            <a:endParaRPr b="1" i="0" sz="2400" u="none" cap="none" strike="noStrike">
              <a:solidFill>
                <a:srgbClr val="000099"/>
              </a:solidFill>
              <a:latin typeface="Calibri"/>
              <a:ea typeface="Calibri"/>
              <a:cs typeface="Calibri"/>
              <a:sym typeface="Calibri"/>
            </a:endParaRPr>
          </a:p>
        </p:txBody>
      </p:sp>
      <p:sp>
        <p:nvSpPr>
          <p:cNvPr id="193" name="Google Shape;193;p21"/>
          <p:cNvSpPr txBox="1"/>
          <p:nvPr/>
        </p:nvSpPr>
        <p:spPr>
          <a:xfrm>
            <a:off x="1524000" y="49530"/>
            <a:ext cx="9144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000" u="none" cap="none" strike="noStrike">
                <a:solidFill>
                  <a:srgbClr val="FEE232"/>
                </a:solidFill>
                <a:latin typeface="Dancing Script"/>
                <a:ea typeface="Dancing Script"/>
                <a:cs typeface="Dancing Script"/>
                <a:sym typeface="Dancing Script"/>
              </a:rPr>
              <a:t>With Jesus we can achieve what we dream and believe</a:t>
            </a:r>
            <a:endParaRPr/>
          </a:p>
        </p:txBody>
      </p:sp>
      <p:sp>
        <p:nvSpPr>
          <p:cNvPr id="194" name="Google Shape;194;p21"/>
          <p:cNvSpPr txBox="1"/>
          <p:nvPr/>
        </p:nvSpPr>
        <p:spPr>
          <a:xfrm>
            <a:off x="766354" y="830610"/>
            <a:ext cx="106593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7200">
                <a:solidFill>
                  <a:srgbClr val="990000"/>
                </a:solidFill>
              </a:rPr>
              <a:t>Secondary Applications</a:t>
            </a:r>
            <a:endParaRPr b="1" sz="7200">
              <a:solidFill>
                <a:srgbClr val="990000"/>
              </a:solidFill>
            </a:endParaRPr>
          </a:p>
        </p:txBody>
      </p:sp>
      <p:sp>
        <p:nvSpPr>
          <p:cNvPr id="195" name="Google Shape;195;p21"/>
          <p:cNvSpPr/>
          <p:nvPr/>
        </p:nvSpPr>
        <p:spPr>
          <a:xfrm>
            <a:off x="326571" y="1962149"/>
            <a:ext cx="11208000" cy="510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196" name="Google Shape;196;p21"/>
          <p:cNvPicPr preferRelativeResize="0"/>
          <p:nvPr/>
        </p:nvPicPr>
        <p:blipFill rotWithShape="1">
          <a:blip r:embed="rId5">
            <a:alphaModFix/>
          </a:blip>
          <a:srcRect b="0" l="0" r="0" t="0"/>
          <a:stretch/>
        </p:blipFill>
        <p:spPr>
          <a:xfrm>
            <a:off x="10746973" y="5074055"/>
            <a:ext cx="1252186" cy="1758069"/>
          </a:xfrm>
          <a:prstGeom prst="rect">
            <a:avLst/>
          </a:prstGeom>
          <a:noFill/>
          <a:ln>
            <a:noFill/>
          </a:ln>
        </p:spPr>
      </p:pic>
      <p:sp>
        <p:nvSpPr>
          <p:cNvPr id="197" name="Google Shape;197;p21"/>
          <p:cNvSpPr txBox="1"/>
          <p:nvPr/>
        </p:nvSpPr>
        <p:spPr>
          <a:xfrm>
            <a:off x="775075" y="2163625"/>
            <a:ext cx="10586400" cy="23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100">
                <a:latin typeface="Calibri"/>
                <a:ea typeface="Calibri"/>
                <a:cs typeface="Calibri"/>
                <a:sym typeface="Calibri"/>
              </a:rPr>
              <a:t>Applications for secondary school must be completed online by </a:t>
            </a:r>
            <a:r>
              <a:rPr b="1" lang="en-GB" sz="3100">
                <a:highlight>
                  <a:srgbClr val="00FFFF"/>
                </a:highlight>
                <a:latin typeface="Calibri"/>
                <a:ea typeface="Calibri"/>
                <a:cs typeface="Calibri"/>
                <a:sym typeface="Calibri"/>
              </a:rPr>
              <a:t>October 31st. </a:t>
            </a:r>
            <a:endParaRPr b="1" sz="3100">
              <a:highlight>
                <a:srgbClr val="00FFFF"/>
              </a:highlight>
              <a:latin typeface="Calibri"/>
              <a:ea typeface="Calibri"/>
              <a:cs typeface="Calibri"/>
              <a:sym typeface="Calibri"/>
            </a:endParaRPr>
          </a:p>
          <a:p>
            <a:pPr indent="0" lvl="0" marL="0" rtl="0" algn="l">
              <a:spcBef>
                <a:spcPts val="0"/>
              </a:spcBef>
              <a:spcAft>
                <a:spcPts val="0"/>
              </a:spcAft>
              <a:buNone/>
            </a:pPr>
            <a:r>
              <a:t/>
            </a:r>
            <a:endParaRPr b="1" sz="3100">
              <a:latin typeface="Calibri"/>
              <a:ea typeface="Calibri"/>
              <a:cs typeface="Calibri"/>
              <a:sym typeface="Calibri"/>
            </a:endParaRPr>
          </a:p>
          <a:p>
            <a:pPr indent="0" lvl="0" marL="0" rtl="0" algn="l">
              <a:spcBef>
                <a:spcPts val="0"/>
              </a:spcBef>
              <a:spcAft>
                <a:spcPts val="0"/>
              </a:spcAft>
              <a:buNone/>
            </a:pPr>
            <a:r>
              <a:rPr b="1" lang="en-GB" sz="3100">
                <a:latin typeface="Calibri"/>
                <a:ea typeface="Calibri"/>
                <a:cs typeface="Calibri"/>
                <a:sym typeface="Calibri"/>
              </a:rPr>
              <a:t>We will hold a meeting on </a:t>
            </a:r>
            <a:r>
              <a:rPr b="1" lang="en-GB" sz="3100">
                <a:highlight>
                  <a:srgbClr val="00FFFF"/>
                </a:highlight>
                <a:latin typeface="Calibri"/>
                <a:ea typeface="Calibri"/>
                <a:cs typeface="Calibri"/>
                <a:sym typeface="Calibri"/>
              </a:rPr>
              <a:t>Wednesday 25th September</a:t>
            </a:r>
            <a:r>
              <a:rPr b="1" lang="en-GB" sz="3100">
                <a:latin typeface="Calibri"/>
                <a:ea typeface="Calibri"/>
                <a:cs typeface="Calibri"/>
                <a:sym typeface="Calibri"/>
              </a:rPr>
              <a:t> about the application process. </a:t>
            </a:r>
            <a:endParaRPr b="1" sz="3100">
              <a:latin typeface="Calibri"/>
              <a:ea typeface="Calibri"/>
              <a:cs typeface="Calibri"/>
              <a:sym typeface="Calibri"/>
            </a:endParaRPr>
          </a:p>
          <a:p>
            <a:pPr indent="0" lvl="0" marL="0" rtl="0" algn="l">
              <a:spcBef>
                <a:spcPts val="0"/>
              </a:spcBef>
              <a:spcAft>
                <a:spcPts val="0"/>
              </a:spcAft>
              <a:buNone/>
            </a:pPr>
            <a:r>
              <a:t/>
            </a:r>
            <a:endParaRPr b="1" sz="3100">
              <a:latin typeface="Calibri"/>
              <a:ea typeface="Calibri"/>
              <a:cs typeface="Calibri"/>
              <a:sym typeface="Calibri"/>
            </a:endParaRPr>
          </a:p>
          <a:p>
            <a:pPr indent="0" lvl="0" marL="0" rtl="0" algn="l">
              <a:spcBef>
                <a:spcPts val="0"/>
              </a:spcBef>
              <a:spcAft>
                <a:spcPts val="0"/>
              </a:spcAft>
              <a:buNone/>
            </a:pPr>
            <a:r>
              <a:rPr b="1" lang="en-GB" sz="3100">
                <a:latin typeface="Calibri"/>
                <a:ea typeface="Calibri"/>
                <a:cs typeface="Calibri"/>
                <a:sym typeface="Calibri"/>
              </a:rPr>
              <a:t>Please sign up before you leave if you would like to attend.</a:t>
            </a:r>
            <a:endParaRPr b="1" sz="3100">
              <a:latin typeface="Calibri"/>
              <a:ea typeface="Calibri"/>
              <a:cs typeface="Calibri"/>
              <a:sym typeface="Calibri"/>
            </a:endParaRPr>
          </a:p>
          <a:p>
            <a:pPr indent="0" lvl="0" marL="0" rtl="0" algn="l">
              <a:spcBef>
                <a:spcPts val="0"/>
              </a:spcBef>
              <a:spcAft>
                <a:spcPts val="0"/>
              </a:spcAft>
              <a:buNone/>
            </a:pPr>
            <a:r>
              <a:t/>
            </a:r>
            <a:endParaRPr b="1" sz="31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