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60" r:id="rId6"/>
    <p:sldId id="270" r:id="rId7"/>
    <p:sldId id="268" r:id="rId8"/>
    <p:sldId id="284" r:id="rId9"/>
    <p:sldId id="285" r:id="rId10"/>
    <p:sldId id="266" r:id="rId11"/>
    <p:sldId id="281" r:id="rId12"/>
    <p:sldId id="282" r:id="rId13"/>
    <p:sldId id="261" r:id="rId14"/>
    <p:sldId id="283" r:id="rId15"/>
    <p:sldId id="280" r:id="rId16"/>
    <p:sldId id="27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77" autoAdjust="0"/>
    <p:restoredTop sz="94660"/>
  </p:normalViewPr>
  <p:slideViewPr>
    <p:cSldViewPr snapToGrid="0">
      <p:cViewPr varScale="1">
        <p:scale>
          <a:sx n="88" d="100"/>
          <a:sy n="88" d="100"/>
        </p:scale>
        <p:origin x="69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606E935-89CC-4126-A988-6EBCBED8FCF2}"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9FD624-37C3-407D-803F-2AA8EDDF6AE5}" type="slidenum">
              <a:rPr lang="en-GB" smtClean="0"/>
              <a:t>‹#›</a:t>
            </a:fld>
            <a:endParaRPr lang="en-GB"/>
          </a:p>
        </p:txBody>
      </p:sp>
    </p:spTree>
    <p:extLst>
      <p:ext uri="{BB962C8B-B14F-4D97-AF65-F5344CB8AC3E}">
        <p14:creationId xmlns:p14="http://schemas.microsoft.com/office/powerpoint/2010/main" val="1802857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06E935-89CC-4126-A988-6EBCBED8FCF2}"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9FD624-37C3-407D-803F-2AA8EDDF6AE5}" type="slidenum">
              <a:rPr lang="en-GB" smtClean="0"/>
              <a:t>‹#›</a:t>
            </a:fld>
            <a:endParaRPr lang="en-GB"/>
          </a:p>
        </p:txBody>
      </p:sp>
    </p:spTree>
    <p:extLst>
      <p:ext uri="{BB962C8B-B14F-4D97-AF65-F5344CB8AC3E}">
        <p14:creationId xmlns:p14="http://schemas.microsoft.com/office/powerpoint/2010/main" val="102104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06E935-89CC-4126-A988-6EBCBED8FCF2}"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9FD624-37C3-407D-803F-2AA8EDDF6AE5}" type="slidenum">
              <a:rPr lang="en-GB" smtClean="0"/>
              <a:t>‹#›</a:t>
            </a:fld>
            <a:endParaRPr lang="en-GB"/>
          </a:p>
        </p:txBody>
      </p:sp>
    </p:spTree>
    <p:extLst>
      <p:ext uri="{BB962C8B-B14F-4D97-AF65-F5344CB8AC3E}">
        <p14:creationId xmlns:p14="http://schemas.microsoft.com/office/powerpoint/2010/main" val="184645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06E935-89CC-4126-A988-6EBCBED8FCF2}"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9FD624-37C3-407D-803F-2AA8EDDF6AE5}" type="slidenum">
              <a:rPr lang="en-GB" smtClean="0"/>
              <a:t>‹#›</a:t>
            </a:fld>
            <a:endParaRPr lang="en-GB"/>
          </a:p>
        </p:txBody>
      </p:sp>
    </p:spTree>
    <p:extLst>
      <p:ext uri="{BB962C8B-B14F-4D97-AF65-F5344CB8AC3E}">
        <p14:creationId xmlns:p14="http://schemas.microsoft.com/office/powerpoint/2010/main" val="167343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06E935-89CC-4126-A988-6EBCBED8FCF2}"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9FD624-37C3-407D-803F-2AA8EDDF6AE5}" type="slidenum">
              <a:rPr lang="en-GB" smtClean="0"/>
              <a:t>‹#›</a:t>
            </a:fld>
            <a:endParaRPr lang="en-GB"/>
          </a:p>
        </p:txBody>
      </p:sp>
    </p:spTree>
    <p:extLst>
      <p:ext uri="{BB962C8B-B14F-4D97-AF65-F5344CB8AC3E}">
        <p14:creationId xmlns:p14="http://schemas.microsoft.com/office/powerpoint/2010/main" val="3789380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606E935-89CC-4126-A988-6EBCBED8FCF2}" type="datetimeFigureOut">
              <a:rPr lang="en-GB" smtClean="0"/>
              <a:t>20/09/2024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9FD624-37C3-407D-803F-2AA8EDDF6AE5}" type="slidenum">
              <a:rPr lang="en-GB" smtClean="0"/>
              <a:t>‹#›</a:t>
            </a:fld>
            <a:endParaRPr lang="en-GB"/>
          </a:p>
        </p:txBody>
      </p:sp>
    </p:spTree>
    <p:extLst>
      <p:ext uri="{BB962C8B-B14F-4D97-AF65-F5344CB8AC3E}">
        <p14:creationId xmlns:p14="http://schemas.microsoft.com/office/powerpoint/2010/main" val="111776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606E935-89CC-4126-A988-6EBCBED8FCF2}" type="datetimeFigureOut">
              <a:rPr lang="en-GB" smtClean="0"/>
              <a:t>20/09/2024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9FD624-37C3-407D-803F-2AA8EDDF6AE5}" type="slidenum">
              <a:rPr lang="en-GB" smtClean="0"/>
              <a:t>‹#›</a:t>
            </a:fld>
            <a:endParaRPr lang="en-GB"/>
          </a:p>
        </p:txBody>
      </p:sp>
    </p:spTree>
    <p:extLst>
      <p:ext uri="{BB962C8B-B14F-4D97-AF65-F5344CB8AC3E}">
        <p14:creationId xmlns:p14="http://schemas.microsoft.com/office/powerpoint/2010/main" val="2484879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606E935-89CC-4126-A988-6EBCBED8FCF2}" type="datetimeFigureOut">
              <a:rPr lang="en-GB" smtClean="0"/>
              <a:t>20/09/2024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9FD624-37C3-407D-803F-2AA8EDDF6AE5}" type="slidenum">
              <a:rPr lang="en-GB" smtClean="0"/>
              <a:t>‹#›</a:t>
            </a:fld>
            <a:endParaRPr lang="en-GB"/>
          </a:p>
        </p:txBody>
      </p:sp>
    </p:spTree>
    <p:extLst>
      <p:ext uri="{BB962C8B-B14F-4D97-AF65-F5344CB8AC3E}">
        <p14:creationId xmlns:p14="http://schemas.microsoft.com/office/powerpoint/2010/main" val="2707672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6E935-89CC-4126-A988-6EBCBED8FCF2}" type="datetimeFigureOut">
              <a:rPr lang="en-GB" smtClean="0"/>
              <a:t>20/09/2024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9FD624-37C3-407D-803F-2AA8EDDF6AE5}" type="slidenum">
              <a:rPr lang="en-GB" smtClean="0"/>
              <a:t>‹#›</a:t>
            </a:fld>
            <a:endParaRPr lang="en-GB"/>
          </a:p>
        </p:txBody>
      </p:sp>
    </p:spTree>
    <p:extLst>
      <p:ext uri="{BB962C8B-B14F-4D97-AF65-F5344CB8AC3E}">
        <p14:creationId xmlns:p14="http://schemas.microsoft.com/office/powerpoint/2010/main" val="203680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06E935-89CC-4126-A988-6EBCBED8FCF2}" type="datetimeFigureOut">
              <a:rPr lang="en-GB" smtClean="0"/>
              <a:t>20/09/2024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9FD624-37C3-407D-803F-2AA8EDDF6AE5}" type="slidenum">
              <a:rPr lang="en-GB" smtClean="0"/>
              <a:t>‹#›</a:t>
            </a:fld>
            <a:endParaRPr lang="en-GB"/>
          </a:p>
        </p:txBody>
      </p:sp>
    </p:spTree>
    <p:extLst>
      <p:ext uri="{BB962C8B-B14F-4D97-AF65-F5344CB8AC3E}">
        <p14:creationId xmlns:p14="http://schemas.microsoft.com/office/powerpoint/2010/main" val="164760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06E935-89CC-4126-A988-6EBCBED8FCF2}" type="datetimeFigureOut">
              <a:rPr lang="en-GB" smtClean="0"/>
              <a:t>20/09/2024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9FD624-37C3-407D-803F-2AA8EDDF6AE5}" type="slidenum">
              <a:rPr lang="en-GB" smtClean="0"/>
              <a:t>‹#›</a:t>
            </a:fld>
            <a:endParaRPr lang="en-GB"/>
          </a:p>
        </p:txBody>
      </p:sp>
    </p:spTree>
    <p:extLst>
      <p:ext uri="{BB962C8B-B14F-4D97-AF65-F5344CB8AC3E}">
        <p14:creationId xmlns:p14="http://schemas.microsoft.com/office/powerpoint/2010/main" val="254156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6E935-89CC-4126-A988-6EBCBED8FCF2}" type="datetimeFigureOut">
              <a:rPr lang="en-GB" smtClean="0"/>
              <a:t>20/09/2024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FD624-37C3-407D-803F-2AA8EDDF6AE5}" type="slidenum">
              <a:rPr lang="en-GB" smtClean="0"/>
              <a:t>‹#›</a:t>
            </a:fld>
            <a:endParaRPr lang="en-GB"/>
          </a:p>
        </p:txBody>
      </p:sp>
    </p:spTree>
    <p:extLst>
      <p:ext uri="{BB962C8B-B14F-4D97-AF65-F5344CB8AC3E}">
        <p14:creationId xmlns:p14="http://schemas.microsoft.com/office/powerpoint/2010/main" val="2535346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3" Type="http://schemas.openxmlformats.org/officeDocument/2006/relationships/image" Target="../media/image9.pn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7.jpg"/><Relationship Id="rId11" Type="http://schemas.openxmlformats.org/officeDocument/2006/relationships/image" Target="../media/image42.jpeg"/><Relationship Id="rId5" Type="http://schemas.openxmlformats.org/officeDocument/2006/relationships/image" Target="../media/image36.pn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png"/><Relationship Id="rId14" Type="http://schemas.openxmlformats.org/officeDocument/2006/relationships/image" Target="../media/image45.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http://i4tiran.com/e/2019/07/unique-image-of-professional-powerpoint-templates-blue-yellow-design-background-wallpaper-for-presentations-free-ppt-backgrounds-y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48343" y="5814992"/>
            <a:ext cx="11495314"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500" b="1" dirty="0">
                <a:solidFill>
                  <a:srgbClr val="000099"/>
                </a:solidFill>
                <a:effectLst>
                  <a:outerShdw blurRad="38100" dist="38100" dir="2700000" algn="tl">
                    <a:srgbClr val="000000">
                      <a:alpha val="43137"/>
                    </a:srgbClr>
                  </a:outerShdw>
                </a:effectLst>
              </a:rPr>
              <a:t>St Michael’s Catholic Primary School</a:t>
            </a:r>
            <a:endParaRPr lang="en-US" sz="5500" b="1" dirty="0">
              <a:solidFill>
                <a:srgbClr val="000099"/>
              </a:solidFill>
              <a:effectLst>
                <a:outerShdw blurRad="38100" dist="38100" dir="2700000" algn="tl">
                  <a:srgbClr val="000000">
                    <a:alpha val="43137"/>
                  </a:srgbClr>
                </a:outerShdw>
              </a:effectLst>
            </a:endParaRPr>
          </a:p>
        </p:txBody>
      </p:sp>
      <p:sp>
        <p:nvSpPr>
          <p:cNvPr id="7" name="TextBox 6"/>
          <p:cNvSpPr txBox="1"/>
          <p:nvPr/>
        </p:nvSpPr>
        <p:spPr>
          <a:xfrm>
            <a:off x="1524000" y="-4792"/>
            <a:ext cx="9144000" cy="400110"/>
          </a:xfrm>
          <a:prstGeom prst="rect">
            <a:avLst/>
          </a:prstGeom>
          <a:noFill/>
        </p:spPr>
        <p:txBody>
          <a:bodyPr wrap="square" rtlCol="0">
            <a:spAutoFit/>
          </a:bodyPr>
          <a:lstStyle/>
          <a:p>
            <a:pPr algn="ctr"/>
            <a:r>
              <a:rPr lang="en-US" sz="2000" dirty="0">
                <a:solidFill>
                  <a:srgbClr val="FEE232"/>
                </a:solidFill>
                <a:effectLst>
                  <a:outerShdw blurRad="38100" dist="38100" dir="2700000" algn="tl">
                    <a:srgbClr val="000000">
                      <a:alpha val="43137"/>
                    </a:srgbClr>
                  </a:outerShdw>
                </a:effectLst>
                <a:latin typeface="Lucida Handwriting" pitchFamily="66" charset="0"/>
              </a:rPr>
              <a:t>With Jesus we can achieve what we dream and believe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04168">
            <a:off x="1634653" y="707409"/>
            <a:ext cx="2907264" cy="2171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5899" t="21092" r="7581"/>
          <a:stretch/>
        </p:blipFill>
        <p:spPr>
          <a:xfrm rot="294777">
            <a:off x="1894091" y="2420571"/>
            <a:ext cx="2967170" cy="2029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418122">
            <a:off x="7212401" y="716632"/>
            <a:ext cx="2813588" cy="21101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t="15158" r="7841" b="15319"/>
          <a:stretch/>
        </p:blipFill>
        <p:spPr>
          <a:xfrm rot="259587">
            <a:off x="4395021" y="449640"/>
            <a:ext cx="2888016" cy="2178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61218">
            <a:off x="6897818" y="2373086"/>
            <a:ext cx="3135565" cy="2082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412786">
            <a:off x="7296979" y="4137204"/>
            <a:ext cx="2644430" cy="1983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459094">
            <a:off x="4526176" y="4055256"/>
            <a:ext cx="2625707" cy="1962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 descr="I:\Pictures\SchLogo.png"/>
          <p:cNvPicPr>
            <a:picLocks noChangeAspect="1" noChangeArrowheads="1"/>
          </p:cNvPicPr>
          <p:nvPr/>
        </p:nvPicPr>
        <p:blipFill>
          <a:blip r:embed="rId10" cstate="print"/>
          <a:srcRect/>
          <a:stretch>
            <a:fillRect/>
          </a:stretch>
        </p:blipFill>
        <p:spPr bwMode="auto">
          <a:xfrm>
            <a:off x="4955669" y="2408367"/>
            <a:ext cx="1866523" cy="1866523"/>
          </a:xfrm>
          <a:prstGeom prst="rect">
            <a:avLst/>
          </a:prstGeom>
          <a:noFill/>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221944">
            <a:off x="1848549" y="4063126"/>
            <a:ext cx="2565907" cy="1914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4237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http://i4tiran.com/e/2019/07/unique-image-of-professional-powerpoint-templates-blue-yellow-design-background-wallpaper-for-presentations-free-ppt-backgrounds-y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7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Pictures\SchLogo.png"/>
          <p:cNvPicPr>
            <a:picLocks noChangeAspect="1" noChangeArrowheads="1"/>
          </p:cNvPicPr>
          <p:nvPr/>
        </p:nvPicPr>
        <p:blipFill>
          <a:blip r:embed="rId3" cstate="print"/>
          <a:srcRect/>
          <a:stretch>
            <a:fillRect/>
          </a:stretch>
        </p:blipFill>
        <p:spPr bwMode="auto">
          <a:xfrm>
            <a:off x="0" y="6387737"/>
            <a:ext cx="470263" cy="470263"/>
          </a:xfrm>
          <a:prstGeom prst="rect">
            <a:avLst/>
          </a:prstGeom>
          <a:noFill/>
        </p:spPr>
      </p:pic>
      <p:sp>
        <p:nvSpPr>
          <p:cNvPr id="6" name="Title 1"/>
          <p:cNvSpPr txBox="1">
            <a:spLocks/>
          </p:cNvSpPr>
          <p:nvPr/>
        </p:nvSpPr>
        <p:spPr>
          <a:xfrm>
            <a:off x="-1175657" y="5754689"/>
            <a:ext cx="7806748"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rgbClr val="000099"/>
                </a:solidFill>
                <a:effectLst>
                  <a:outerShdw blurRad="38100" dist="38100" dir="2700000" algn="tl">
                    <a:srgbClr val="000000">
                      <a:alpha val="43137"/>
                    </a:srgbClr>
                  </a:outerShdw>
                </a:effectLst>
              </a:rPr>
              <a:t>St Michael’s Catholic Primary School</a:t>
            </a:r>
            <a:endParaRPr lang="en-US" sz="2400" b="1" dirty="0">
              <a:solidFill>
                <a:srgbClr val="000099"/>
              </a:solidFill>
              <a:effectLst>
                <a:outerShdw blurRad="38100" dist="38100" dir="2700000" algn="tl">
                  <a:srgbClr val="000000">
                    <a:alpha val="43137"/>
                  </a:srgbClr>
                </a:outerShdw>
              </a:effectLst>
            </a:endParaRPr>
          </a:p>
        </p:txBody>
      </p:sp>
      <p:sp>
        <p:nvSpPr>
          <p:cNvPr id="7" name="TextBox 6"/>
          <p:cNvSpPr txBox="1"/>
          <p:nvPr/>
        </p:nvSpPr>
        <p:spPr>
          <a:xfrm>
            <a:off x="1524000" y="49530"/>
            <a:ext cx="9144000" cy="400110"/>
          </a:xfrm>
          <a:prstGeom prst="rect">
            <a:avLst/>
          </a:prstGeom>
          <a:noFill/>
        </p:spPr>
        <p:txBody>
          <a:bodyPr wrap="square" rtlCol="0">
            <a:spAutoFit/>
          </a:bodyPr>
          <a:lstStyle/>
          <a:p>
            <a:pPr algn="ctr"/>
            <a:r>
              <a:rPr lang="en-US" sz="2000" dirty="0">
                <a:solidFill>
                  <a:srgbClr val="FEE232"/>
                </a:solidFill>
                <a:effectLst>
                  <a:outerShdw blurRad="38100" dist="38100" dir="2700000" algn="tl">
                    <a:srgbClr val="000000">
                      <a:alpha val="43137"/>
                    </a:srgbClr>
                  </a:outerShdw>
                </a:effectLst>
                <a:latin typeface="Lucida Handwriting" pitchFamily="66" charset="0"/>
              </a:rPr>
              <a:t>With Jesus we can achieve what we dream and believe</a:t>
            </a:r>
          </a:p>
        </p:txBody>
      </p:sp>
      <p:sp>
        <p:nvSpPr>
          <p:cNvPr id="8" name="TextBox 7"/>
          <p:cNvSpPr txBox="1"/>
          <p:nvPr/>
        </p:nvSpPr>
        <p:spPr>
          <a:xfrm>
            <a:off x="766354" y="249585"/>
            <a:ext cx="10659291" cy="3416320"/>
          </a:xfrm>
          <a:prstGeom prst="rect">
            <a:avLst/>
          </a:prstGeom>
          <a:noFill/>
        </p:spPr>
        <p:txBody>
          <a:bodyPr wrap="square" rtlCol="0">
            <a:spAutoFit/>
          </a:bodyPr>
          <a:lstStyle/>
          <a:p>
            <a:pPr algn="ctr"/>
            <a:r>
              <a:rPr lang="en-GB" sz="7200" dirty="0">
                <a:solidFill>
                  <a:srgbClr val="FF0000"/>
                </a:solidFill>
              </a:rPr>
              <a:t>Communication</a:t>
            </a:r>
          </a:p>
          <a:p>
            <a:endParaRPr lang="en-GB" sz="400" dirty="0"/>
          </a:p>
          <a:p>
            <a:endParaRPr lang="en-GB" sz="400" dirty="0"/>
          </a:p>
          <a:p>
            <a:endParaRPr lang="en-GB" sz="400" dirty="0"/>
          </a:p>
          <a:p>
            <a:endParaRPr lang="en-GB" sz="400" dirty="0"/>
          </a:p>
          <a:p>
            <a:endParaRPr lang="en-GB" sz="400" dirty="0"/>
          </a:p>
          <a:p>
            <a:endParaRPr lang="en-GB" sz="400" dirty="0"/>
          </a:p>
          <a:p>
            <a:endParaRPr lang="en-GB" sz="400" dirty="0"/>
          </a:p>
          <a:p>
            <a:endParaRPr lang="en-GB" sz="400" dirty="0"/>
          </a:p>
          <a:p>
            <a:endParaRPr lang="en-GB" sz="4000" dirty="0"/>
          </a:p>
          <a:p>
            <a:pPr algn="ctr"/>
            <a:endParaRPr lang="en-GB" sz="7200" dirty="0">
              <a:solidFill>
                <a:srgbClr val="FF0000"/>
              </a:solidFill>
            </a:endParaRPr>
          </a:p>
        </p:txBody>
      </p:sp>
      <p:pic>
        <p:nvPicPr>
          <p:cNvPr id="9" name="Picture 2" descr="H:\Pictures\New Pupils Presentation\phon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6727" y="4946458"/>
            <a:ext cx="3226930" cy="21512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454535" y="4034388"/>
            <a:ext cx="3511042" cy="1200329"/>
          </a:xfrm>
          <a:prstGeom prst="rect">
            <a:avLst/>
          </a:prstGeom>
          <a:noFill/>
        </p:spPr>
        <p:txBody>
          <a:bodyPr wrap="square" rtlCol="0">
            <a:spAutoFit/>
          </a:bodyPr>
          <a:lstStyle/>
          <a:p>
            <a:pPr algn="ctr"/>
            <a:r>
              <a:rPr lang="en-GB" sz="3200" b="1" dirty="0">
                <a:solidFill>
                  <a:srgbClr val="FF0000"/>
                </a:solidFill>
              </a:rPr>
              <a:t>Phone Calls </a:t>
            </a:r>
          </a:p>
          <a:p>
            <a:r>
              <a:rPr lang="en-GB" sz="2000" dirty="0"/>
              <a:t>School require at least 2 up to date contactable numbers </a:t>
            </a:r>
          </a:p>
        </p:txBody>
      </p:sp>
      <p:sp>
        <p:nvSpPr>
          <p:cNvPr id="11" name="TextBox 10"/>
          <p:cNvSpPr txBox="1"/>
          <p:nvPr/>
        </p:nvSpPr>
        <p:spPr>
          <a:xfrm>
            <a:off x="8912479" y="1141271"/>
            <a:ext cx="3511042" cy="1200329"/>
          </a:xfrm>
          <a:prstGeom prst="rect">
            <a:avLst/>
          </a:prstGeom>
          <a:noFill/>
        </p:spPr>
        <p:txBody>
          <a:bodyPr wrap="square" rtlCol="0">
            <a:spAutoFit/>
          </a:bodyPr>
          <a:lstStyle/>
          <a:p>
            <a:pPr algn="ctr"/>
            <a:r>
              <a:rPr lang="en-GB" sz="3200" b="1" dirty="0">
                <a:solidFill>
                  <a:srgbClr val="FF0000"/>
                </a:solidFill>
              </a:rPr>
              <a:t>Newsletter</a:t>
            </a:r>
          </a:p>
          <a:p>
            <a:r>
              <a:rPr lang="en-GB" sz="2000" dirty="0"/>
              <a:t>Sent out on app and available on school website</a:t>
            </a: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3656" r="5829"/>
          <a:stretch>
            <a:fillRect/>
          </a:stretch>
        </p:blipFill>
        <p:spPr bwMode="auto">
          <a:xfrm>
            <a:off x="4204548" y="2546195"/>
            <a:ext cx="3804074" cy="13895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p:cNvSpPr txBox="1"/>
          <p:nvPr/>
        </p:nvSpPr>
        <p:spPr>
          <a:xfrm>
            <a:off x="4145530" y="1335317"/>
            <a:ext cx="3960700" cy="1200329"/>
          </a:xfrm>
          <a:prstGeom prst="rect">
            <a:avLst/>
          </a:prstGeom>
          <a:noFill/>
        </p:spPr>
        <p:txBody>
          <a:bodyPr wrap="square" rtlCol="0">
            <a:spAutoFit/>
          </a:bodyPr>
          <a:lstStyle/>
          <a:p>
            <a:pPr algn="ctr"/>
            <a:r>
              <a:rPr lang="en-GB" sz="3200" b="1" dirty="0">
                <a:solidFill>
                  <a:srgbClr val="FF0000"/>
                </a:solidFill>
              </a:rPr>
              <a:t>Website</a:t>
            </a:r>
          </a:p>
          <a:p>
            <a:r>
              <a:rPr lang="en-GB" sz="2000" dirty="0"/>
              <a:t>General information and daily class page updates </a:t>
            </a:r>
          </a:p>
        </p:txBody>
      </p:sp>
      <p:sp>
        <p:nvSpPr>
          <p:cNvPr id="15" name="TextBox 14"/>
          <p:cNvSpPr txBox="1"/>
          <p:nvPr/>
        </p:nvSpPr>
        <p:spPr>
          <a:xfrm>
            <a:off x="-4841" y="934885"/>
            <a:ext cx="3826212" cy="2739211"/>
          </a:xfrm>
          <a:prstGeom prst="rect">
            <a:avLst/>
          </a:prstGeom>
          <a:noFill/>
        </p:spPr>
        <p:txBody>
          <a:bodyPr wrap="square" rtlCol="0">
            <a:spAutoFit/>
          </a:bodyPr>
          <a:lstStyle/>
          <a:p>
            <a:pPr algn="ctr"/>
            <a:r>
              <a:rPr lang="en-GB" sz="3200" b="1" dirty="0">
                <a:solidFill>
                  <a:srgbClr val="FF0000"/>
                </a:solidFill>
              </a:rPr>
              <a:t>School App</a:t>
            </a:r>
          </a:p>
          <a:p>
            <a:r>
              <a:rPr lang="en-GB" sz="2000" dirty="0"/>
              <a:t>Used regularly – click on link in text invite from St Michael’s and follow instructions.</a:t>
            </a:r>
          </a:p>
          <a:p>
            <a:r>
              <a:rPr lang="en-US" sz="2000" dirty="0"/>
              <a:t>Call into office</a:t>
            </a:r>
          </a:p>
          <a:p>
            <a:r>
              <a:rPr lang="en-US" sz="2000" dirty="0"/>
              <a:t>if you need </a:t>
            </a:r>
          </a:p>
          <a:p>
            <a:r>
              <a:rPr lang="en-US" sz="2000" dirty="0"/>
              <a:t>help or have not</a:t>
            </a:r>
            <a:endParaRPr lang="en-GB" sz="2000" dirty="0"/>
          </a:p>
          <a:p>
            <a:r>
              <a:rPr lang="en-US" sz="2000" dirty="0"/>
              <a:t>received a text</a:t>
            </a:r>
          </a:p>
        </p:txBody>
      </p:sp>
      <p:sp>
        <p:nvSpPr>
          <p:cNvPr id="16" name="TextBox 15"/>
          <p:cNvSpPr txBox="1"/>
          <p:nvPr/>
        </p:nvSpPr>
        <p:spPr>
          <a:xfrm>
            <a:off x="4875570" y="4318118"/>
            <a:ext cx="3511042" cy="1200329"/>
          </a:xfrm>
          <a:prstGeom prst="rect">
            <a:avLst/>
          </a:prstGeom>
          <a:noFill/>
        </p:spPr>
        <p:txBody>
          <a:bodyPr wrap="square" rtlCol="0">
            <a:spAutoFit/>
          </a:bodyPr>
          <a:lstStyle/>
          <a:p>
            <a:pPr algn="ctr"/>
            <a:r>
              <a:rPr lang="en-GB" sz="3200" b="1" dirty="0">
                <a:solidFill>
                  <a:srgbClr val="FF0000"/>
                </a:solidFill>
              </a:rPr>
              <a:t>Face to Face</a:t>
            </a:r>
          </a:p>
          <a:p>
            <a:r>
              <a:rPr lang="en-GB" sz="2000" dirty="0"/>
              <a:t>Staff can make arrangements to meet.</a:t>
            </a:r>
          </a:p>
        </p:txBody>
      </p:sp>
      <p:sp>
        <p:nvSpPr>
          <p:cNvPr id="17" name="TextBox 16"/>
          <p:cNvSpPr txBox="1"/>
          <p:nvPr/>
        </p:nvSpPr>
        <p:spPr>
          <a:xfrm>
            <a:off x="154081" y="4788441"/>
            <a:ext cx="3511042" cy="1200329"/>
          </a:xfrm>
          <a:prstGeom prst="rect">
            <a:avLst/>
          </a:prstGeom>
          <a:noFill/>
        </p:spPr>
        <p:txBody>
          <a:bodyPr wrap="square" rtlCol="0">
            <a:spAutoFit/>
          </a:bodyPr>
          <a:lstStyle/>
          <a:p>
            <a:pPr algn="ctr"/>
            <a:r>
              <a:rPr lang="en-GB" sz="3200" b="1" dirty="0">
                <a:solidFill>
                  <a:srgbClr val="FF0000"/>
                </a:solidFill>
              </a:rPr>
              <a:t>Letters Home</a:t>
            </a:r>
          </a:p>
          <a:p>
            <a:r>
              <a:rPr lang="en-GB" sz="2000" dirty="0"/>
              <a:t>Usually for trips, main </a:t>
            </a:r>
          </a:p>
          <a:p>
            <a:r>
              <a:rPr lang="en-GB" sz="2000" dirty="0"/>
              <a:t>contact through app.</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769204">
            <a:off x="3210234" y="5066104"/>
            <a:ext cx="1070918" cy="1349896"/>
          </a:xfrm>
          <a:prstGeom prst="rect">
            <a:avLst/>
          </a:prstGeom>
        </p:spPr>
      </p:pic>
      <p:pic>
        <p:nvPicPr>
          <p:cNvPr id="19" name="Picture 3" descr="H:\Pictures\New Pupils Presentation\face2fac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1562" y="5284394"/>
            <a:ext cx="2316669" cy="15456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stretch>
            <a:fillRect/>
          </a:stretch>
        </p:blipFill>
        <p:spPr>
          <a:xfrm>
            <a:off x="9621121" y="2357111"/>
            <a:ext cx="1982255" cy="1515842"/>
          </a:xfrm>
          <a:prstGeom prst="rect">
            <a:avLst/>
          </a:prstGeom>
        </p:spPr>
      </p:pic>
      <p:pic>
        <p:nvPicPr>
          <p:cNvPr id="12" name="Picture 11"/>
          <p:cNvPicPr>
            <a:picLocks noChangeAspect="1"/>
          </p:cNvPicPr>
          <p:nvPr/>
        </p:nvPicPr>
        <p:blipFill>
          <a:blip r:embed="rId9"/>
          <a:stretch>
            <a:fillRect/>
          </a:stretch>
        </p:blipFill>
        <p:spPr>
          <a:xfrm>
            <a:off x="1898679" y="2103571"/>
            <a:ext cx="1301106" cy="2671520"/>
          </a:xfrm>
          <a:prstGeom prst="rect">
            <a:avLst/>
          </a:prstGeom>
        </p:spPr>
      </p:pic>
    </p:spTree>
    <p:extLst>
      <p:ext uri="{BB962C8B-B14F-4D97-AF65-F5344CB8AC3E}">
        <p14:creationId xmlns:p14="http://schemas.microsoft.com/office/powerpoint/2010/main" val="2112140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B945A-CB76-4F41-9B77-D4D2241E23F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DA3137F-B0AB-45F9-8925-19F5E49326DE}"/>
              </a:ext>
            </a:extLst>
          </p:cNvPr>
          <p:cNvSpPr>
            <a:spLocks noGrp="1"/>
          </p:cNvSpPr>
          <p:nvPr>
            <p:ph idx="1"/>
          </p:nvPr>
        </p:nvSpPr>
        <p:spPr/>
        <p:txBody>
          <a:bodyPr/>
          <a:lstStyle/>
          <a:p>
            <a:endParaRPr lang="en-GB"/>
          </a:p>
        </p:txBody>
      </p:sp>
      <p:pic>
        <p:nvPicPr>
          <p:cNvPr id="4" name="Picture 2" descr="http://i4tiran.com/e/2019/07/unique-image-of-professional-powerpoint-templates-blue-yellow-design-background-wallpaper-for-presentations-free-ppt-backgrounds-your.jpg">
            <a:extLst>
              <a:ext uri="{FF2B5EF4-FFF2-40B4-BE49-F238E27FC236}">
                <a16:creationId xmlns:a16="http://schemas.microsoft.com/office/drawing/2014/main" id="{1EACCEB8-4AAE-4654-90BA-7A434DF7B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76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BC3AFE1-6CF6-4130-8A02-A03F11DE7F23}"/>
              </a:ext>
            </a:extLst>
          </p:cNvPr>
          <p:cNvSpPr txBox="1">
            <a:spLocks/>
          </p:cNvSpPr>
          <p:nvPr/>
        </p:nvSpPr>
        <p:spPr>
          <a:xfrm>
            <a:off x="2567608" y="125760"/>
            <a:ext cx="7848872"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FEE232"/>
                </a:solidFill>
                <a:effectLst>
                  <a:outerShdw blurRad="38100" dist="38100" dir="2700000" algn="tl">
                    <a:srgbClr val="000000">
                      <a:alpha val="43137"/>
                    </a:srgbClr>
                  </a:outerShdw>
                </a:effectLst>
              </a:rPr>
              <a:t>St Michael’s Catholic Primary School</a:t>
            </a:r>
            <a:endParaRPr lang="en-US" sz="4000" b="1" dirty="0">
              <a:solidFill>
                <a:srgbClr val="FEE232"/>
              </a:solidFill>
              <a:effectLst>
                <a:outerShdw blurRad="38100" dist="38100" dir="2700000" algn="tl">
                  <a:srgbClr val="000000">
                    <a:alpha val="43137"/>
                  </a:srgbClr>
                </a:outerShdw>
              </a:effectLst>
            </a:endParaRPr>
          </a:p>
        </p:txBody>
      </p:sp>
      <p:pic>
        <p:nvPicPr>
          <p:cNvPr id="6" name="Picture 2" descr="I:\Pictures\SchLogo.png">
            <a:extLst>
              <a:ext uri="{FF2B5EF4-FFF2-40B4-BE49-F238E27FC236}">
                <a16:creationId xmlns:a16="http://schemas.microsoft.com/office/drawing/2014/main" id="{26F2CD26-674C-4FB6-B679-504AA2A5F689}"/>
              </a:ext>
            </a:extLst>
          </p:cNvPr>
          <p:cNvPicPr>
            <a:picLocks noChangeAspect="1" noChangeArrowheads="1"/>
          </p:cNvPicPr>
          <p:nvPr/>
        </p:nvPicPr>
        <p:blipFill>
          <a:blip r:embed="rId3" cstate="print"/>
          <a:srcRect/>
          <a:stretch>
            <a:fillRect/>
          </a:stretch>
        </p:blipFill>
        <p:spPr bwMode="auto">
          <a:xfrm>
            <a:off x="1703512" y="188641"/>
            <a:ext cx="936104" cy="936104"/>
          </a:xfrm>
          <a:prstGeom prst="rect">
            <a:avLst/>
          </a:prstGeom>
          <a:noFill/>
        </p:spPr>
      </p:pic>
      <p:sp>
        <p:nvSpPr>
          <p:cNvPr id="7" name="TextBox 6">
            <a:extLst>
              <a:ext uri="{FF2B5EF4-FFF2-40B4-BE49-F238E27FC236}">
                <a16:creationId xmlns:a16="http://schemas.microsoft.com/office/drawing/2014/main" id="{D4BC9A82-1386-49EC-8AD1-4E5E5819939B}"/>
              </a:ext>
            </a:extLst>
          </p:cNvPr>
          <p:cNvSpPr txBox="1"/>
          <p:nvPr/>
        </p:nvSpPr>
        <p:spPr>
          <a:xfrm>
            <a:off x="1524000" y="713307"/>
            <a:ext cx="9144000" cy="1200329"/>
          </a:xfrm>
          <a:prstGeom prst="rect">
            <a:avLst/>
          </a:prstGeom>
          <a:noFill/>
        </p:spPr>
        <p:txBody>
          <a:bodyPr wrap="square" rtlCol="0">
            <a:spAutoFit/>
          </a:bodyPr>
          <a:lstStyle/>
          <a:p>
            <a:pPr algn="ctr"/>
            <a:r>
              <a:rPr lang="en-GB" sz="7200" b="1" dirty="0">
                <a:solidFill>
                  <a:schemeClr val="bg1"/>
                </a:solidFill>
                <a:effectLst>
                  <a:outerShdw blurRad="38100" dist="38100" dir="2700000" algn="tl">
                    <a:srgbClr val="000000">
                      <a:alpha val="43137"/>
                    </a:srgbClr>
                  </a:outerShdw>
                </a:effectLst>
              </a:rPr>
              <a:t>Uniform</a:t>
            </a:r>
            <a:endParaRPr lang="en-US" sz="7200" b="1" dirty="0">
              <a:solidFill>
                <a:schemeClr val="bg1"/>
              </a:solidFill>
              <a:effectLst>
                <a:outerShdw blurRad="38100" dist="38100" dir="2700000" algn="tl">
                  <a:srgbClr val="000000">
                    <a:alpha val="43137"/>
                  </a:srgbClr>
                </a:outerShdw>
              </a:effectLst>
            </a:endParaRPr>
          </a:p>
        </p:txBody>
      </p:sp>
      <p:pic>
        <p:nvPicPr>
          <p:cNvPr id="8" name="Picture 2" descr="http://i4tiran.com/e/2019/07/unique-image-of-professional-powerpoint-templates-blue-yellow-design-background-wallpaper-for-presentations-free-ppt-backgrounds-your.jpg">
            <a:extLst>
              <a:ext uri="{FF2B5EF4-FFF2-40B4-BE49-F238E27FC236}">
                <a16:creationId xmlns:a16="http://schemas.microsoft.com/office/drawing/2014/main" id="{31AD5EF8-A385-4EFD-8430-822F3F537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6" y="0"/>
            <a:ext cx="12192000" cy="68976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C9A6335-06E3-42D4-B59A-E3BA5944FB7B}"/>
              </a:ext>
            </a:extLst>
          </p:cNvPr>
          <p:cNvPicPr>
            <a:picLocks noChangeAspect="1"/>
          </p:cNvPicPr>
          <p:nvPr/>
        </p:nvPicPr>
        <p:blipFill rotWithShape="1">
          <a:blip r:embed="rId4"/>
          <a:srcRect t="2163" b="21"/>
          <a:stretch/>
        </p:blipFill>
        <p:spPr>
          <a:xfrm>
            <a:off x="3380081" y="936784"/>
            <a:ext cx="8761615" cy="5895743"/>
          </a:xfrm>
          <a:prstGeom prst="rect">
            <a:avLst/>
          </a:prstGeom>
        </p:spPr>
      </p:pic>
      <p:sp>
        <p:nvSpPr>
          <p:cNvPr id="14" name="Title 1">
            <a:extLst>
              <a:ext uri="{FF2B5EF4-FFF2-40B4-BE49-F238E27FC236}">
                <a16:creationId xmlns:a16="http://schemas.microsoft.com/office/drawing/2014/main" id="{6F3B89D9-6CA6-468D-B3B8-941E062B1156}"/>
              </a:ext>
            </a:extLst>
          </p:cNvPr>
          <p:cNvSpPr txBox="1">
            <a:spLocks/>
          </p:cNvSpPr>
          <p:nvPr/>
        </p:nvSpPr>
        <p:spPr>
          <a:xfrm>
            <a:off x="2666728" y="-115094"/>
            <a:ext cx="7848872"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FEE232"/>
                </a:solidFill>
                <a:effectLst>
                  <a:outerShdw blurRad="38100" dist="38100" dir="2700000" algn="tl">
                    <a:srgbClr val="000000">
                      <a:alpha val="43137"/>
                    </a:srgbClr>
                  </a:outerShdw>
                </a:effectLst>
              </a:rPr>
              <a:t>St Michael’s Catholic Primary School</a:t>
            </a:r>
            <a:endParaRPr lang="en-US" sz="4000" b="1" dirty="0">
              <a:solidFill>
                <a:srgbClr val="FEE232"/>
              </a:solidFill>
              <a:effectLst>
                <a:outerShdw blurRad="38100" dist="38100" dir="2700000" algn="tl">
                  <a:srgbClr val="000000">
                    <a:alpha val="43137"/>
                  </a:srgbClr>
                </a:outerShdw>
              </a:effectLst>
            </a:endParaRPr>
          </a:p>
        </p:txBody>
      </p:sp>
      <p:pic>
        <p:nvPicPr>
          <p:cNvPr id="15" name="Picture 2" descr="I:\Pictures\SchLogo.png">
            <a:extLst>
              <a:ext uri="{FF2B5EF4-FFF2-40B4-BE49-F238E27FC236}">
                <a16:creationId xmlns:a16="http://schemas.microsoft.com/office/drawing/2014/main" id="{26D8165A-DB03-41CC-8708-79510E36EBAD}"/>
              </a:ext>
            </a:extLst>
          </p:cNvPr>
          <p:cNvPicPr>
            <a:picLocks noChangeAspect="1" noChangeArrowheads="1"/>
          </p:cNvPicPr>
          <p:nvPr/>
        </p:nvPicPr>
        <p:blipFill>
          <a:blip r:embed="rId3" cstate="print"/>
          <a:srcRect/>
          <a:stretch>
            <a:fillRect/>
          </a:stretch>
        </p:blipFill>
        <p:spPr bwMode="auto">
          <a:xfrm>
            <a:off x="1779712" y="36241"/>
            <a:ext cx="936104" cy="936104"/>
          </a:xfrm>
          <a:prstGeom prst="rect">
            <a:avLst/>
          </a:prstGeom>
          <a:noFill/>
        </p:spPr>
      </p:pic>
      <p:sp>
        <p:nvSpPr>
          <p:cNvPr id="16" name="TextBox 15">
            <a:extLst>
              <a:ext uri="{FF2B5EF4-FFF2-40B4-BE49-F238E27FC236}">
                <a16:creationId xmlns:a16="http://schemas.microsoft.com/office/drawing/2014/main" id="{69D7D138-31C9-4224-BA6E-A6AFEDBBD2B2}"/>
              </a:ext>
            </a:extLst>
          </p:cNvPr>
          <p:cNvSpPr txBox="1"/>
          <p:nvPr/>
        </p:nvSpPr>
        <p:spPr>
          <a:xfrm>
            <a:off x="-2842592" y="604225"/>
            <a:ext cx="9144000" cy="1200329"/>
          </a:xfrm>
          <a:prstGeom prst="rect">
            <a:avLst/>
          </a:prstGeom>
          <a:noFill/>
        </p:spPr>
        <p:txBody>
          <a:bodyPr wrap="square" rtlCol="0">
            <a:spAutoFit/>
          </a:bodyPr>
          <a:lstStyle/>
          <a:p>
            <a:pPr algn="ctr"/>
            <a:r>
              <a:rPr lang="en-GB" sz="7200" b="1" dirty="0">
                <a:solidFill>
                  <a:schemeClr val="bg1"/>
                </a:solidFill>
                <a:effectLst>
                  <a:outerShdw blurRad="38100" dist="38100" dir="2700000" algn="tl">
                    <a:srgbClr val="000000">
                      <a:alpha val="43137"/>
                    </a:srgbClr>
                  </a:outerShdw>
                </a:effectLst>
              </a:rPr>
              <a:t>Uniform</a:t>
            </a:r>
            <a:endParaRPr lang="en-US" sz="7200" b="1" dirty="0">
              <a:solidFill>
                <a:schemeClr val="bg1"/>
              </a:solidFill>
              <a:effectLst>
                <a:outerShdw blurRad="38100" dist="38100" dir="2700000" algn="tl">
                  <a:srgbClr val="000000">
                    <a:alpha val="43137"/>
                  </a:srgbClr>
                </a:outerShdw>
              </a:effectLst>
            </a:endParaRPr>
          </a:p>
        </p:txBody>
      </p:sp>
      <p:pic>
        <p:nvPicPr>
          <p:cNvPr id="17" name="Picture 16">
            <a:extLst>
              <a:ext uri="{FF2B5EF4-FFF2-40B4-BE49-F238E27FC236}">
                <a16:creationId xmlns:a16="http://schemas.microsoft.com/office/drawing/2014/main" id="{5A1DCC82-1F81-480C-ADCD-92338186F165}"/>
              </a:ext>
            </a:extLst>
          </p:cNvPr>
          <p:cNvPicPr>
            <a:picLocks noChangeAspect="1"/>
          </p:cNvPicPr>
          <p:nvPr/>
        </p:nvPicPr>
        <p:blipFill>
          <a:blip r:embed="rId5"/>
          <a:stretch>
            <a:fillRect/>
          </a:stretch>
        </p:blipFill>
        <p:spPr>
          <a:xfrm>
            <a:off x="718773" y="1650975"/>
            <a:ext cx="1969478" cy="1070289"/>
          </a:xfrm>
          <a:prstGeom prst="rect">
            <a:avLst/>
          </a:prstGeom>
        </p:spPr>
      </p:pic>
      <p:pic>
        <p:nvPicPr>
          <p:cNvPr id="18" name="Picture 17">
            <a:extLst>
              <a:ext uri="{FF2B5EF4-FFF2-40B4-BE49-F238E27FC236}">
                <a16:creationId xmlns:a16="http://schemas.microsoft.com/office/drawing/2014/main" id="{FB29A384-3204-4755-93AE-AA491DD9D647}"/>
              </a:ext>
            </a:extLst>
          </p:cNvPr>
          <p:cNvPicPr>
            <a:picLocks noChangeAspect="1"/>
          </p:cNvPicPr>
          <p:nvPr/>
        </p:nvPicPr>
        <p:blipFill>
          <a:blip r:embed="rId6"/>
          <a:stretch>
            <a:fillRect/>
          </a:stretch>
        </p:blipFill>
        <p:spPr>
          <a:xfrm>
            <a:off x="221523" y="2857386"/>
            <a:ext cx="3015770" cy="522733"/>
          </a:xfrm>
          <a:prstGeom prst="rect">
            <a:avLst/>
          </a:prstGeom>
        </p:spPr>
      </p:pic>
    </p:spTree>
    <p:extLst>
      <p:ext uri="{BB962C8B-B14F-4D97-AF65-F5344CB8AC3E}">
        <p14:creationId xmlns:p14="http://schemas.microsoft.com/office/powerpoint/2010/main" val="825598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B945A-CB76-4F41-9B77-D4D2241E23F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DA3137F-B0AB-45F9-8925-19F5E49326DE}"/>
              </a:ext>
            </a:extLst>
          </p:cNvPr>
          <p:cNvSpPr>
            <a:spLocks noGrp="1"/>
          </p:cNvSpPr>
          <p:nvPr>
            <p:ph idx="1"/>
          </p:nvPr>
        </p:nvSpPr>
        <p:spPr/>
        <p:txBody>
          <a:bodyPr/>
          <a:lstStyle/>
          <a:p>
            <a:endParaRPr lang="en-GB"/>
          </a:p>
        </p:txBody>
      </p:sp>
      <p:pic>
        <p:nvPicPr>
          <p:cNvPr id="4" name="Picture 2" descr="http://i4tiran.com/e/2019/07/unique-image-of-professional-powerpoint-templates-blue-yellow-design-background-wallpaper-for-presentations-free-ppt-backgrounds-your.jpg">
            <a:extLst>
              <a:ext uri="{FF2B5EF4-FFF2-40B4-BE49-F238E27FC236}">
                <a16:creationId xmlns:a16="http://schemas.microsoft.com/office/drawing/2014/main" id="{1EACCEB8-4AAE-4654-90BA-7A434DF7B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76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BC3AFE1-6CF6-4130-8A02-A03F11DE7F23}"/>
              </a:ext>
            </a:extLst>
          </p:cNvPr>
          <p:cNvSpPr txBox="1">
            <a:spLocks/>
          </p:cNvSpPr>
          <p:nvPr/>
        </p:nvSpPr>
        <p:spPr>
          <a:xfrm>
            <a:off x="2567608" y="125760"/>
            <a:ext cx="7848872"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FEE232"/>
                </a:solidFill>
                <a:effectLst>
                  <a:outerShdw blurRad="38100" dist="38100" dir="2700000" algn="tl">
                    <a:srgbClr val="000000">
                      <a:alpha val="43137"/>
                    </a:srgbClr>
                  </a:outerShdw>
                </a:effectLst>
              </a:rPr>
              <a:t>St Michael’s Catholic Primary School</a:t>
            </a:r>
            <a:endParaRPr lang="en-US" sz="4000" b="1" dirty="0">
              <a:solidFill>
                <a:srgbClr val="FEE232"/>
              </a:solidFill>
              <a:effectLst>
                <a:outerShdw blurRad="38100" dist="38100" dir="2700000" algn="tl">
                  <a:srgbClr val="000000">
                    <a:alpha val="43137"/>
                  </a:srgbClr>
                </a:outerShdw>
              </a:effectLst>
            </a:endParaRPr>
          </a:p>
        </p:txBody>
      </p:sp>
      <p:pic>
        <p:nvPicPr>
          <p:cNvPr id="6" name="Picture 2" descr="I:\Pictures\SchLogo.png">
            <a:extLst>
              <a:ext uri="{FF2B5EF4-FFF2-40B4-BE49-F238E27FC236}">
                <a16:creationId xmlns:a16="http://schemas.microsoft.com/office/drawing/2014/main" id="{26F2CD26-674C-4FB6-B679-504AA2A5F689}"/>
              </a:ext>
            </a:extLst>
          </p:cNvPr>
          <p:cNvPicPr>
            <a:picLocks noChangeAspect="1" noChangeArrowheads="1"/>
          </p:cNvPicPr>
          <p:nvPr/>
        </p:nvPicPr>
        <p:blipFill>
          <a:blip r:embed="rId3" cstate="print"/>
          <a:srcRect/>
          <a:stretch>
            <a:fillRect/>
          </a:stretch>
        </p:blipFill>
        <p:spPr bwMode="auto">
          <a:xfrm>
            <a:off x="1703512" y="188641"/>
            <a:ext cx="936104" cy="936104"/>
          </a:xfrm>
          <a:prstGeom prst="rect">
            <a:avLst/>
          </a:prstGeom>
          <a:noFill/>
        </p:spPr>
      </p:pic>
      <p:sp>
        <p:nvSpPr>
          <p:cNvPr id="7" name="TextBox 6">
            <a:extLst>
              <a:ext uri="{FF2B5EF4-FFF2-40B4-BE49-F238E27FC236}">
                <a16:creationId xmlns:a16="http://schemas.microsoft.com/office/drawing/2014/main" id="{D4BC9A82-1386-49EC-8AD1-4E5E5819939B}"/>
              </a:ext>
            </a:extLst>
          </p:cNvPr>
          <p:cNvSpPr txBox="1"/>
          <p:nvPr/>
        </p:nvSpPr>
        <p:spPr>
          <a:xfrm>
            <a:off x="1524000" y="713307"/>
            <a:ext cx="9144000" cy="1200329"/>
          </a:xfrm>
          <a:prstGeom prst="rect">
            <a:avLst/>
          </a:prstGeom>
          <a:noFill/>
        </p:spPr>
        <p:txBody>
          <a:bodyPr wrap="square" rtlCol="0">
            <a:spAutoFit/>
          </a:bodyPr>
          <a:lstStyle/>
          <a:p>
            <a:pPr algn="ctr"/>
            <a:r>
              <a:rPr lang="en-GB" sz="7200" b="1" dirty="0">
                <a:solidFill>
                  <a:schemeClr val="bg1"/>
                </a:solidFill>
                <a:effectLst>
                  <a:outerShdw blurRad="38100" dist="38100" dir="2700000" algn="tl">
                    <a:srgbClr val="000000">
                      <a:alpha val="43137"/>
                    </a:srgbClr>
                  </a:outerShdw>
                </a:effectLst>
              </a:rPr>
              <a:t>Uniform</a:t>
            </a:r>
            <a:endParaRPr lang="en-US" sz="7200" b="1" dirty="0">
              <a:solidFill>
                <a:schemeClr val="bg1"/>
              </a:solidFill>
              <a:effectLst>
                <a:outerShdw blurRad="38100" dist="38100" dir="2700000" algn="tl">
                  <a:srgbClr val="000000">
                    <a:alpha val="43137"/>
                  </a:srgbClr>
                </a:outerShdw>
              </a:effectLst>
            </a:endParaRPr>
          </a:p>
        </p:txBody>
      </p:sp>
      <p:pic>
        <p:nvPicPr>
          <p:cNvPr id="8" name="Picture 2" descr="http://i4tiran.com/e/2019/07/unique-image-of-professional-powerpoint-templates-blue-yellow-design-background-wallpaper-for-presentations-free-ppt-backgrounds-your.jpg">
            <a:extLst>
              <a:ext uri="{FF2B5EF4-FFF2-40B4-BE49-F238E27FC236}">
                <a16:creationId xmlns:a16="http://schemas.microsoft.com/office/drawing/2014/main" id="{31AD5EF8-A385-4EFD-8430-822F3F537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6F3B89D9-6CA6-468D-B3B8-941E062B1156}"/>
              </a:ext>
            </a:extLst>
          </p:cNvPr>
          <p:cNvSpPr txBox="1">
            <a:spLocks/>
          </p:cNvSpPr>
          <p:nvPr/>
        </p:nvSpPr>
        <p:spPr>
          <a:xfrm>
            <a:off x="2666728" y="-115094"/>
            <a:ext cx="7848872"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FEE232"/>
                </a:solidFill>
                <a:effectLst>
                  <a:outerShdw blurRad="38100" dist="38100" dir="2700000" algn="tl">
                    <a:srgbClr val="000000">
                      <a:alpha val="43137"/>
                    </a:srgbClr>
                  </a:outerShdw>
                </a:effectLst>
              </a:rPr>
              <a:t>St Michael’s Catholic Primary School</a:t>
            </a:r>
            <a:endParaRPr lang="en-US" sz="4000" b="1" dirty="0">
              <a:solidFill>
                <a:srgbClr val="FEE232"/>
              </a:solidFill>
              <a:effectLst>
                <a:outerShdw blurRad="38100" dist="38100" dir="2700000" algn="tl">
                  <a:srgbClr val="000000">
                    <a:alpha val="43137"/>
                  </a:srgbClr>
                </a:outerShdw>
              </a:effectLst>
            </a:endParaRPr>
          </a:p>
        </p:txBody>
      </p:sp>
      <p:pic>
        <p:nvPicPr>
          <p:cNvPr id="15" name="Picture 2" descr="I:\Pictures\SchLogo.png">
            <a:extLst>
              <a:ext uri="{FF2B5EF4-FFF2-40B4-BE49-F238E27FC236}">
                <a16:creationId xmlns:a16="http://schemas.microsoft.com/office/drawing/2014/main" id="{26D8165A-DB03-41CC-8708-79510E36EBAD}"/>
              </a:ext>
            </a:extLst>
          </p:cNvPr>
          <p:cNvPicPr>
            <a:picLocks noChangeAspect="1" noChangeArrowheads="1"/>
          </p:cNvPicPr>
          <p:nvPr/>
        </p:nvPicPr>
        <p:blipFill>
          <a:blip r:embed="rId3" cstate="print"/>
          <a:srcRect/>
          <a:stretch>
            <a:fillRect/>
          </a:stretch>
        </p:blipFill>
        <p:spPr bwMode="auto">
          <a:xfrm>
            <a:off x="1779712" y="36241"/>
            <a:ext cx="936104" cy="936104"/>
          </a:xfrm>
          <a:prstGeom prst="rect">
            <a:avLst/>
          </a:prstGeom>
          <a:noFill/>
        </p:spPr>
      </p:pic>
      <p:sp>
        <p:nvSpPr>
          <p:cNvPr id="16" name="TextBox 15">
            <a:extLst>
              <a:ext uri="{FF2B5EF4-FFF2-40B4-BE49-F238E27FC236}">
                <a16:creationId xmlns:a16="http://schemas.microsoft.com/office/drawing/2014/main" id="{69D7D138-31C9-4224-BA6E-A6AFEDBBD2B2}"/>
              </a:ext>
            </a:extLst>
          </p:cNvPr>
          <p:cNvSpPr txBox="1"/>
          <p:nvPr/>
        </p:nvSpPr>
        <p:spPr>
          <a:xfrm>
            <a:off x="-2842592" y="604225"/>
            <a:ext cx="9144000" cy="1200329"/>
          </a:xfrm>
          <a:prstGeom prst="rect">
            <a:avLst/>
          </a:prstGeom>
          <a:noFill/>
        </p:spPr>
        <p:txBody>
          <a:bodyPr wrap="square" rtlCol="0">
            <a:spAutoFit/>
          </a:bodyPr>
          <a:lstStyle/>
          <a:p>
            <a:pPr algn="ctr"/>
            <a:r>
              <a:rPr lang="en-GB" sz="7200" b="1" dirty="0">
                <a:solidFill>
                  <a:schemeClr val="bg1"/>
                </a:solidFill>
                <a:effectLst>
                  <a:outerShdw blurRad="38100" dist="38100" dir="2700000" algn="tl">
                    <a:srgbClr val="000000">
                      <a:alpha val="43137"/>
                    </a:srgbClr>
                  </a:outerShdw>
                </a:effectLst>
              </a:rPr>
              <a:t>Uniform</a:t>
            </a:r>
            <a:endParaRPr lang="en-US" sz="7200" b="1" dirty="0">
              <a:solidFill>
                <a:schemeClr val="bg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9F00777C-C80C-4A4D-9F25-D6A4D2F5E3FA}"/>
              </a:ext>
            </a:extLst>
          </p:cNvPr>
          <p:cNvPicPr>
            <a:picLocks noChangeAspect="1"/>
          </p:cNvPicPr>
          <p:nvPr/>
        </p:nvPicPr>
        <p:blipFill>
          <a:blip r:embed="rId4"/>
          <a:stretch>
            <a:fillRect/>
          </a:stretch>
        </p:blipFill>
        <p:spPr>
          <a:xfrm>
            <a:off x="3334347" y="849740"/>
            <a:ext cx="8464143" cy="5906633"/>
          </a:xfrm>
          <a:prstGeom prst="rect">
            <a:avLst/>
          </a:prstGeom>
        </p:spPr>
      </p:pic>
      <p:pic>
        <p:nvPicPr>
          <p:cNvPr id="10" name="Picture 9">
            <a:extLst>
              <a:ext uri="{FF2B5EF4-FFF2-40B4-BE49-F238E27FC236}">
                <a16:creationId xmlns:a16="http://schemas.microsoft.com/office/drawing/2014/main" id="{5FC355FB-B7B0-46D5-B74B-758E2B8DCD32}"/>
              </a:ext>
            </a:extLst>
          </p:cNvPr>
          <p:cNvPicPr>
            <a:picLocks noChangeAspect="1"/>
          </p:cNvPicPr>
          <p:nvPr/>
        </p:nvPicPr>
        <p:blipFill>
          <a:blip r:embed="rId5"/>
          <a:stretch>
            <a:fillRect/>
          </a:stretch>
        </p:blipFill>
        <p:spPr>
          <a:xfrm>
            <a:off x="718773" y="1650975"/>
            <a:ext cx="1969478" cy="1070289"/>
          </a:xfrm>
          <a:prstGeom prst="rect">
            <a:avLst/>
          </a:prstGeom>
        </p:spPr>
      </p:pic>
      <p:pic>
        <p:nvPicPr>
          <p:cNvPr id="17" name="Picture 16">
            <a:extLst>
              <a:ext uri="{FF2B5EF4-FFF2-40B4-BE49-F238E27FC236}">
                <a16:creationId xmlns:a16="http://schemas.microsoft.com/office/drawing/2014/main" id="{C6E428E2-F955-46BA-91C2-50F7E71B59D0}"/>
              </a:ext>
            </a:extLst>
          </p:cNvPr>
          <p:cNvPicPr>
            <a:picLocks noChangeAspect="1"/>
          </p:cNvPicPr>
          <p:nvPr/>
        </p:nvPicPr>
        <p:blipFill>
          <a:blip r:embed="rId6"/>
          <a:stretch>
            <a:fillRect/>
          </a:stretch>
        </p:blipFill>
        <p:spPr>
          <a:xfrm>
            <a:off x="221523" y="2857386"/>
            <a:ext cx="3015770" cy="522733"/>
          </a:xfrm>
          <a:prstGeom prst="rect">
            <a:avLst/>
          </a:prstGeom>
        </p:spPr>
      </p:pic>
    </p:spTree>
    <p:extLst>
      <p:ext uri="{BB962C8B-B14F-4D97-AF65-F5344CB8AC3E}">
        <p14:creationId xmlns:p14="http://schemas.microsoft.com/office/powerpoint/2010/main" val="2720245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i4tiran.com/e/2019/07/unique-image-of-professional-powerpoint-templates-blue-yellow-design-background-wallpaper-for-presentations-free-ppt-backgrounds-your.jpg">
            <a:extLst>
              <a:ext uri="{FF2B5EF4-FFF2-40B4-BE49-F238E27FC236}">
                <a16:creationId xmlns:a16="http://schemas.microsoft.com/office/drawing/2014/main" id="{21624382-C00D-434F-B53C-95B3271C2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Pictures\New Pupils Presentation\Sick.png"/>
          <p:cNvPicPr>
            <a:picLocks noChangeAspect="1" noChangeArrowheads="1"/>
          </p:cNvPicPr>
          <p:nvPr/>
        </p:nvPicPr>
        <p:blipFill>
          <a:blip r:embed="rId3" cstate="print"/>
          <a:srcRect/>
          <a:stretch>
            <a:fillRect/>
          </a:stretch>
        </p:blipFill>
        <p:spPr bwMode="auto">
          <a:xfrm>
            <a:off x="445117" y="2770674"/>
            <a:ext cx="6263459" cy="4149080"/>
          </a:xfrm>
          <a:prstGeom prst="rect">
            <a:avLst/>
          </a:prstGeom>
          <a:noFill/>
        </p:spPr>
      </p:pic>
      <p:sp>
        <p:nvSpPr>
          <p:cNvPr id="4" name="Title 1"/>
          <p:cNvSpPr>
            <a:spLocks noGrp="1"/>
          </p:cNvSpPr>
          <p:nvPr>
            <p:ph type="title"/>
          </p:nvPr>
        </p:nvSpPr>
        <p:spPr>
          <a:xfrm>
            <a:off x="2567608" y="125760"/>
            <a:ext cx="7848872" cy="1143000"/>
          </a:xfrm>
        </p:spPr>
        <p:txBody>
          <a:bodyPr>
            <a:noAutofit/>
          </a:bodyPr>
          <a:lstStyle/>
          <a:p>
            <a:pPr algn="l"/>
            <a:r>
              <a:rPr lang="en-GB" sz="4000" b="1" dirty="0">
                <a:solidFill>
                  <a:srgbClr val="FEE232"/>
                </a:solidFill>
                <a:effectLst>
                  <a:outerShdw blurRad="38100" dist="38100" dir="2700000" algn="tl">
                    <a:srgbClr val="000000">
                      <a:alpha val="43137"/>
                    </a:srgbClr>
                  </a:outerShdw>
                </a:effectLst>
              </a:rPr>
              <a:t>St Michael’s Catholic Primary School</a:t>
            </a:r>
            <a:endParaRPr lang="en-US" sz="4000" b="1" dirty="0">
              <a:solidFill>
                <a:srgbClr val="FEE232"/>
              </a:solidFill>
              <a:effectLst>
                <a:outerShdw blurRad="38100" dist="38100" dir="2700000" algn="tl">
                  <a:srgbClr val="000000">
                    <a:alpha val="43137"/>
                  </a:srgbClr>
                </a:outerShdw>
              </a:effectLst>
            </a:endParaRPr>
          </a:p>
        </p:txBody>
      </p:sp>
      <p:pic>
        <p:nvPicPr>
          <p:cNvPr id="5" name="Picture 2" descr="I:\Pictures\SchLogo.png"/>
          <p:cNvPicPr>
            <a:picLocks noChangeAspect="1" noChangeArrowheads="1"/>
          </p:cNvPicPr>
          <p:nvPr/>
        </p:nvPicPr>
        <p:blipFill>
          <a:blip r:embed="rId4" cstate="print"/>
          <a:srcRect/>
          <a:stretch>
            <a:fillRect/>
          </a:stretch>
        </p:blipFill>
        <p:spPr bwMode="auto">
          <a:xfrm>
            <a:off x="1703512" y="188641"/>
            <a:ext cx="936104" cy="936104"/>
          </a:xfrm>
          <a:prstGeom prst="rect">
            <a:avLst/>
          </a:prstGeom>
          <a:noFill/>
        </p:spPr>
      </p:pic>
      <p:pic>
        <p:nvPicPr>
          <p:cNvPr id="3075" name="Picture 3" descr="I:\Pictures\New Pupils Presentation\Telephone.png"/>
          <p:cNvPicPr>
            <a:picLocks noChangeAspect="1" noChangeArrowheads="1"/>
          </p:cNvPicPr>
          <p:nvPr/>
        </p:nvPicPr>
        <p:blipFill>
          <a:blip r:embed="rId5" cstate="print"/>
          <a:srcRect/>
          <a:stretch>
            <a:fillRect/>
          </a:stretch>
        </p:blipFill>
        <p:spPr bwMode="auto">
          <a:xfrm>
            <a:off x="7788696" y="4212377"/>
            <a:ext cx="1335584" cy="1335584"/>
          </a:xfrm>
          <a:prstGeom prst="rect">
            <a:avLst/>
          </a:prstGeom>
          <a:noFill/>
        </p:spPr>
      </p:pic>
      <p:sp>
        <p:nvSpPr>
          <p:cNvPr id="9" name="TextBox 8"/>
          <p:cNvSpPr txBox="1"/>
          <p:nvPr/>
        </p:nvSpPr>
        <p:spPr>
          <a:xfrm>
            <a:off x="1703512" y="980728"/>
            <a:ext cx="8640960" cy="1107996"/>
          </a:xfrm>
          <a:prstGeom prst="rect">
            <a:avLst/>
          </a:prstGeom>
          <a:noFill/>
        </p:spPr>
        <p:txBody>
          <a:bodyPr wrap="square" rtlCol="0">
            <a:spAutoFit/>
          </a:bodyPr>
          <a:lstStyle/>
          <a:p>
            <a:pPr algn="ctr"/>
            <a:r>
              <a:rPr lang="en-GB" sz="6600" b="1" dirty="0">
                <a:solidFill>
                  <a:schemeClr val="bg1"/>
                </a:solidFill>
                <a:effectLst>
                  <a:outerShdw blurRad="38100" dist="38100" dir="2700000" algn="tl">
                    <a:srgbClr val="000000">
                      <a:alpha val="43137"/>
                    </a:srgbClr>
                  </a:outerShdw>
                </a:effectLst>
                <a:latin typeface="Comic Sans MS" pitchFamily="66" charset="0"/>
              </a:rPr>
              <a:t>Sickness / Illness</a:t>
            </a:r>
            <a:endParaRPr lang="en-US" sz="1600" b="1" dirty="0">
              <a:solidFill>
                <a:schemeClr val="bg1"/>
              </a:solidFill>
              <a:effectLst>
                <a:outerShdw blurRad="38100" dist="38100" dir="2700000" algn="tl">
                  <a:srgbClr val="000000">
                    <a:alpha val="43137"/>
                  </a:srgbClr>
                </a:outerShdw>
              </a:effectLst>
              <a:latin typeface="Comic Sans MS" pitchFamily="66" charset="0"/>
            </a:endParaRPr>
          </a:p>
        </p:txBody>
      </p:sp>
      <p:sp>
        <p:nvSpPr>
          <p:cNvPr id="10" name="TextBox 9"/>
          <p:cNvSpPr txBox="1"/>
          <p:nvPr/>
        </p:nvSpPr>
        <p:spPr>
          <a:xfrm>
            <a:off x="6708576" y="5652538"/>
            <a:ext cx="3923928" cy="584775"/>
          </a:xfrm>
          <a:prstGeom prst="rect">
            <a:avLst/>
          </a:prstGeom>
          <a:noFill/>
        </p:spPr>
        <p:txBody>
          <a:bodyPr wrap="square" rtlCol="0">
            <a:spAutoFit/>
          </a:bodyPr>
          <a:lstStyle/>
          <a:p>
            <a:r>
              <a:rPr lang="en-GB" sz="3200" dirty="0">
                <a:latin typeface="Comic Sans MS" pitchFamily="66" charset="0"/>
              </a:rPr>
              <a:t>Tel. 0151 </a:t>
            </a:r>
            <a:r>
              <a:rPr lang="en-US" sz="3200" dirty="0">
                <a:latin typeface="Comic Sans MS" pitchFamily="66" charset="0"/>
              </a:rPr>
              <a:t>263 8460</a:t>
            </a:r>
            <a:endParaRPr lang="en-US" sz="2400" dirty="0">
              <a:latin typeface="Comic Sans MS" pitchFamily="66" charset="0"/>
            </a:endParaRPr>
          </a:p>
        </p:txBody>
      </p:sp>
      <p:sp>
        <p:nvSpPr>
          <p:cNvPr id="11" name="TextBox 10"/>
          <p:cNvSpPr txBox="1"/>
          <p:nvPr/>
        </p:nvSpPr>
        <p:spPr>
          <a:xfrm>
            <a:off x="5447928" y="2132856"/>
            <a:ext cx="5328592" cy="2308324"/>
          </a:xfrm>
          <a:prstGeom prst="rect">
            <a:avLst/>
          </a:prstGeom>
          <a:noFill/>
        </p:spPr>
        <p:txBody>
          <a:bodyPr wrap="square" rtlCol="0">
            <a:spAutoFit/>
          </a:bodyPr>
          <a:lstStyle/>
          <a:p>
            <a:r>
              <a:rPr lang="en-GB" sz="3600" dirty="0">
                <a:latin typeface="Comic Sans MS" pitchFamily="66" charset="0"/>
              </a:rPr>
              <a:t>If your child is ill you must let the school know as soon as possible.</a:t>
            </a:r>
            <a:endParaRPr lang="en-US" sz="3600" dirty="0">
              <a:latin typeface="Comic Sans MS"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i4tiran.com/e/2019/07/unique-image-of-professional-powerpoint-templates-blue-yellow-design-background-wallpaper-for-presentations-free-ppt-backgrounds-your.jpg">
            <a:extLst>
              <a:ext uri="{FF2B5EF4-FFF2-40B4-BE49-F238E27FC236}">
                <a16:creationId xmlns:a16="http://schemas.microsoft.com/office/drawing/2014/main" id="{C1A38100-5656-49C9-BFEC-6F6DEC62C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5A14310-DD85-4724-B312-7BEB0DA4148A}"/>
              </a:ext>
            </a:extLst>
          </p:cNvPr>
          <p:cNvSpPr>
            <a:spLocks noGrp="1"/>
          </p:cNvSpPr>
          <p:nvPr>
            <p:ph type="title"/>
          </p:nvPr>
        </p:nvSpPr>
        <p:spPr/>
        <p:txBody>
          <a:bodyPr/>
          <a:lstStyle/>
          <a:p>
            <a:r>
              <a:rPr lang="en-GB" dirty="0"/>
              <a:t> </a:t>
            </a:r>
          </a:p>
        </p:txBody>
      </p:sp>
      <p:sp>
        <p:nvSpPr>
          <p:cNvPr id="3" name="Content Placeholder 2">
            <a:extLst>
              <a:ext uri="{FF2B5EF4-FFF2-40B4-BE49-F238E27FC236}">
                <a16:creationId xmlns:a16="http://schemas.microsoft.com/office/drawing/2014/main" id="{4A4C88DD-08D5-4EFF-937B-D10D9CE87C70}"/>
              </a:ext>
            </a:extLst>
          </p:cNvPr>
          <p:cNvSpPr>
            <a:spLocks noGrp="1"/>
          </p:cNvSpPr>
          <p:nvPr>
            <p:ph idx="1"/>
          </p:nvPr>
        </p:nvSpPr>
        <p:spPr/>
        <p:txBody>
          <a:bodyPr>
            <a:normAutofit/>
          </a:bodyPr>
          <a:lstStyle/>
          <a:p>
            <a:pPr marL="0" indent="0" algn="ctr">
              <a:buNone/>
            </a:pPr>
            <a:r>
              <a:rPr lang="en-GB" sz="3000" dirty="0"/>
              <a:t>Access via the school app</a:t>
            </a:r>
          </a:p>
        </p:txBody>
      </p:sp>
      <p:sp>
        <p:nvSpPr>
          <p:cNvPr id="5" name="Title 1">
            <a:extLst>
              <a:ext uri="{FF2B5EF4-FFF2-40B4-BE49-F238E27FC236}">
                <a16:creationId xmlns:a16="http://schemas.microsoft.com/office/drawing/2014/main" id="{E866DBE3-5697-449E-836F-56AAB84BEC59}"/>
              </a:ext>
            </a:extLst>
          </p:cNvPr>
          <p:cNvSpPr txBox="1">
            <a:spLocks/>
          </p:cNvSpPr>
          <p:nvPr/>
        </p:nvSpPr>
        <p:spPr>
          <a:xfrm>
            <a:off x="2567608" y="125760"/>
            <a:ext cx="7848872"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FEE232"/>
                </a:solidFill>
                <a:effectLst>
                  <a:outerShdw blurRad="38100" dist="38100" dir="2700000" algn="tl">
                    <a:srgbClr val="000000">
                      <a:alpha val="43137"/>
                    </a:srgbClr>
                  </a:outerShdw>
                </a:effectLst>
              </a:rPr>
              <a:t>St Michael’s Catholic Primary School</a:t>
            </a:r>
            <a:endParaRPr lang="en-US" sz="4000" b="1" dirty="0">
              <a:solidFill>
                <a:srgbClr val="FEE232"/>
              </a:solidFill>
              <a:effectLst>
                <a:outerShdw blurRad="38100" dist="38100" dir="2700000" algn="tl">
                  <a:srgbClr val="000000">
                    <a:alpha val="43137"/>
                  </a:srgbClr>
                </a:outerShdw>
              </a:effectLst>
            </a:endParaRPr>
          </a:p>
        </p:txBody>
      </p:sp>
      <p:pic>
        <p:nvPicPr>
          <p:cNvPr id="6" name="Picture 2" descr="I:\Pictures\SchLogo.png">
            <a:extLst>
              <a:ext uri="{FF2B5EF4-FFF2-40B4-BE49-F238E27FC236}">
                <a16:creationId xmlns:a16="http://schemas.microsoft.com/office/drawing/2014/main" id="{1207B328-95CF-4AAF-B677-BB3A997829FF}"/>
              </a:ext>
            </a:extLst>
          </p:cNvPr>
          <p:cNvPicPr>
            <a:picLocks noChangeAspect="1" noChangeArrowheads="1"/>
          </p:cNvPicPr>
          <p:nvPr/>
        </p:nvPicPr>
        <p:blipFill>
          <a:blip r:embed="rId3" cstate="print"/>
          <a:srcRect/>
          <a:stretch>
            <a:fillRect/>
          </a:stretch>
        </p:blipFill>
        <p:spPr bwMode="auto">
          <a:xfrm>
            <a:off x="1703512" y="188641"/>
            <a:ext cx="936104" cy="936104"/>
          </a:xfrm>
          <a:prstGeom prst="rect">
            <a:avLst/>
          </a:prstGeom>
          <a:noFill/>
        </p:spPr>
      </p:pic>
      <p:sp>
        <p:nvSpPr>
          <p:cNvPr id="7" name="TextBox 6">
            <a:extLst>
              <a:ext uri="{FF2B5EF4-FFF2-40B4-BE49-F238E27FC236}">
                <a16:creationId xmlns:a16="http://schemas.microsoft.com/office/drawing/2014/main" id="{1C21C1F1-4346-46F6-8D13-0B18311E28EF}"/>
              </a:ext>
            </a:extLst>
          </p:cNvPr>
          <p:cNvSpPr txBox="1"/>
          <p:nvPr/>
        </p:nvSpPr>
        <p:spPr>
          <a:xfrm>
            <a:off x="1703512" y="980728"/>
            <a:ext cx="8640960" cy="861774"/>
          </a:xfrm>
          <a:prstGeom prst="rect">
            <a:avLst/>
          </a:prstGeom>
          <a:noFill/>
        </p:spPr>
        <p:txBody>
          <a:bodyPr wrap="square" rtlCol="0">
            <a:spAutoFit/>
          </a:bodyPr>
          <a:lstStyle/>
          <a:p>
            <a:pPr algn="ctr"/>
            <a:r>
              <a:rPr lang="en-GB" sz="5000" b="1" dirty="0">
                <a:solidFill>
                  <a:schemeClr val="bg1"/>
                </a:solidFill>
                <a:effectLst>
                  <a:outerShdw blurRad="38100" dist="38100" dir="2700000" algn="tl">
                    <a:srgbClr val="000000">
                      <a:alpha val="43137"/>
                    </a:srgbClr>
                  </a:outerShdw>
                </a:effectLst>
                <a:latin typeface="Comic Sans MS" pitchFamily="66" charset="0"/>
              </a:rPr>
              <a:t>Online Payment System</a:t>
            </a:r>
            <a:endParaRPr lang="en-US" sz="5000" b="1" dirty="0">
              <a:solidFill>
                <a:schemeClr val="bg1"/>
              </a:solidFill>
              <a:effectLst>
                <a:outerShdw blurRad="38100" dist="38100" dir="2700000" algn="tl">
                  <a:srgbClr val="000000">
                    <a:alpha val="43137"/>
                  </a:srgbClr>
                </a:outerShdw>
              </a:effectLst>
              <a:latin typeface="Comic Sans MS" pitchFamily="66" charset="0"/>
            </a:endParaRPr>
          </a:p>
        </p:txBody>
      </p:sp>
      <p:pic>
        <p:nvPicPr>
          <p:cNvPr id="12" name="Picture 11">
            <a:extLst>
              <a:ext uri="{FF2B5EF4-FFF2-40B4-BE49-F238E27FC236}">
                <a16:creationId xmlns:a16="http://schemas.microsoft.com/office/drawing/2014/main" id="{E7013449-988E-4AE2-876E-D40DDA62D3B6}"/>
              </a:ext>
            </a:extLst>
          </p:cNvPr>
          <p:cNvPicPr>
            <a:picLocks noChangeAspect="1"/>
          </p:cNvPicPr>
          <p:nvPr/>
        </p:nvPicPr>
        <p:blipFill>
          <a:blip r:embed="rId4"/>
          <a:stretch>
            <a:fillRect/>
          </a:stretch>
        </p:blipFill>
        <p:spPr>
          <a:xfrm>
            <a:off x="1234529" y="2609618"/>
            <a:ext cx="9452462" cy="3360876"/>
          </a:xfrm>
          <a:prstGeom prst="rect">
            <a:avLst/>
          </a:prstGeom>
        </p:spPr>
      </p:pic>
    </p:spTree>
    <p:extLst>
      <p:ext uri="{BB962C8B-B14F-4D97-AF65-F5344CB8AC3E}">
        <p14:creationId xmlns:p14="http://schemas.microsoft.com/office/powerpoint/2010/main" val="1974593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i4tiran.com/e/2019/07/unique-image-of-professional-powerpoint-templates-blue-yellow-design-background-wallpaper-for-presentations-free-ppt-backgrounds-your.jpg">
            <a:extLst>
              <a:ext uri="{FF2B5EF4-FFF2-40B4-BE49-F238E27FC236}">
                <a16:creationId xmlns:a16="http://schemas.microsoft.com/office/drawing/2014/main" id="{224256F5-6F73-49E1-B5CF-248AE8DC6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10" y="-19844"/>
            <a:ext cx="12192000" cy="68976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2567608" y="125760"/>
            <a:ext cx="7848872" cy="1143000"/>
          </a:xfrm>
        </p:spPr>
        <p:txBody>
          <a:bodyPr>
            <a:noAutofit/>
          </a:bodyPr>
          <a:lstStyle/>
          <a:p>
            <a:pPr algn="l"/>
            <a:r>
              <a:rPr lang="en-GB" sz="4000" b="1" dirty="0">
                <a:solidFill>
                  <a:srgbClr val="FEE232"/>
                </a:solidFill>
                <a:effectLst>
                  <a:outerShdw blurRad="38100" dist="38100" dir="2700000" algn="tl">
                    <a:srgbClr val="000000">
                      <a:alpha val="43137"/>
                    </a:srgbClr>
                  </a:outerShdw>
                </a:effectLst>
              </a:rPr>
              <a:t>St Michael’s Catholic Primary School</a:t>
            </a:r>
            <a:endParaRPr lang="en-US" sz="4000" b="1" dirty="0">
              <a:solidFill>
                <a:srgbClr val="FEE232"/>
              </a:solidFill>
              <a:effectLst>
                <a:outerShdw blurRad="38100" dist="38100" dir="2700000" algn="tl">
                  <a:srgbClr val="000000">
                    <a:alpha val="43137"/>
                  </a:srgbClr>
                </a:outerShdw>
              </a:effectLst>
            </a:endParaRPr>
          </a:p>
        </p:txBody>
      </p:sp>
      <p:pic>
        <p:nvPicPr>
          <p:cNvPr id="5" name="Picture 2" descr="I:\Pictures\SchLogo.png"/>
          <p:cNvPicPr>
            <a:picLocks noChangeAspect="1" noChangeArrowheads="1"/>
          </p:cNvPicPr>
          <p:nvPr/>
        </p:nvPicPr>
        <p:blipFill>
          <a:blip r:embed="rId3" cstate="print"/>
          <a:srcRect/>
          <a:stretch>
            <a:fillRect/>
          </a:stretch>
        </p:blipFill>
        <p:spPr bwMode="auto">
          <a:xfrm>
            <a:off x="1703512" y="188641"/>
            <a:ext cx="936104" cy="936104"/>
          </a:xfrm>
          <a:prstGeom prst="rect">
            <a:avLst/>
          </a:prstGeom>
          <a:noFill/>
        </p:spPr>
      </p:pic>
      <p:sp>
        <p:nvSpPr>
          <p:cNvPr id="17" name="Content Placeholder 2">
            <a:extLst>
              <a:ext uri="{FF2B5EF4-FFF2-40B4-BE49-F238E27FC236}">
                <a16:creationId xmlns:a16="http://schemas.microsoft.com/office/drawing/2014/main" id="{30327496-EC7A-4F26-AC80-93FB35E88AC9}"/>
              </a:ext>
            </a:extLst>
          </p:cNvPr>
          <p:cNvSpPr txBox="1">
            <a:spLocks/>
          </p:cNvSpPr>
          <p:nvPr/>
        </p:nvSpPr>
        <p:spPr>
          <a:xfrm>
            <a:off x="457200" y="1600200"/>
            <a:ext cx="8229600" cy="452596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u="sng" dirty="0"/>
              <a:t>Breakfast Club </a:t>
            </a:r>
          </a:p>
          <a:p>
            <a:pPr marL="0" indent="0" algn="ctr">
              <a:buNone/>
            </a:pPr>
            <a:r>
              <a:rPr lang="en-GB" dirty="0"/>
              <a:t>7:45am – start of school day</a:t>
            </a:r>
          </a:p>
          <a:p>
            <a:pPr marL="0" indent="0" algn="ctr">
              <a:buNone/>
            </a:pPr>
            <a:r>
              <a:rPr lang="en-GB" dirty="0"/>
              <a:t>50p for breakfast – book and pay using online payment system via school app</a:t>
            </a:r>
          </a:p>
          <a:p>
            <a:pPr marL="0" indent="0" algn="ctr">
              <a:buNone/>
            </a:pPr>
            <a:r>
              <a:rPr lang="en-GB" dirty="0"/>
              <a:t>All welcome</a:t>
            </a:r>
          </a:p>
          <a:p>
            <a:pPr marL="0" indent="0" algn="ctr">
              <a:buNone/>
            </a:pPr>
            <a:r>
              <a:rPr lang="en-GB" dirty="0"/>
              <a:t>Entry via infant gate</a:t>
            </a:r>
          </a:p>
          <a:p>
            <a:pPr marL="0" indent="0" algn="ctr">
              <a:buNone/>
            </a:pPr>
            <a:endParaRPr lang="en-GB" dirty="0"/>
          </a:p>
          <a:p>
            <a:pPr marL="0" indent="0" algn="ctr">
              <a:buNone/>
            </a:pPr>
            <a:r>
              <a:rPr lang="en-GB" b="1" u="sng" dirty="0"/>
              <a:t>‘Sparkles’ after school club</a:t>
            </a:r>
          </a:p>
          <a:p>
            <a:pPr marL="0" indent="0" algn="ctr">
              <a:buNone/>
            </a:pPr>
            <a:r>
              <a:rPr lang="en-GB" dirty="0"/>
              <a:t>End of school day – 5:30pm</a:t>
            </a:r>
          </a:p>
          <a:p>
            <a:pPr marL="0" indent="0" algn="ctr">
              <a:buNone/>
            </a:pPr>
            <a:r>
              <a:rPr lang="en-GB" dirty="0"/>
              <a:t>Book in advance (by midnight the day before) using online payment system via school  £7 full session £4 half session</a:t>
            </a:r>
          </a:p>
          <a:p>
            <a:pPr marL="0" indent="0" algn="ctr">
              <a:buNone/>
            </a:pPr>
            <a:endParaRPr lang="en-GB" b="1" u="sng" dirty="0"/>
          </a:p>
          <a:p>
            <a:pPr marL="0" indent="0" algn="ctr">
              <a:buNone/>
            </a:pPr>
            <a:endParaRPr lang="en-GB" b="1" u="sng" dirty="0"/>
          </a:p>
        </p:txBody>
      </p:sp>
      <p:pic>
        <p:nvPicPr>
          <p:cNvPr id="18" name="Picture 2">
            <a:extLst>
              <a:ext uri="{FF2B5EF4-FFF2-40B4-BE49-F238E27FC236}">
                <a16:creationId xmlns:a16="http://schemas.microsoft.com/office/drawing/2014/main" id="{7A00CE23-81EF-4059-8E75-CBE1746642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5768" y="1512599"/>
            <a:ext cx="1746895"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descr="http://rainbow-montessori-school.co.uk/wp-content/uploads/2013/09/AfterSchool2.jpg">
            <a:extLst>
              <a:ext uri="{FF2B5EF4-FFF2-40B4-BE49-F238E27FC236}">
                <a16:creationId xmlns:a16="http://schemas.microsoft.com/office/drawing/2014/main" id="{78BE9DDA-5BD3-43D4-A412-30571BA226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39830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14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Pictures\New Pupils Presentation\New folder\social_media_r2-016.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 name="Title 1"/>
          <p:cNvSpPr>
            <a:spLocks noGrp="1"/>
          </p:cNvSpPr>
          <p:nvPr>
            <p:ph type="title"/>
          </p:nvPr>
        </p:nvSpPr>
        <p:spPr>
          <a:xfrm>
            <a:off x="2567608" y="125760"/>
            <a:ext cx="7848872" cy="1143000"/>
          </a:xfrm>
        </p:spPr>
        <p:txBody>
          <a:bodyPr>
            <a:noAutofit/>
          </a:bodyPr>
          <a:lstStyle/>
          <a:p>
            <a:pPr algn="l"/>
            <a:r>
              <a:rPr lang="en-GB" sz="4000" b="1" dirty="0">
                <a:solidFill>
                  <a:srgbClr val="FEE232"/>
                </a:solidFill>
                <a:effectLst>
                  <a:outerShdw blurRad="38100" dist="38100" dir="2700000" algn="tl">
                    <a:srgbClr val="000000">
                      <a:alpha val="43137"/>
                    </a:srgbClr>
                  </a:outerShdw>
                </a:effectLst>
              </a:rPr>
              <a:t>St Michael’s Catholic Primary School</a:t>
            </a:r>
            <a:endParaRPr lang="en-US" sz="4000" b="1" dirty="0">
              <a:solidFill>
                <a:srgbClr val="FEE232"/>
              </a:solidFill>
              <a:effectLst>
                <a:outerShdw blurRad="38100" dist="38100" dir="2700000" algn="tl">
                  <a:srgbClr val="000000">
                    <a:alpha val="43137"/>
                  </a:srgbClr>
                </a:outerShdw>
              </a:effectLst>
            </a:endParaRPr>
          </a:p>
        </p:txBody>
      </p:sp>
      <p:pic>
        <p:nvPicPr>
          <p:cNvPr id="5" name="Picture 2" descr="I:\Pictures\SchLogo.png"/>
          <p:cNvPicPr>
            <a:picLocks noChangeAspect="1" noChangeArrowheads="1"/>
          </p:cNvPicPr>
          <p:nvPr/>
        </p:nvPicPr>
        <p:blipFill>
          <a:blip r:embed="rId3" cstate="print"/>
          <a:srcRect/>
          <a:stretch>
            <a:fillRect/>
          </a:stretch>
        </p:blipFill>
        <p:spPr bwMode="auto">
          <a:xfrm>
            <a:off x="1703512" y="188641"/>
            <a:ext cx="936104" cy="936104"/>
          </a:xfrm>
          <a:prstGeom prst="rect">
            <a:avLst/>
          </a:prstGeom>
          <a:noFill/>
        </p:spPr>
      </p:pic>
      <p:sp>
        <p:nvSpPr>
          <p:cNvPr id="6" name="TextBox 5"/>
          <p:cNvSpPr txBox="1"/>
          <p:nvPr/>
        </p:nvSpPr>
        <p:spPr>
          <a:xfrm>
            <a:off x="1487488" y="6165304"/>
            <a:ext cx="9144000" cy="400110"/>
          </a:xfrm>
          <a:prstGeom prst="rect">
            <a:avLst/>
          </a:prstGeom>
          <a:noFill/>
        </p:spPr>
        <p:txBody>
          <a:bodyPr wrap="square" rtlCol="0">
            <a:spAutoFit/>
          </a:bodyPr>
          <a:lstStyle/>
          <a:p>
            <a:pPr algn="ctr"/>
            <a:r>
              <a:rPr lang="en-GB" sz="2000" dirty="0">
                <a:solidFill>
                  <a:srgbClr val="FEE232"/>
                </a:solidFill>
                <a:effectLst>
                  <a:outerShdw blurRad="38100" dist="38100" dir="2700000" algn="tl">
                    <a:srgbClr val="000000">
                      <a:alpha val="43137"/>
                    </a:srgbClr>
                  </a:outerShdw>
                </a:effectLst>
                <a:latin typeface="Lucida Handwriting" pitchFamily="66" charset="0"/>
              </a:rPr>
              <a:t>With Jesus we can achieve what we dream and believe</a:t>
            </a:r>
            <a:endParaRPr lang="en-US" sz="2000" dirty="0">
              <a:solidFill>
                <a:srgbClr val="FEE232"/>
              </a:solidFill>
              <a:effectLst>
                <a:outerShdw blurRad="38100" dist="38100" dir="2700000" algn="tl">
                  <a:srgbClr val="000000">
                    <a:alpha val="43137"/>
                  </a:srgbClr>
                </a:outerShdw>
              </a:effectLst>
              <a:latin typeface="Lucida Handwriting" pitchFamily="66" charset="0"/>
            </a:endParaRPr>
          </a:p>
        </p:txBody>
      </p:sp>
      <p:sp>
        <p:nvSpPr>
          <p:cNvPr id="8" name="TextBox 7"/>
          <p:cNvSpPr txBox="1"/>
          <p:nvPr/>
        </p:nvSpPr>
        <p:spPr>
          <a:xfrm>
            <a:off x="3863752" y="980729"/>
            <a:ext cx="6804248" cy="830997"/>
          </a:xfrm>
          <a:prstGeom prst="rect">
            <a:avLst/>
          </a:prstGeom>
          <a:noFill/>
        </p:spPr>
        <p:txBody>
          <a:bodyPr wrap="square" rtlCol="0">
            <a:spAutoFit/>
          </a:bodyPr>
          <a:lstStyle/>
          <a:p>
            <a:r>
              <a:rPr lang="en-GB" sz="4800" b="1" dirty="0">
                <a:solidFill>
                  <a:schemeClr val="bg1"/>
                </a:solidFill>
                <a:effectLst>
                  <a:outerShdw blurRad="38100" dist="38100" dir="2700000" algn="tl">
                    <a:srgbClr val="000000">
                      <a:alpha val="43137"/>
                    </a:srgbClr>
                  </a:outerShdw>
                </a:effectLst>
              </a:rPr>
              <a:t>Concerns about your child</a:t>
            </a:r>
            <a:endParaRPr lang="en-US" sz="48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6168008" y="1988841"/>
            <a:ext cx="4536504" cy="3785652"/>
          </a:xfrm>
          <a:prstGeom prst="rect">
            <a:avLst/>
          </a:prstGeom>
          <a:noFill/>
        </p:spPr>
        <p:txBody>
          <a:bodyPr wrap="square" rtlCol="0">
            <a:spAutoFit/>
          </a:bodyPr>
          <a:lstStyle/>
          <a:p>
            <a:pPr>
              <a:buFont typeface="Arial" pitchFamily="34" charset="0"/>
              <a:buChar char="•"/>
            </a:pPr>
            <a:r>
              <a:rPr lang="en-GB" sz="4000" b="1" dirty="0">
                <a:solidFill>
                  <a:schemeClr val="bg1"/>
                </a:solidFill>
                <a:effectLst>
                  <a:outerShdw blurRad="38100" dist="38100" dir="2700000" algn="tl">
                    <a:srgbClr val="000000">
                      <a:alpha val="43137"/>
                    </a:srgbClr>
                  </a:outerShdw>
                </a:effectLst>
              </a:rPr>
              <a:t>Bullying</a:t>
            </a:r>
          </a:p>
          <a:p>
            <a:pPr>
              <a:buFont typeface="Arial" pitchFamily="34" charset="0"/>
              <a:buChar char="•"/>
            </a:pPr>
            <a:r>
              <a:rPr lang="en-GB" sz="4000" b="1" dirty="0">
                <a:solidFill>
                  <a:schemeClr val="bg1"/>
                </a:solidFill>
                <a:effectLst>
                  <a:outerShdw blurRad="38100" dist="38100" dir="2700000" algn="tl">
                    <a:srgbClr val="000000">
                      <a:alpha val="43137"/>
                    </a:srgbClr>
                  </a:outerShdw>
                </a:effectLst>
              </a:rPr>
              <a:t>Unhappy</a:t>
            </a:r>
          </a:p>
          <a:p>
            <a:pPr>
              <a:buFont typeface="Arial" pitchFamily="34" charset="0"/>
              <a:buChar char="•"/>
            </a:pPr>
            <a:r>
              <a:rPr lang="en-GB" sz="4000" b="1" dirty="0">
                <a:solidFill>
                  <a:schemeClr val="bg1"/>
                </a:solidFill>
                <a:effectLst>
                  <a:outerShdw blurRad="38100" dist="38100" dir="2700000" algn="tl">
                    <a:srgbClr val="000000">
                      <a:alpha val="43137"/>
                    </a:srgbClr>
                  </a:outerShdw>
                </a:effectLst>
              </a:rPr>
              <a:t>SEN</a:t>
            </a:r>
          </a:p>
          <a:p>
            <a:pPr>
              <a:buFont typeface="Arial" pitchFamily="34" charset="0"/>
              <a:buChar char="•"/>
            </a:pPr>
            <a:r>
              <a:rPr lang="en-GB" sz="4000" b="1" dirty="0">
                <a:solidFill>
                  <a:schemeClr val="bg1"/>
                </a:solidFill>
                <a:effectLst>
                  <a:outerShdw blurRad="38100" dist="38100" dir="2700000" algn="tl">
                    <a:srgbClr val="000000">
                      <a:alpha val="43137"/>
                    </a:srgbClr>
                  </a:outerShdw>
                </a:effectLst>
              </a:rPr>
              <a:t>Safeguarding</a:t>
            </a:r>
          </a:p>
          <a:p>
            <a:r>
              <a:rPr lang="en-GB" sz="4000" b="1" dirty="0">
                <a:solidFill>
                  <a:schemeClr val="bg1"/>
                </a:solidFill>
                <a:effectLst>
                  <a:outerShdw blurRad="38100" dist="38100" dir="2700000" algn="tl">
                    <a:srgbClr val="000000">
                      <a:alpha val="43137"/>
                    </a:srgbClr>
                  </a:outerShdw>
                </a:effectLst>
              </a:rPr>
              <a:t>Ms Birch (DSL)</a:t>
            </a:r>
          </a:p>
          <a:p>
            <a:r>
              <a:rPr lang="en-GB" sz="4000" b="1" dirty="0">
                <a:solidFill>
                  <a:schemeClr val="bg1"/>
                </a:solidFill>
                <a:effectLst>
                  <a:outerShdw blurRad="38100" dist="38100" dir="2700000" algn="tl">
                    <a:srgbClr val="000000">
                      <a:alpha val="43137"/>
                    </a:srgbClr>
                  </a:outerShdw>
                </a:effectLst>
              </a:rPr>
              <a:t>Ms Gordon (DDSL)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http://i4tiran.com/e/2019/07/unique-image-of-professional-powerpoint-templates-blue-yellow-design-background-wallpaper-for-presentations-free-ppt-backgrounds-y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7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Pictures\SchLogo.png"/>
          <p:cNvPicPr>
            <a:picLocks noChangeAspect="1" noChangeArrowheads="1"/>
          </p:cNvPicPr>
          <p:nvPr/>
        </p:nvPicPr>
        <p:blipFill>
          <a:blip r:embed="rId3" cstate="print"/>
          <a:srcRect/>
          <a:stretch>
            <a:fillRect/>
          </a:stretch>
        </p:blipFill>
        <p:spPr bwMode="auto">
          <a:xfrm>
            <a:off x="0" y="6387737"/>
            <a:ext cx="470263" cy="470263"/>
          </a:xfrm>
          <a:prstGeom prst="rect">
            <a:avLst/>
          </a:prstGeom>
          <a:noFill/>
        </p:spPr>
      </p:pic>
      <p:sp>
        <p:nvSpPr>
          <p:cNvPr id="6" name="Title 1"/>
          <p:cNvSpPr txBox="1">
            <a:spLocks/>
          </p:cNvSpPr>
          <p:nvPr/>
        </p:nvSpPr>
        <p:spPr>
          <a:xfrm>
            <a:off x="-1175657" y="5754689"/>
            <a:ext cx="7806748"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rgbClr val="000099"/>
                </a:solidFill>
                <a:effectLst>
                  <a:outerShdw blurRad="38100" dist="38100" dir="2700000" algn="tl">
                    <a:srgbClr val="000000">
                      <a:alpha val="43137"/>
                    </a:srgbClr>
                  </a:outerShdw>
                </a:effectLst>
              </a:rPr>
              <a:t>St Michael’s Catholic Primary School</a:t>
            </a:r>
            <a:endParaRPr lang="en-US" sz="2400" b="1" dirty="0">
              <a:solidFill>
                <a:srgbClr val="000099"/>
              </a:solidFill>
              <a:effectLst>
                <a:outerShdw blurRad="38100" dist="38100" dir="2700000" algn="tl">
                  <a:srgbClr val="000000">
                    <a:alpha val="43137"/>
                  </a:srgbClr>
                </a:outerShdw>
              </a:effectLst>
            </a:endParaRPr>
          </a:p>
        </p:txBody>
      </p:sp>
      <p:sp>
        <p:nvSpPr>
          <p:cNvPr id="7" name="TextBox 6"/>
          <p:cNvSpPr txBox="1"/>
          <p:nvPr/>
        </p:nvSpPr>
        <p:spPr>
          <a:xfrm>
            <a:off x="1524000" y="49530"/>
            <a:ext cx="9144000" cy="400110"/>
          </a:xfrm>
          <a:prstGeom prst="rect">
            <a:avLst/>
          </a:prstGeom>
          <a:noFill/>
        </p:spPr>
        <p:txBody>
          <a:bodyPr wrap="square" rtlCol="0">
            <a:spAutoFit/>
          </a:bodyPr>
          <a:lstStyle/>
          <a:p>
            <a:pPr algn="ctr"/>
            <a:r>
              <a:rPr lang="en-US" sz="2000" dirty="0">
                <a:solidFill>
                  <a:srgbClr val="FEE232"/>
                </a:solidFill>
                <a:effectLst>
                  <a:outerShdw blurRad="38100" dist="38100" dir="2700000" algn="tl">
                    <a:srgbClr val="000000">
                      <a:alpha val="43137"/>
                    </a:srgbClr>
                  </a:outerShdw>
                </a:effectLst>
                <a:latin typeface="Lucida Handwriting" pitchFamily="66" charset="0"/>
              </a:rPr>
              <a:t>With Jesus we can achieve what we dream and believe</a:t>
            </a:r>
          </a:p>
        </p:txBody>
      </p:sp>
      <p:sp>
        <p:nvSpPr>
          <p:cNvPr id="8" name="TextBox 7"/>
          <p:cNvSpPr txBox="1"/>
          <p:nvPr/>
        </p:nvSpPr>
        <p:spPr>
          <a:xfrm>
            <a:off x="-315958" y="2138065"/>
            <a:ext cx="12652235" cy="4308872"/>
          </a:xfrm>
          <a:prstGeom prst="rect">
            <a:avLst/>
          </a:prstGeom>
          <a:noFill/>
        </p:spPr>
        <p:txBody>
          <a:bodyPr wrap="square" rtlCol="0">
            <a:spAutoFit/>
          </a:bodyPr>
          <a:lstStyle/>
          <a:p>
            <a:pPr algn="ctr"/>
            <a:r>
              <a:rPr lang="en-GB" sz="12000" b="1" dirty="0">
                <a:solidFill>
                  <a:srgbClr val="FF0000"/>
                </a:solidFill>
                <a:latin typeface="A little sunshine" panose="02000603000000000000" pitchFamily="2" charset="0"/>
                <a:ea typeface="A little sunshine" panose="02000603000000000000" pitchFamily="2" charset="0"/>
              </a:rPr>
              <a:t>Thank you!</a:t>
            </a:r>
          </a:p>
          <a:p>
            <a:pPr algn="ctr"/>
            <a:r>
              <a:rPr lang="en-GB" sz="5000" b="1" dirty="0">
                <a:solidFill>
                  <a:srgbClr val="FF0000"/>
                </a:solidFill>
                <a:latin typeface="A little sunshine" panose="02000603000000000000" pitchFamily="2" charset="0"/>
                <a:ea typeface="A little sunshine" panose="02000603000000000000" pitchFamily="2" charset="0"/>
              </a:rPr>
              <a:t>Any questions?</a:t>
            </a:r>
          </a:p>
          <a:p>
            <a:endParaRPr lang="en-GB" sz="400" dirty="0"/>
          </a:p>
          <a:p>
            <a:endParaRPr lang="en-GB" sz="400" dirty="0"/>
          </a:p>
          <a:p>
            <a:endParaRPr lang="en-GB" sz="400" dirty="0"/>
          </a:p>
          <a:p>
            <a:endParaRPr lang="en-GB" sz="400" dirty="0"/>
          </a:p>
          <a:p>
            <a:endParaRPr lang="en-GB" sz="400" dirty="0"/>
          </a:p>
          <a:p>
            <a:endParaRPr lang="en-GB" sz="400" dirty="0"/>
          </a:p>
          <a:p>
            <a:endParaRPr lang="en-GB" sz="400" dirty="0"/>
          </a:p>
          <a:p>
            <a:endParaRPr lang="en-GB" sz="400" dirty="0"/>
          </a:p>
          <a:p>
            <a:pPr algn="ctr"/>
            <a:endParaRPr lang="en-GB" sz="7200" dirty="0">
              <a:solidFill>
                <a:srgbClr val="FF0000"/>
              </a:solidFill>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503" t="20110" r="13512" b="5605"/>
          <a:stretch/>
        </p:blipFill>
        <p:spPr>
          <a:xfrm rot="21334942">
            <a:off x="140074" y="175408"/>
            <a:ext cx="1842657" cy="12326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53580">
            <a:off x="9390660" y="4920742"/>
            <a:ext cx="2674152" cy="1804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15685" y="128487"/>
            <a:ext cx="1480975" cy="19746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115661">
            <a:off x="411370" y="4516070"/>
            <a:ext cx="2049574" cy="15371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362682">
            <a:off x="6141069" y="4831853"/>
            <a:ext cx="2505616" cy="1872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20886">
            <a:off x="158201" y="1717178"/>
            <a:ext cx="2250551" cy="22791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396484">
            <a:off x="9599381" y="2508596"/>
            <a:ext cx="2679997" cy="20027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11" cstate="print">
            <a:extLst>
              <a:ext uri="{28A0092B-C50C-407E-A947-70E740481C1C}">
                <a14:useLocalDpi xmlns:a14="http://schemas.microsoft.com/office/drawing/2010/main" val="0"/>
              </a:ext>
            </a:extLst>
          </a:blip>
          <a:srcRect l="17854" r="17478"/>
          <a:stretch/>
        </p:blipFill>
        <p:spPr>
          <a:xfrm rot="209358">
            <a:off x="8801428" y="584885"/>
            <a:ext cx="1500791" cy="1734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79474" y="543529"/>
            <a:ext cx="2267725" cy="1700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rotWithShape="1">
          <a:blip r:embed="rId13" cstate="print">
            <a:extLst>
              <a:ext uri="{28A0092B-C50C-407E-A947-70E740481C1C}">
                <a14:useLocalDpi xmlns:a14="http://schemas.microsoft.com/office/drawing/2010/main" val="0"/>
              </a:ext>
            </a:extLst>
          </a:blip>
          <a:srcRect l="14123" t="3148" r="5745"/>
          <a:stretch/>
        </p:blipFill>
        <p:spPr>
          <a:xfrm>
            <a:off x="3226289" y="574535"/>
            <a:ext cx="1627096" cy="1474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rotWithShape="1">
          <a:blip r:embed="rId14">
            <a:extLst>
              <a:ext uri="{28A0092B-C50C-407E-A947-70E740481C1C}">
                <a14:useLocalDpi xmlns:a14="http://schemas.microsoft.com/office/drawing/2010/main" val="0"/>
              </a:ext>
            </a:extLst>
          </a:blip>
          <a:srcRect l="9245" t="12363" b="34639"/>
          <a:stretch/>
        </p:blipFill>
        <p:spPr>
          <a:xfrm>
            <a:off x="3049571" y="4824656"/>
            <a:ext cx="2024264" cy="1576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7680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http://i4tiran.com/e/2019/07/unique-image-of-professional-powerpoint-templates-blue-yellow-design-background-wallpaper-for-presentations-free-ppt-backgrounds-y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8"/>
            <a:ext cx="12192000" cy="6897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Pictures\SchLogo.png"/>
          <p:cNvPicPr>
            <a:picLocks noChangeAspect="1" noChangeArrowheads="1"/>
          </p:cNvPicPr>
          <p:nvPr/>
        </p:nvPicPr>
        <p:blipFill>
          <a:blip r:embed="rId3" cstate="print"/>
          <a:srcRect/>
          <a:stretch>
            <a:fillRect/>
          </a:stretch>
        </p:blipFill>
        <p:spPr bwMode="auto">
          <a:xfrm>
            <a:off x="0" y="6387737"/>
            <a:ext cx="470263" cy="470263"/>
          </a:xfrm>
          <a:prstGeom prst="rect">
            <a:avLst/>
          </a:prstGeom>
          <a:noFill/>
        </p:spPr>
      </p:pic>
      <p:sp>
        <p:nvSpPr>
          <p:cNvPr id="6" name="Title 1"/>
          <p:cNvSpPr txBox="1">
            <a:spLocks/>
          </p:cNvSpPr>
          <p:nvPr/>
        </p:nvSpPr>
        <p:spPr>
          <a:xfrm>
            <a:off x="-1175657" y="5754689"/>
            <a:ext cx="7806748"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rgbClr val="000099"/>
                </a:solidFill>
                <a:effectLst>
                  <a:outerShdw blurRad="38100" dist="38100" dir="2700000" algn="tl">
                    <a:srgbClr val="000000">
                      <a:alpha val="43137"/>
                    </a:srgbClr>
                  </a:outerShdw>
                </a:effectLst>
              </a:rPr>
              <a:t>St Michael’s Catholic Primary School</a:t>
            </a:r>
            <a:endParaRPr lang="en-US" sz="2400" b="1" dirty="0">
              <a:solidFill>
                <a:srgbClr val="000099"/>
              </a:solidFill>
              <a:effectLst>
                <a:outerShdw blurRad="38100" dist="38100" dir="2700000" algn="tl">
                  <a:srgbClr val="000000">
                    <a:alpha val="43137"/>
                  </a:srgbClr>
                </a:outerShdw>
              </a:effectLst>
            </a:endParaRPr>
          </a:p>
        </p:txBody>
      </p:sp>
      <p:sp>
        <p:nvSpPr>
          <p:cNvPr id="7" name="TextBox 6"/>
          <p:cNvSpPr txBox="1"/>
          <p:nvPr/>
        </p:nvSpPr>
        <p:spPr>
          <a:xfrm>
            <a:off x="1524000" y="49530"/>
            <a:ext cx="9144000" cy="400110"/>
          </a:xfrm>
          <a:prstGeom prst="rect">
            <a:avLst/>
          </a:prstGeom>
          <a:noFill/>
        </p:spPr>
        <p:txBody>
          <a:bodyPr wrap="square" rtlCol="0">
            <a:spAutoFit/>
          </a:bodyPr>
          <a:lstStyle/>
          <a:p>
            <a:pPr algn="ctr"/>
            <a:r>
              <a:rPr lang="en-US" sz="2000" dirty="0">
                <a:solidFill>
                  <a:srgbClr val="FEE232"/>
                </a:solidFill>
                <a:effectLst>
                  <a:outerShdw blurRad="38100" dist="38100" dir="2700000" algn="tl">
                    <a:srgbClr val="000000">
                      <a:alpha val="43137"/>
                    </a:srgbClr>
                  </a:outerShdw>
                </a:effectLst>
                <a:latin typeface="Lucida Handwriting" pitchFamily="66" charset="0"/>
              </a:rPr>
              <a:t>With Jesus we can achieve what we dream and believe</a:t>
            </a:r>
          </a:p>
        </p:txBody>
      </p:sp>
      <p:sp>
        <p:nvSpPr>
          <p:cNvPr id="20" name="TextBox 19"/>
          <p:cNvSpPr txBox="1"/>
          <p:nvPr/>
        </p:nvSpPr>
        <p:spPr>
          <a:xfrm>
            <a:off x="655982" y="792669"/>
            <a:ext cx="10659291" cy="3046988"/>
          </a:xfrm>
          <a:prstGeom prst="rect">
            <a:avLst/>
          </a:prstGeom>
          <a:noFill/>
        </p:spPr>
        <p:txBody>
          <a:bodyPr wrap="square" rtlCol="0">
            <a:spAutoFit/>
          </a:bodyPr>
          <a:lstStyle/>
          <a:p>
            <a:pPr algn="ctr"/>
            <a:r>
              <a:rPr lang="en-GB" sz="9600" b="1" dirty="0">
                <a:solidFill>
                  <a:srgbClr val="FF0000"/>
                </a:solidFill>
                <a:latin typeface="A little sunshine" panose="02000603000000000000" pitchFamily="2" charset="0"/>
                <a:ea typeface="A little sunshine" panose="02000603000000000000" pitchFamily="2" charset="0"/>
              </a:rPr>
              <a:t>Welcome to </a:t>
            </a:r>
          </a:p>
          <a:p>
            <a:pPr algn="ctr"/>
            <a:r>
              <a:rPr lang="en-GB" sz="9600" b="1" dirty="0">
                <a:solidFill>
                  <a:srgbClr val="FF0000"/>
                </a:solidFill>
                <a:latin typeface="A little sunshine" panose="02000603000000000000" pitchFamily="2" charset="0"/>
                <a:ea typeface="A little sunshine" panose="02000603000000000000" pitchFamily="2" charset="0"/>
              </a:rPr>
              <a:t>Reception</a:t>
            </a:r>
          </a:p>
        </p:txBody>
      </p:sp>
    </p:spTree>
    <p:extLst>
      <p:ext uri="{BB962C8B-B14F-4D97-AF65-F5344CB8AC3E}">
        <p14:creationId xmlns:p14="http://schemas.microsoft.com/office/powerpoint/2010/main" val="2527832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http://i4tiran.com/e/2019/07/unique-image-of-professional-powerpoint-templates-blue-yellow-design-background-wallpaper-for-presentations-free-ppt-backgrounds-y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7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Pictures\SchLogo.png"/>
          <p:cNvPicPr>
            <a:picLocks noChangeAspect="1" noChangeArrowheads="1"/>
          </p:cNvPicPr>
          <p:nvPr/>
        </p:nvPicPr>
        <p:blipFill>
          <a:blip r:embed="rId3" cstate="print"/>
          <a:srcRect/>
          <a:stretch>
            <a:fillRect/>
          </a:stretch>
        </p:blipFill>
        <p:spPr bwMode="auto">
          <a:xfrm>
            <a:off x="0" y="6387737"/>
            <a:ext cx="470263" cy="470263"/>
          </a:xfrm>
          <a:prstGeom prst="rect">
            <a:avLst/>
          </a:prstGeom>
          <a:noFill/>
        </p:spPr>
      </p:pic>
      <p:sp>
        <p:nvSpPr>
          <p:cNvPr id="6" name="Title 1"/>
          <p:cNvSpPr txBox="1">
            <a:spLocks/>
          </p:cNvSpPr>
          <p:nvPr/>
        </p:nvSpPr>
        <p:spPr>
          <a:xfrm>
            <a:off x="-1175657" y="5754689"/>
            <a:ext cx="7806748"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rgbClr val="000099"/>
                </a:solidFill>
                <a:effectLst>
                  <a:outerShdw blurRad="38100" dist="38100" dir="2700000" algn="tl">
                    <a:srgbClr val="000000">
                      <a:alpha val="43137"/>
                    </a:srgbClr>
                  </a:outerShdw>
                </a:effectLst>
              </a:rPr>
              <a:t>St Michael’s Catholic Primary School</a:t>
            </a:r>
            <a:endParaRPr lang="en-US" sz="2400" b="1" dirty="0">
              <a:solidFill>
                <a:srgbClr val="000099"/>
              </a:solidFill>
              <a:effectLst>
                <a:outerShdw blurRad="38100" dist="38100" dir="2700000" algn="tl">
                  <a:srgbClr val="000000">
                    <a:alpha val="43137"/>
                  </a:srgbClr>
                </a:outerShdw>
              </a:effectLst>
            </a:endParaRPr>
          </a:p>
        </p:txBody>
      </p:sp>
      <p:sp>
        <p:nvSpPr>
          <p:cNvPr id="7" name="TextBox 6"/>
          <p:cNvSpPr txBox="1"/>
          <p:nvPr/>
        </p:nvSpPr>
        <p:spPr>
          <a:xfrm>
            <a:off x="1524000" y="49530"/>
            <a:ext cx="9144000" cy="400110"/>
          </a:xfrm>
          <a:prstGeom prst="rect">
            <a:avLst/>
          </a:prstGeom>
          <a:noFill/>
        </p:spPr>
        <p:txBody>
          <a:bodyPr wrap="square" rtlCol="0">
            <a:spAutoFit/>
          </a:bodyPr>
          <a:lstStyle/>
          <a:p>
            <a:pPr algn="ctr"/>
            <a:r>
              <a:rPr lang="en-US" sz="2000" dirty="0">
                <a:solidFill>
                  <a:srgbClr val="FEE232"/>
                </a:solidFill>
                <a:effectLst>
                  <a:outerShdw blurRad="38100" dist="38100" dir="2700000" algn="tl">
                    <a:srgbClr val="000000">
                      <a:alpha val="43137"/>
                    </a:srgbClr>
                  </a:outerShdw>
                </a:effectLst>
                <a:latin typeface="Lucida Handwriting" pitchFamily="66" charset="0"/>
              </a:rPr>
              <a:t>With Jesus we can achieve what we dream and believe</a:t>
            </a:r>
          </a:p>
        </p:txBody>
      </p:sp>
      <p:sp>
        <p:nvSpPr>
          <p:cNvPr id="20" name="TextBox 19"/>
          <p:cNvSpPr txBox="1"/>
          <p:nvPr/>
        </p:nvSpPr>
        <p:spPr>
          <a:xfrm>
            <a:off x="918863" y="1122363"/>
            <a:ext cx="10659291" cy="1569660"/>
          </a:xfrm>
          <a:prstGeom prst="rect">
            <a:avLst/>
          </a:prstGeom>
          <a:noFill/>
        </p:spPr>
        <p:txBody>
          <a:bodyPr wrap="square" rtlCol="0">
            <a:spAutoFit/>
          </a:bodyPr>
          <a:lstStyle/>
          <a:p>
            <a:pPr algn="ctr"/>
            <a:r>
              <a:rPr lang="en-GB" sz="9600" b="1" dirty="0">
                <a:solidFill>
                  <a:srgbClr val="FF0000"/>
                </a:solidFill>
                <a:latin typeface="A little sunshine" panose="02000603000000000000" pitchFamily="2" charset="0"/>
                <a:ea typeface="A little sunshine" panose="02000603000000000000" pitchFamily="2" charset="0"/>
              </a:rPr>
              <a:t>Staff in Reception </a:t>
            </a:r>
          </a:p>
        </p:txBody>
      </p:sp>
      <p:pic>
        <p:nvPicPr>
          <p:cNvPr id="8" name="Picture 7"/>
          <p:cNvPicPr>
            <a:picLocks noChangeAspect="1"/>
          </p:cNvPicPr>
          <p:nvPr/>
        </p:nvPicPr>
        <p:blipFill>
          <a:blip r:embed="rId4"/>
          <a:stretch>
            <a:fillRect/>
          </a:stretch>
        </p:blipFill>
        <p:spPr>
          <a:xfrm>
            <a:off x="61050" y="85772"/>
            <a:ext cx="1959537" cy="1259702"/>
          </a:xfrm>
          <a:prstGeom prst="rect">
            <a:avLst/>
          </a:prstGeom>
        </p:spPr>
      </p:pic>
      <p:sp>
        <p:nvSpPr>
          <p:cNvPr id="21" name="TextBox 20"/>
          <p:cNvSpPr txBox="1"/>
          <p:nvPr/>
        </p:nvSpPr>
        <p:spPr>
          <a:xfrm>
            <a:off x="3340997" y="2669085"/>
            <a:ext cx="4814094" cy="3108543"/>
          </a:xfrm>
          <a:prstGeom prst="rect">
            <a:avLst/>
          </a:prstGeom>
          <a:noFill/>
        </p:spPr>
        <p:txBody>
          <a:bodyPr wrap="square" rtlCol="0">
            <a:spAutoFit/>
          </a:bodyPr>
          <a:lstStyle/>
          <a:p>
            <a:pPr algn="ctr"/>
            <a:r>
              <a:rPr lang="en-GB" sz="2800" b="1" dirty="0">
                <a:solidFill>
                  <a:srgbClr val="FF0000"/>
                </a:solidFill>
              </a:rPr>
              <a:t>Mrs </a:t>
            </a:r>
            <a:r>
              <a:rPr lang="en-GB" sz="2800" b="1" dirty="0" smtClean="0">
                <a:solidFill>
                  <a:srgbClr val="FF0000"/>
                </a:solidFill>
              </a:rPr>
              <a:t>O’Kane </a:t>
            </a:r>
            <a:r>
              <a:rPr lang="en-GB" sz="2800" b="1" smtClean="0">
                <a:solidFill>
                  <a:srgbClr val="FF0000"/>
                </a:solidFill>
              </a:rPr>
              <a:t>-  Class </a:t>
            </a:r>
            <a:r>
              <a:rPr lang="en-GB" sz="2800" b="1" dirty="0">
                <a:solidFill>
                  <a:srgbClr val="FF0000"/>
                </a:solidFill>
              </a:rPr>
              <a:t>T</a:t>
            </a:r>
            <a:r>
              <a:rPr lang="en-GB" sz="2800" b="1" smtClean="0">
                <a:solidFill>
                  <a:srgbClr val="FF0000"/>
                </a:solidFill>
              </a:rPr>
              <a:t>eacher</a:t>
            </a:r>
            <a:endParaRPr lang="en-GB" sz="2800" b="1" dirty="0">
              <a:solidFill>
                <a:srgbClr val="FF0000"/>
              </a:solidFill>
            </a:endParaRPr>
          </a:p>
          <a:p>
            <a:pPr algn="ctr"/>
            <a:endParaRPr lang="en-GB" sz="2800" b="1" dirty="0">
              <a:solidFill>
                <a:srgbClr val="FF0000"/>
              </a:solidFill>
            </a:endParaRPr>
          </a:p>
          <a:p>
            <a:pPr algn="ctr"/>
            <a:r>
              <a:rPr lang="en-GB" sz="2800" b="1" dirty="0">
                <a:solidFill>
                  <a:srgbClr val="FF0000"/>
                </a:solidFill>
              </a:rPr>
              <a:t>Miss </a:t>
            </a:r>
            <a:r>
              <a:rPr lang="en-GB" sz="2800" b="1" dirty="0" smtClean="0">
                <a:solidFill>
                  <a:srgbClr val="FF0000"/>
                </a:solidFill>
              </a:rPr>
              <a:t>Jones - HLTA</a:t>
            </a:r>
            <a:endParaRPr lang="en-GB" sz="2800" b="1" dirty="0">
              <a:solidFill>
                <a:srgbClr val="FF0000"/>
              </a:solidFill>
            </a:endParaRPr>
          </a:p>
          <a:p>
            <a:pPr algn="ctr"/>
            <a:endParaRPr lang="en-GB" sz="2800" b="1" dirty="0">
              <a:solidFill>
                <a:srgbClr val="FF0000"/>
              </a:solidFill>
            </a:endParaRPr>
          </a:p>
          <a:p>
            <a:pPr algn="ctr"/>
            <a:r>
              <a:rPr lang="en-GB" sz="2800" b="1" dirty="0">
                <a:solidFill>
                  <a:srgbClr val="FF0000"/>
                </a:solidFill>
              </a:rPr>
              <a:t>Miss </a:t>
            </a:r>
            <a:r>
              <a:rPr lang="en-GB" sz="2800" b="1" dirty="0" smtClean="0">
                <a:solidFill>
                  <a:srgbClr val="FF0000"/>
                </a:solidFill>
              </a:rPr>
              <a:t>Lea - LSA</a:t>
            </a:r>
            <a:endParaRPr lang="en-GB" sz="2800" b="1" dirty="0">
              <a:solidFill>
                <a:srgbClr val="FF0000"/>
              </a:solidFill>
            </a:endParaRPr>
          </a:p>
          <a:p>
            <a:pPr algn="ctr"/>
            <a:endParaRPr lang="en-GB" sz="2800" b="1" dirty="0">
              <a:solidFill>
                <a:srgbClr val="FF0000"/>
              </a:solidFill>
            </a:endParaRPr>
          </a:p>
          <a:p>
            <a:pPr algn="ctr"/>
            <a:r>
              <a:rPr lang="en-GB" sz="2800" b="1" dirty="0">
                <a:solidFill>
                  <a:srgbClr val="FF0000"/>
                </a:solidFill>
              </a:rPr>
              <a:t>Miss Elson </a:t>
            </a:r>
            <a:r>
              <a:rPr lang="en-GB" sz="2800" b="1" dirty="0" smtClean="0">
                <a:solidFill>
                  <a:srgbClr val="FF0000"/>
                </a:solidFill>
              </a:rPr>
              <a:t>– Early Years Lead</a:t>
            </a:r>
            <a:endParaRPr lang="en-GB" sz="2800" b="1" dirty="0">
              <a:solidFill>
                <a:srgbClr val="FF0000"/>
              </a:solidFill>
            </a:endParaRPr>
          </a:p>
        </p:txBody>
      </p:sp>
    </p:spTree>
    <p:extLst>
      <p:ext uri="{BB962C8B-B14F-4D97-AF65-F5344CB8AC3E}">
        <p14:creationId xmlns:p14="http://schemas.microsoft.com/office/powerpoint/2010/main" val="1747051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http://i4tiran.com/e/2019/07/unique-image-of-professional-powerpoint-templates-blue-yellow-design-background-wallpaper-for-presentations-free-ppt-backgrounds-y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7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Pictures\SchLogo.png"/>
          <p:cNvPicPr>
            <a:picLocks noChangeAspect="1" noChangeArrowheads="1"/>
          </p:cNvPicPr>
          <p:nvPr/>
        </p:nvPicPr>
        <p:blipFill>
          <a:blip r:embed="rId3" cstate="print"/>
          <a:srcRect/>
          <a:stretch>
            <a:fillRect/>
          </a:stretch>
        </p:blipFill>
        <p:spPr bwMode="auto">
          <a:xfrm>
            <a:off x="0" y="6387737"/>
            <a:ext cx="470263" cy="470263"/>
          </a:xfrm>
          <a:prstGeom prst="rect">
            <a:avLst/>
          </a:prstGeom>
          <a:noFill/>
        </p:spPr>
      </p:pic>
      <p:sp>
        <p:nvSpPr>
          <p:cNvPr id="6" name="Title 1"/>
          <p:cNvSpPr txBox="1">
            <a:spLocks/>
          </p:cNvSpPr>
          <p:nvPr/>
        </p:nvSpPr>
        <p:spPr>
          <a:xfrm>
            <a:off x="-1175657" y="5754689"/>
            <a:ext cx="7806748"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rgbClr val="000099"/>
                </a:solidFill>
                <a:effectLst>
                  <a:outerShdw blurRad="38100" dist="38100" dir="2700000" algn="tl">
                    <a:srgbClr val="000000">
                      <a:alpha val="43137"/>
                    </a:srgbClr>
                  </a:outerShdw>
                </a:effectLst>
              </a:rPr>
              <a:t>St Michael’s Catholic Primary School</a:t>
            </a:r>
            <a:endParaRPr lang="en-US" sz="2400" b="1" dirty="0">
              <a:solidFill>
                <a:srgbClr val="000099"/>
              </a:solidFill>
              <a:effectLst>
                <a:outerShdw blurRad="38100" dist="38100" dir="2700000" algn="tl">
                  <a:srgbClr val="000000">
                    <a:alpha val="43137"/>
                  </a:srgbClr>
                </a:outerShdw>
              </a:effectLst>
            </a:endParaRPr>
          </a:p>
        </p:txBody>
      </p:sp>
      <p:sp>
        <p:nvSpPr>
          <p:cNvPr id="7" name="TextBox 6"/>
          <p:cNvSpPr txBox="1"/>
          <p:nvPr/>
        </p:nvSpPr>
        <p:spPr>
          <a:xfrm>
            <a:off x="1524000" y="49530"/>
            <a:ext cx="9144000" cy="400110"/>
          </a:xfrm>
          <a:prstGeom prst="rect">
            <a:avLst/>
          </a:prstGeom>
          <a:noFill/>
        </p:spPr>
        <p:txBody>
          <a:bodyPr wrap="square" rtlCol="0">
            <a:spAutoFit/>
          </a:bodyPr>
          <a:lstStyle/>
          <a:p>
            <a:pPr algn="ctr"/>
            <a:r>
              <a:rPr lang="en-US" sz="2000" dirty="0">
                <a:solidFill>
                  <a:srgbClr val="FEE232"/>
                </a:solidFill>
                <a:effectLst>
                  <a:outerShdw blurRad="38100" dist="38100" dir="2700000" algn="tl">
                    <a:srgbClr val="000000">
                      <a:alpha val="43137"/>
                    </a:srgbClr>
                  </a:outerShdw>
                </a:effectLst>
                <a:latin typeface="Lucida Handwriting" pitchFamily="66" charset="0"/>
              </a:rPr>
              <a:t>With Jesus we can achieve what we dream and believe</a:t>
            </a:r>
          </a:p>
        </p:txBody>
      </p:sp>
      <p:sp>
        <p:nvSpPr>
          <p:cNvPr id="20" name="TextBox 19"/>
          <p:cNvSpPr txBox="1"/>
          <p:nvPr/>
        </p:nvSpPr>
        <p:spPr>
          <a:xfrm>
            <a:off x="470263" y="357187"/>
            <a:ext cx="10659291" cy="1200329"/>
          </a:xfrm>
          <a:prstGeom prst="rect">
            <a:avLst/>
          </a:prstGeom>
          <a:noFill/>
        </p:spPr>
        <p:txBody>
          <a:bodyPr wrap="square" rtlCol="0">
            <a:spAutoFit/>
          </a:bodyPr>
          <a:lstStyle/>
          <a:p>
            <a:pPr algn="ctr"/>
            <a:r>
              <a:rPr lang="en-GB" sz="7200" b="1" dirty="0">
                <a:solidFill>
                  <a:srgbClr val="FF0000"/>
                </a:solidFill>
                <a:latin typeface="A little sunshine" panose="02000603000000000000" pitchFamily="2" charset="0"/>
                <a:ea typeface="A little sunshine" panose="02000603000000000000" pitchFamily="2" charset="0"/>
              </a:rPr>
              <a:t>Daily Routines</a:t>
            </a:r>
          </a:p>
        </p:txBody>
      </p:sp>
      <p:sp>
        <p:nvSpPr>
          <p:cNvPr id="4" name="TextBox 3"/>
          <p:cNvSpPr txBox="1"/>
          <p:nvPr/>
        </p:nvSpPr>
        <p:spPr>
          <a:xfrm>
            <a:off x="1524000" y="1645434"/>
            <a:ext cx="8965474" cy="3323987"/>
          </a:xfrm>
          <a:prstGeom prst="rect">
            <a:avLst/>
          </a:prstGeom>
          <a:noFill/>
        </p:spPr>
        <p:txBody>
          <a:bodyPr wrap="square" rtlCol="0">
            <a:spAutoFit/>
          </a:bodyPr>
          <a:lstStyle/>
          <a:p>
            <a:pPr algn="ctr"/>
            <a:r>
              <a:rPr lang="en-GB" sz="3000" b="1" dirty="0"/>
              <a:t>8:40 -</a:t>
            </a:r>
            <a:r>
              <a:rPr lang="en-GB" sz="3000" dirty="0"/>
              <a:t> School gates open</a:t>
            </a:r>
          </a:p>
          <a:p>
            <a:pPr algn="ctr"/>
            <a:endParaRPr lang="en-GB" sz="3000" dirty="0"/>
          </a:p>
          <a:p>
            <a:pPr algn="ctr"/>
            <a:r>
              <a:rPr lang="en-GB" sz="3000" b="1" dirty="0"/>
              <a:t>8:50 -</a:t>
            </a:r>
            <a:r>
              <a:rPr lang="en-GB" sz="3000" dirty="0"/>
              <a:t> Pupil registration ends</a:t>
            </a:r>
          </a:p>
          <a:p>
            <a:pPr algn="ctr"/>
            <a:endParaRPr lang="en-GB" sz="3000" dirty="0"/>
          </a:p>
          <a:p>
            <a:pPr algn="ctr"/>
            <a:r>
              <a:rPr lang="en-GB" sz="3000" b="1" dirty="0"/>
              <a:t>11:30 - </a:t>
            </a:r>
            <a:r>
              <a:rPr lang="en-GB" sz="3000" dirty="0"/>
              <a:t>Lunchtime</a:t>
            </a:r>
          </a:p>
          <a:p>
            <a:pPr algn="ctr"/>
            <a:endParaRPr lang="en-GB" sz="3000" dirty="0"/>
          </a:p>
          <a:p>
            <a:pPr algn="ctr"/>
            <a:r>
              <a:rPr lang="en-GB" sz="3000" b="1" dirty="0"/>
              <a:t>3:20 - </a:t>
            </a:r>
            <a:r>
              <a:rPr lang="en-GB" sz="3000" dirty="0"/>
              <a:t>School ends</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931" b="6708"/>
          <a:stretch/>
        </p:blipFill>
        <p:spPr>
          <a:xfrm>
            <a:off x="9412058" y="4545874"/>
            <a:ext cx="2561547" cy="2269441"/>
          </a:xfrm>
          <a:prstGeom prst="rect">
            <a:avLst/>
          </a:prstGeom>
        </p:spPr>
      </p:pic>
    </p:spTree>
    <p:extLst>
      <p:ext uri="{BB962C8B-B14F-4D97-AF65-F5344CB8AC3E}">
        <p14:creationId xmlns:p14="http://schemas.microsoft.com/office/powerpoint/2010/main" val="255543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http://i4tiran.com/e/2019/07/unique-image-of-professional-powerpoint-templates-blue-yellow-design-background-wallpaper-for-presentations-free-ppt-backgrounds-y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7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Pictures\SchLogo.png"/>
          <p:cNvPicPr>
            <a:picLocks noChangeAspect="1" noChangeArrowheads="1"/>
          </p:cNvPicPr>
          <p:nvPr/>
        </p:nvPicPr>
        <p:blipFill>
          <a:blip r:embed="rId3" cstate="print"/>
          <a:srcRect/>
          <a:stretch>
            <a:fillRect/>
          </a:stretch>
        </p:blipFill>
        <p:spPr bwMode="auto">
          <a:xfrm>
            <a:off x="0" y="6387737"/>
            <a:ext cx="470263" cy="470263"/>
          </a:xfrm>
          <a:prstGeom prst="rect">
            <a:avLst/>
          </a:prstGeom>
          <a:noFill/>
        </p:spPr>
      </p:pic>
      <p:sp>
        <p:nvSpPr>
          <p:cNvPr id="6" name="Title 1"/>
          <p:cNvSpPr txBox="1">
            <a:spLocks/>
          </p:cNvSpPr>
          <p:nvPr/>
        </p:nvSpPr>
        <p:spPr>
          <a:xfrm>
            <a:off x="-1175657" y="5754689"/>
            <a:ext cx="7806748"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rgbClr val="000099"/>
                </a:solidFill>
                <a:effectLst>
                  <a:outerShdw blurRad="38100" dist="38100" dir="2700000" algn="tl">
                    <a:srgbClr val="000000">
                      <a:alpha val="43137"/>
                    </a:srgbClr>
                  </a:outerShdw>
                </a:effectLst>
              </a:rPr>
              <a:t>St Michael’s Catholic Primary School</a:t>
            </a:r>
            <a:endParaRPr lang="en-US" sz="2400" b="1" dirty="0">
              <a:solidFill>
                <a:srgbClr val="000099"/>
              </a:solidFill>
              <a:effectLst>
                <a:outerShdw blurRad="38100" dist="38100" dir="2700000" algn="tl">
                  <a:srgbClr val="000000">
                    <a:alpha val="43137"/>
                  </a:srgbClr>
                </a:outerShdw>
              </a:effectLst>
            </a:endParaRPr>
          </a:p>
        </p:txBody>
      </p:sp>
      <p:sp>
        <p:nvSpPr>
          <p:cNvPr id="7" name="TextBox 6"/>
          <p:cNvSpPr txBox="1"/>
          <p:nvPr/>
        </p:nvSpPr>
        <p:spPr>
          <a:xfrm>
            <a:off x="1524000" y="49530"/>
            <a:ext cx="9144000" cy="400110"/>
          </a:xfrm>
          <a:prstGeom prst="rect">
            <a:avLst/>
          </a:prstGeom>
          <a:noFill/>
        </p:spPr>
        <p:txBody>
          <a:bodyPr wrap="square" rtlCol="0">
            <a:spAutoFit/>
          </a:bodyPr>
          <a:lstStyle/>
          <a:p>
            <a:pPr algn="ctr"/>
            <a:r>
              <a:rPr lang="en-US" sz="2000" dirty="0">
                <a:solidFill>
                  <a:srgbClr val="FEE232"/>
                </a:solidFill>
                <a:effectLst>
                  <a:outerShdw blurRad="38100" dist="38100" dir="2700000" algn="tl">
                    <a:srgbClr val="000000">
                      <a:alpha val="43137"/>
                    </a:srgbClr>
                  </a:outerShdw>
                </a:effectLst>
                <a:latin typeface="Lucida Handwriting" pitchFamily="66" charset="0"/>
              </a:rPr>
              <a:t>With Jesus we can achieve what we dream and believe</a:t>
            </a:r>
          </a:p>
        </p:txBody>
      </p:sp>
      <p:sp>
        <p:nvSpPr>
          <p:cNvPr id="8" name="TextBox 7"/>
          <p:cNvSpPr txBox="1"/>
          <p:nvPr/>
        </p:nvSpPr>
        <p:spPr>
          <a:xfrm>
            <a:off x="766354" y="249585"/>
            <a:ext cx="10659291" cy="8032968"/>
          </a:xfrm>
          <a:prstGeom prst="rect">
            <a:avLst/>
          </a:prstGeom>
          <a:noFill/>
        </p:spPr>
        <p:txBody>
          <a:bodyPr wrap="square" rtlCol="0">
            <a:spAutoFit/>
          </a:bodyPr>
          <a:lstStyle/>
          <a:p>
            <a:pPr algn="ctr"/>
            <a:endParaRPr lang="en-GB" sz="7200" dirty="0">
              <a:solidFill>
                <a:srgbClr val="FF0000"/>
              </a:solidFill>
            </a:endParaRPr>
          </a:p>
          <a:p>
            <a:pPr algn="ctr"/>
            <a:r>
              <a:rPr lang="en-GB" sz="6000" b="1" dirty="0">
                <a:solidFill>
                  <a:srgbClr val="FF0000"/>
                </a:solidFill>
                <a:latin typeface="A little sunshine" panose="02000603000000000000" pitchFamily="2" charset="0"/>
                <a:ea typeface="A little sunshine" panose="02000603000000000000" pitchFamily="2" charset="0"/>
              </a:rPr>
              <a:t>    Homework</a:t>
            </a:r>
            <a:r>
              <a:rPr lang="en-GB" sz="6000" dirty="0">
                <a:solidFill>
                  <a:srgbClr val="FF0000"/>
                </a:solidFill>
              </a:rPr>
              <a:t> </a:t>
            </a:r>
            <a:r>
              <a:rPr lang="en-GB" sz="6000" dirty="0"/>
              <a:t>is set on a Friday and needs to be handed in by Thursday.</a:t>
            </a:r>
          </a:p>
          <a:p>
            <a:pPr algn="ctr"/>
            <a:r>
              <a:rPr lang="en-GB" sz="6000" dirty="0"/>
              <a:t>Your child should also read at home </a:t>
            </a:r>
            <a:r>
              <a:rPr lang="en-GB" sz="6000" b="1" u="sng" dirty="0"/>
              <a:t>every day</a:t>
            </a:r>
            <a:r>
              <a:rPr lang="en-GB" sz="6000" dirty="0"/>
              <a:t>.</a:t>
            </a:r>
          </a:p>
          <a:p>
            <a:pPr algn="ctr"/>
            <a:endParaRPr lang="en-GB" sz="7200" dirty="0">
              <a:solidFill>
                <a:srgbClr val="FF0000"/>
              </a:solidFill>
            </a:endParaRPr>
          </a:p>
          <a:p>
            <a:pPr algn="ctr"/>
            <a:endParaRPr lang="en-GB" sz="7200" dirty="0">
              <a:solidFill>
                <a:srgbClr val="FF0000"/>
              </a:solidFill>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b="7066"/>
          <a:stretch/>
        </p:blipFill>
        <p:spPr>
          <a:xfrm>
            <a:off x="10441056" y="5257800"/>
            <a:ext cx="1646769" cy="1487834"/>
          </a:xfrm>
          <a:prstGeom prst="rect">
            <a:avLst/>
          </a:prstGeom>
        </p:spPr>
      </p:pic>
    </p:spTree>
    <p:extLst>
      <p:ext uri="{BB962C8B-B14F-4D97-AF65-F5344CB8AC3E}">
        <p14:creationId xmlns:p14="http://schemas.microsoft.com/office/powerpoint/2010/main" val="352493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4tiran.com/e/2019/07/unique-image-of-professional-powerpoint-templates-blue-yellow-design-background-wallpaper-for-presentations-free-ppt-backgrounds-your.jpg">
            <a:extLst>
              <a:ext uri="{FF2B5EF4-FFF2-40B4-BE49-F238E27FC236}">
                <a16:creationId xmlns:a16="http://schemas.microsoft.com/office/drawing/2014/main" id="{A17BD0AF-0C68-49BC-BD1C-33F7A0AA3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7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6AD1164-3CBE-4D3C-94E7-38B19F985B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044" y="603088"/>
            <a:ext cx="2506062" cy="2506062"/>
          </a:xfrm>
          <a:prstGeom prst="rect">
            <a:avLst/>
          </a:prstGeom>
        </p:spPr>
      </p:pic>
      <p:sp>
        <p:nvSpPr>
          <p:cNvPr id="6" name="TextBox 5">
            <a:extLst>
              <a:ext uri="{FF2B5EF4-FFF2-40B4-BE49-F238E27FC236}">
                <a16:creationId xmlns:a16="http://schemas.microsoft.com/office/drawing/2014/main" id="{A130EF93-8B39-416F-9F9E-63961AFA0F60}"/>
              </a:ext>
            </a:extLst>
          </p:cNvPr>
          <p:cNvSpPr txBox="1"/>
          <p:nvPr/>
        </p:nvSpPr>
        <p:spPr>
          <a:xfrm>
            <a:off x="1524000" y="49530"/>
            <a:ext cx="9144000" cy="400110"/>
          </a:xfrm>
          <a:prstGeom prst="rect">
            <a:avLst/>
          </a:prstGeom>
          <a:noFill/>
        </p:spPr>
        <p:txBody>
          <a:bodyPr wrap="square" rtlCol="0">
            <a:spAutoFit/>
          </a:bodyPr>
          <a:lstStyle/>
          <a:p>
            <a:pPr algn="ctr"/>
            <a:r>
              <a:rPr lang="en-US" sz="2000" dirty="0">
                <a:solidFill>
                  <a:srgbClr val="FEE232"/>
                </a:solidFill>
                <a:effectLst>
                  <a:outerShdw blurRad="38100" dist="38100" dir="2700000" algn="tl">
                    <a:srgbClr val="000000">
                      <a:alpha val="43137"/>
                    </a:srgbClr>
                  </a:outerShdw>
                </a:effectLst>
                <a:latin typeface="Lucida Handwriting" pitchFamily="66" charset="0"/>
              </a:rPr>
              <a:t>With Jesus we can achieve what we dream and believe</a:t>
            </a:r>
          </a:p>
        </p:txBody>
      </p:sp>
      <p:sp>
        <p:nvSpPr>
          <p:cNvPr id="8" name="TextBox 7">
            <a:extLst>
              <a:ext uri="{FF2B5EF4-FFF2-40B4-BE49-F238E27FC236}">
                <a16:creationId xmlns:a16="http://schemas.microsoft.com/office/drawing/2014/main" id="{5BE1A91D-FDFD-435E-A0F6-425C54839B60}"/>
              </a:ext>
            </a:extLst>
          </p:cNvPr>
          <p:cNvSpPr txBox="1"/>
          <p:nvPr/>
        </p:nvSpPr>
        <p:spPr>
          <a:xfrm>
            <a:off x="367310" y="3499741"/>
            <a:ext cx="11135532" cy="1754326"/>
          </a:xfrm>
          <a:prstGeom prst="rect">
            <a:avLst/>
          </a:prstGeom>
          <a:noFill/>
        </p:spPr>
        <p:txBody>
          <a:bodyPr wrap="square">
            <a:spAutoFit/>
          </a:bodyPr>
          <a:lstStyle/>
          <a:p>
            <a:pPr algn="ctr"/>
            <a:r>
              <a:rPr lang="en-GB" sz="1800" b="1" dirty="0">
                <a:solidFill>
                  <a:srgbClr val="FF0000"/>
                </a:solidFill>
                <a:latin typeface="A little sunshine" panose="02000603000000000000" pitchFamily="2" charset="0"/>
                <a:ea typeface="A little sunshine" panose="02000603000000000000" pitchFamily="2" charset="0"/>
              </a:rPr>
              <a:t> </a:t>
            </a:r>
            <a:r>
              <a:rPr lang="en-GB" sz="5400" b="1" dirty="0">
                <a:solidFill>
                  <a:srgbClr val="FF0000"/>
                </a:solidFill>
                <a:latin typeface="A little sunshine" panose="02000603000000000000" pitchFamily="2" charset="0"/>
                <a:ea typeface="A little sunshine" panose="02000603000000000000" pitchFamily="2" charset="0"/>
              </a:rPr>
              <a:t>PE is every </a:t>
            </a:r>
            <a:r>
              <a:rPr lang="en-GB" sz="5400" dirty="0"/>
              <a:t>Tuesday and Friday. </a:t>
            </a:r>
          </a:p>
          <a:p>
            <a:pPr algn="ctr"/>
            <a:r>
              <a:rPr lang="en-GB" sz="5400" dirty="0"/>
              <a:t>A St. Michaels PE kit is required.</a:t>
            </a:r>
            <a:endParaRPr lang="en-GB" dirty="0"/>
          </a:p>
        </p:txBody>
      </p:sp>
      <p:sp>
        <p:nvSpPr>
          <p:cNvPr id="9" name="Title 1">
            <a:extLst>
              <a:ext uri="{FF2B5EF4-FFF2-40B4-BE49-F238E27FC236}">
                <a16:creationId xmlns:a16="http://schemas.microsoft.com/office/drawing/2014/main" id="{6613B038-B58D-433F-8A29-09E58CBF306F}"/>
              </a:ext>
            </a:extLst>
          </p:cNvPr>
          <p:cNvSpPr txBox="1">
            <a:spLocks/>
          </p:cNvSpPr>
          <p:nvPr/>
        </p:nvSpPr>
        <p:spPr>
          <a:xfrm>
            <a:off x="-1175657" y="5754689"/>
            <a:ext cx="7806748"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rgbClr val="000099"/>
                </a:solidFill>
                <a:effectLst>
                  <a:outerShdw blurRad="38100" dist="38100" dir="2700000" algn="tl">
                    <a:srgbClr val="000000">
                      <a:alpha val="43137"/>
                    </a:srgbClr>
                  </a:outerShdw>
                </a:effectLst>
              </a:rPr>
              <a:t>St Michael’s Catholic Primary School</a:t>
            </a:r>
            <a:endParaRPr lang="en-US" sz="2400" b="1" dirty="0">
              <a:solidFill>
                <a:srgbClr val="000099"/>
              </a:solidFill>
              <a:effectLst>
                <a:outerShdw blurRad="38100" dist="38100" dir="2700000" algn="tl">
                  <a:srgbClr val="000000">
                    <a:alpha val="43137"/>
                  </a:srgbClr>
                </a:outerShdw>
              </a:effectLst>
            </a:endParaRPr>
          </a:p>
        </p:txBody>
      </p:sp>
      <p:pic>
        <p:nvPicPr>
          <p:cNvPr id="10" name="Picture 2" descr="I:\Pictures\SchLogo.png">
            <a:extLst>
              <a:ext uri="{FF2B5EF4-FFF2-40B4-BE49-F238E27FC236}">
                <a16:creationId xmlns:a16="http://schemas.microsoft.com/office/drawing/2014/main" id="{E0E7FEBB-7EFF-4EB5-8CFF-1A31C9EEC843}"/>
              </a:ext>
            </a:extLst>
          </p:cNvPr>
          <p:cNvPicPr>
            <a:picLocks noChangeAspect="1" noChangeArrowheads="1"/>
          </p:cNvPicPr>
          <p:nvPr/>
        </p:nvPicPr>
        <p:blipFill>
          <a:blip r:embed="rId4" cstate="print"/>
          <a:srcRect/>
          <a:stretch>
            <a:fillRect/>
          </a:stretch>
        </p:blipFill>
        <p:spPr bwMode="auto">
          <a:xfrm>
            <a:off x="0" y="6387737"/>
            <a:ext cx="470263" cy="470263"/>
          </a:xfrm>
          <a:prstGeom prst="rect">
            <a:avLst/>
          </a:prstGeom>
          <a:noFill/>
        </p:spPr>
      </p:pic>
    </p:spTree>
    <p:extLst>
      <p:ext uri="{BB962C8B-B14F-4D97-AF65-F5344CB8AC3E}">
        <p14:creationId xmlns:p14="http://schemas.microsoft.com/office/powerpoint/2010/main" val="1640159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http://i4tiran.com/e/2019/07/unique-image-of-professional-powerpoint-templates-blue-yellow-design-background-wallpaper-for-presentations-free-ppt-backgrounds-y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7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Pictures\SchLogo.png"/>
          <p:cNvPicPr>
            <a:picLocks noChangeAspect="1" noChangeArrowheads="1"/>
          </p:cNvPicPr>
          <p:nvPr/>
        </p:nvPicPr>
        <p:blipFill>
          <a:blip r:embed="rId3" cstate="print"/>
          <a:srcRect/>
          <a:stretch>
            <a:fillRect/>
          </a:stretch>
        </p:blipFill>
        <p:spPr bwMode="auto">
          <a:xfrm>
            <a:off x="0" y="6387737"/>
            <a:ext cx="470263" cy="470263"/>
          </a:xfrm>
          <a:prstGeom prst="rect">
            <a:avLst/>
          </a:prstGeom>
          <a:noFill/>
        </p:spPr>
      </p:pic>
      <p:sp>
        <p:nvSpPr>
          <p:cNvPr id="6" name="Title 1"/>
          <p:cNvSpPr txBox="1">
            <a:spLocks/>
          </p:cNvSpPr>
          <p:nvPr/>
        </p:nvSpPr>
        <p:spPr>
          <a:xfrm>
            <a:off x="-1175657" y="5754689"/>
            <a:ext cx="7806748"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rgbClr val="000099"/>
                </a:solidFill>
                <a:effectLst>
                  <a:outerShdw blurRad="38100" dist="38100" dir="2700000" algn="tl">
                    <a:srgbClr val="000000">
                      <a:alpha val="43137"/>
                    </a:srgbClr>
                  </a:outerShdw>
                </a:effectLst>
              </a:rPr>
              <a:t>St Michael’s Catholic Primary School</a:t>
            </a:r>
            <a:endParaRPr lang="en-US" sz="2400" b="1" dirty="0">
              <a:solidFill>
                <a:srgbClr val="000099"/>
              </a:solidFill>
              <a:effectLst>
                <a:outerShdw blurRad="38100" dist="38100" dir="2700000" algn="tl">
                  <a:srgbClr val="000000">
                    <a:alpha val="43137"/>
                  </a:srgbClr>
                </a:outerShdw>
              </a:effectLst>
            </a:endParaRPr>
          </a:p>
        </p:txBody>
      </p:sp>
      <p:sp>
        <p:nvSpPr>
          <p:cNvPr id="7" name="TextBox 6"/>
          <p:cNvSpPr txBox="1"/>
          <p:nvPr/>
        </p:nvSpPr>
        <p:spPr>
          <a:xfrm>
            <a:off x="1524000" y="49530"/>
            <a:ext cx="9144000" cy="400110"/>
          </a:xfrm>
          <a:prstGeom prst="rect">
            <a:avLst/>
          </a:prstGeom>
          <a:noFill/>
        </p:spPr>
        <p:txBody>
          <a:bodyPr wrap="square" rtlCol="0">
            <a:spAutoFit/>
          </a:bodyPr>
          <a:lstStyle/>
          <a:p>
            <a:pPr algn="ctr"/>
            <a:r>
              <a:rPr lang="en-US" sz="2000" dirty="0">
                <a:solidFill>
                  <a:srgbClr val="FEE232"/>
                </a:solidFill>
                <a:effectLst>
                  <a:outerShdw blurRad="38100" dist="38100" dir="2700000" algn="tl">
                    <a:srgbClr val="000000">
                      <a:alpha val="43137"/>
                    </a:srgbClr>
                  </a:outerShdw>
                </a:effectLst>
                <a:latin typeface="Lucida Handwriting" pitchFamily="66" charset="0"/>
              </a:rPr>
              <a:t>With Jesus we can achieve what we dream and believe</a:t>
            </a:r>
          </a:p>
        </p:txBody>
      </p:sp>
      <p:sp>
        <p:nvSpPr>
          <p:cNvPr id="8" name="TextBox 7"/>
          <p:cNvSpPr txBox="1"/>
          <p:nvPr/>
        </p:nvSpPr>
        <p:spPr>
          <a:xfrm>
            <a:off x="766354" y="249585"/>
            <a:ext cx="10659291" cy="2862322"/>
          </a:xfrm>
          <a:prstGeom prst="rect">
            <a:avLst/>
          </a:prstGeom>
          <a:noFill/>
        </p:spPr>
        <p:txBody>
          <a:bodyPr wrap="square" rtlCol="0">
            <a:spAutoFit/>
          </a:bodyPr>
          <a:lstStyle/>
          <a:p>
            <a:pPr algn="ctr"/>
            <a:r>
              <a:rPr lang="en-GB" sz="7200" b="1" dirty="0">
                <a:solidFill>
                  <a:srgbClr val="FF0000"/>
                </a:solidFill>
                <a:latin typeface="A little sunshine" panose="02000603000000000000" pitchFamily="2" charset="0"/>
                <a:ea typeface="A little sunshine" panose="02000603000000000000" pitchFamily="2" charset="0"/>
              </a:rPr>
              <a:t>Supporting your child</a:t>
            </a:r>
          </a:p>
          <a:p>
            <a:pPr algn="ctr"/>
            <a:r>
              <a:rPr lang="en-GB" sz="3600" dirty="0"/>
              <a:t>What you can do to help?</a:t>
            </a:r>
          </a:p>
          <a:p>
            <a:pPr algn="ctr"/>
            <a:endParaRPr lang="en-GB" sz="7200" dirty="0">
              <a:solidFill>
                <a:srgbClr val="FF0000"/>
              </a:solidFill>
            </a:endParaRPr>
          </a:p>
        </p:txBody>
      </p:sp>
      <p:sp>
        <p:nvSpPr>
          <p:cNvPr id="4" name="Rectangle 3"/>
          <p:cNvSpPr/>
          <p:nvPr/>
        </p:nvSpPr>
        <p:spPr>
          <a:xfrm>
            <a:off x="326571" y="1962149"/>
            <a:ext cx="11207932" cy="4370427"/>
          </a:xfrm>
          <a:prstGeom prst="rect">
            <a:avLst/>
          </a:prstGeom>
        </p:spPr>
        <p:txBody>
          <a:bodyPr wrap="square">
            <a:spAutoFit/>
          </a:bodyPr>
          <a:lstStyle/>
          <a:p>
            <a:r>
              <a:rPr lang="en-GB" sz="2400" b="1" dirty="0">
                <a:solidFill>
                  <a:srgbClr val="FF0000"/>
                </a:solidFill>
              </a:rPr>
              <a:t>Attendance and Punctuality –  </a:t>
            </a:r>
            <a:r>
              <a:rPr lang="en-GB" sz="2400" dirty="0"/>
              <a:t>on time and attend school every day. Inform school morning of absence to prevent home visit. </a:t>
            </a:r>
          </a:p>
          <a:p>
            <a:endParaRPr lang="en-GB" sz="2400" b="1" dirty="0">
              <a:solidFill>
                <a:srgbClr val="FF0000"/>
              </a:solidFill>
            </a:endParaRPr>
          </a:p>
          <a:p>
            <a:r>
              <a:rPr lang="en-GB" sz="2400" b="1" dirty="0">
                <a:solidFill>
                  <a:srgbClr val="FF0000"/>
                </a:solidFill>
              </a:rPr>
              <a:t>English </a:t>
            </a:r>
            <a:r>
              <a:rPr lang="en-GB" sz="2400" dirty="0"/>
              <a:t>– Encourage your child to read for pleasure. Good readers become good writers. Model good grammar/vocabulary. Learning weekly spellings.</a:t>
            </a:r>
          </a:p>
          <a:p>
            <a:endParaRPr lang="en-GB" sz="2400" dirty="0"/>
          </a:p>
          <a:p>
            <a:endParaRPr lang="en-GB" sz="2400" dirty="0"/>
          </a:p>
          <a:p>
            <a:r>
              <a:rPr lang="en-GB" sz="2400" b="1" dirty="0">
                <a:solidFill>
                  <a:srgbClr val="FF0000"/>
                </a:solidFill>
              </a:rPr>
              <a:t>Ensure school has up to date contact details – </a:t>
            </a:r>
            <a:r>
              <a:rPr lang="en-GB" sz="2000" dirty="0"/>
              <a:t>should be contactable at all times</a:t>
            </a:r>
          </a:p>
          <a:p>
            <a:endParaRPr lang="en-GB" sz="2000" dirty="0"/>
          </a:p>
          <a:p>
            <a:r>
              <a:rPr lang="en-GB" sz="2400" b="1" dirty="0">
                <a:solidFill>
                  <a:srgbClr val="FF0000"/>
                </a:solidFill>
              </a:rPr>
              <a:t>Download school app </a:t>
            </a:r>
            <a:r>
              <a:rPr lang="en-GB" sz="2400" dirty="0"/>
              <a:t>– </a:t>
            </a:r>
            <a:r>
              <a:rPr lang="en-GB" sz="2000" dirty="0"/>
              <a:t>click on link in text invite from St Michael’s and follow instructions</a:t>
            </a:r>
          </a:p>
          <a:p>
            <a:r>
              <a:rPr lang="en-GB" dirty="0"/>
              <a:t> </a:t>
            </a:r>
          </a:p>
          <a:p>
            <a:endParaRPr lang="en-GB" sz="24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6973" y="5074055"/>
            <a:ext cx="1252186" cy="1758069"/>
          </a:xfrm>
          <a:prstGeom prst="rect">
            <a:avLst/>
          </a:prstGeom>
        </p:spPr>
      </p:pic>
    </p:spTree>
    <p:extLst>
      <p:ext uri="{BB962C8B-B14F-4D97-AF65-F5344CB8AC3E}">
        <p14:creationId xmlns:p14="http://schemas.microsoft.com/office/powerpoint/2010/main" val="3573567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i4tiran.com/e/2019/07/unique-image-of-professional-powerpoint-templates-blue-yellow-design-background-wallpaper-for-presentations-free-ppt-backgrounds-your.jpg">
            <a:extLst>
              <a:ext uri="{FF2B5EF4-FFF2-40B4-BE49-F238E27FC236}">
                <a16:creationId xmlns:a16="http://schemas.microsoft.com/office/drawing/2014/main" id="{224256F5-6F73-49E1-B5CF-248AE8DC6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838200" y="365125"/>
            <a:ext cx="10995838" cy="1325563"/>
          </a:xfrm>
        </p:spPr>
        <p:txBody>
          <a:bodyPr/>
          <a:lstStyle/>
          <a:p>
            <a:pPr algn="ctr"/>
            <a:r>
              <a:rPr lang="en-GB" b="1" dirty="0"/>
              <a:t>Special Educational Needs</a:t>
            </a:r>
            <a:br>
              <a:rPr lang="en-GB" b="1" dirty="0"/>
            </a:br>
            <a:r>
              <a:rPr lang="en-GB" b="1" dirty="0"/>
              <a:t>and Disability- SEND/SEN</a:t>
            </a:r>
          </a:p>
        </p:txBody>
      </p:sp>
      <p:pic>
        <p:nvPicPr>
          <p:cNvPr id="6" name="Content Placeholder 5"/>
          <p:cNvPicPr>
            <a:picLocks noGrp="1"/>
          </p:cNvPicPr>
          <p:nvPr>
            <p:ph idx="1"/>
          </p:nvPr>
        </p:nvPicPr>
        <p:blipFill rotWithShape="1">
          <a:blip r:embed="rId3" cstate="print">
            <a:extLst>
              <a:ext uri="{28A0092B-C50C-407E-A947-70E740481C1C}">
                <a14:useLocalDpi xmlns:a14="http://schemas.microsoft.com/office/drawing/2010/main" val="0"/>
              </a:ext>
            </a:extLst>
          </a:blip>
          <a:srcRect b="9402"/>
          <a:stretch/>
        </p:blipFill>
        <p:spPr bwMode="auto">
          <a:xfrm>
            <a:off x="324945" y="195826"/>
            <a:ext cx="1675095" cy="1732251"/>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266698" y="1967134"/>
            <a:ext cx="1972340" cy="369332"/>
          </a:xfrm>
          <a:prstGeom prst="rect">
            <a:avLst/>
          </a:prstGeom>
          <a:noFill/>
        </p:spPr>
        <p:txBody>
          <a:bodyPr wrap="square" rtlCol="0">
            <a:spAutoFit/>
          </a:bodyPr>
          <a:lstStyle/>
          <a:p>
            <a:r>
              <a:rPr lang="en-GB" dirty="0"/>
              <a:t>Mrs Reilly: SENCo</a:t>
            </a:r>
          </a:p>
        </p:txBody>
      </p:sp>
      <p:grpSp>
        <p:nvGrpSpPr>
          <p:cNvPr id="10" name="Group 9"/>
          <p:cNvGrpSpPr/>
          <p:nvPr/>
        </p:nvGrpSpPr>
        <p:grpSpPr>
          <a:xfrm>
            <a:off x="8314660" y="2147777"/>
            <a:ext cx="3614393" cy="4369980"/>
            <a:chOff x="2698547" y="1690688"/>
            <a:chExt cx="3308172" cy="3923916"/>
          </a:xfrm>
        </p:grpSpPr>
        <p:pic>
          <p:nvPicPr>
            <p:cNvPr id="8" name="Picture 7"/>
            <p:cNvPicPr>
              <a:picLocks noChangeAspect="1"/>
            </p:cNvPicPr>
            <p:nvPr/>
          </p:nvPicPr>
          <p:blipFill>
            <a:blip r:embed="rId4"/>
            <a:stretch>
              <a:fillRect/>
            </a:stretch>
          </p:blipFill>
          <p:spPr>
            <a:xfrm>
              <a:off x="2698547" y="1690688"/>
              <a:ext cx="3234420" cy="2529714"/>
            </a:xfrm>
            <a:prstGeom prst="rect">
              <a:avLst/>
            </a:prstGeom>
          </p:spPr>
        </p:pic>
        <p:pic>
          <p:nvPicPr>
            <p:cNvPr id="9" name="Picture 8"/>
            <p:cNvPicPr>
              <a:picLocks noChangeAspect="1"/>
            </p:cNvPicPr>
            <p:nvPr/>
          </p:nvPicPr>
          <p:blipFill>
            <a:blip r:embed="rId5"/>
            <a:stretch>
              <a:fillRect/>
            </a:stretch>
          </p:blipFill>
          <p:spPr>
            <a:xfrm>
              <a:off x="2698547" y="4220402"/>
              <a:ext cx="3308172" cy="1394202"/>
            </a:xfrm>
            <a:prstGeom prst="rect">
              <a:avLst/>
            </a:prstGeom>
          </p:spPr>
        </p:pic>
      </p:grpSp>
      <p:sp>
        <p:nvSpPr>
          <p:cNvPr id="11" name="TextBox 10"/>
          <p:cNvSpPr txBox="1"/>
          <p:nvPr/>
        </p:nvSpPr>
        <p:spPr>
          <a:xfrm>
            <a:off x="91261" y="2465240"/>
            <a:ext cx="7511019" cy="3970318"/>
          </a:xfrm>
          <a:prstGeom prst="rect">
            <a:avLst/>
          </a:prstGeom>
          <a:noFill/>
        </p:spPr>
        <p:txBody>
          <a:bodyPr wrap="square" rtlCol="0">
            <a:spAutoFit/>
          </a:bodyPr>
          <a:lstStyle/>
          <a:p>
            <a:r>
              <a:rPr lang="en-GB" dirty="0"/>
              <a:t>Sometimes our children require additional or different support to that of their peers.  When this happens school will use a graduated approach to implement support, which is overseen by Mrs Reilly. </a:t>
            </a:r>
          </a:p>
          <a:p>
            <a:endParaRPr lang="en-GB" dirty="0"/>
          </a:p>
          <a:p>
            <a:r>
              <a:rPr lang="en-GB" dirty="0"/>
              <a:t>Most of the time we can use high quality teaching approaches to help your child, but on other occasions it may require something more than this for example an intervention, additional or specialised resources or even specialist support from an outreach service like seedlings, speech and language or an educational psychologist.  </a:t>
            </a:r>
          </a:p>
          <a:p>
            <a:endParaRPr lang="en-GB" dirty="0"/>
          </a:p>
          <a:p>
            <a:r>
              <a:rPr lang="en-GB" dirty="0"/>
              <a:t>When a child is receiving additional or different support from school, they will be added to the SEND register and you will receive learning plans before parents evening, showing the child’s targets they are working towards and what extra provisions they are receiving from school to support them.</a:t>
            </a:r>
          </a:p>
        </p:txBody>
      </p:sp>
      <p:sp>
        <p:nvSpPr>
          <p:cNvPr id="12" name="Right Arrow 11"/>
          <p:cNvSpPr/>
          <p:nvPr/>
        </p:nvSpPr>
        <p:spPr>
          <a:xfrm>
            <a:off x="7230139" y="5709318"/>
            <a:ext cx="866554" cy="260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9135686" y="1778445"/>
            <a:ext cx="1972340" cy="369332"/>
          </a:xfrm>
          <a:prstGeom prst="rect">
            <a:avLst/>
          </a:prstGeom>
          <a:noFill/>
        </p:spPr>
        <p:txBody>
          <a:bodyPr wrap="square" rtlCol="0">
            <a:spAutoFit/>
          </a:bodyPr>
          <a:lstStyle/>
          <a:p>
            <a:pPr algn="ctr"/>
            <a:r>
              <a:rPr lang="en-GB" b="1" dirty="0">
                <a:solidFill>
                  <a:schemeClr val="accent1"/>
                </a:solidFill>
              </a:rPr>
              <a:t>Learning Plan</a:t>
            </a:r>
          </a:p>
        </p:txBody>
      </p:sp>
    </p:spTree>
    <p:extLst>
      <p:ext uri="{BB962C8B-B14F-4D97-AF65-F5344CB8AC3E}">
        <p14:creationId xmlns:p14="http://schemas.microsoft.com/office/powerpoint/2010/main" val="3894097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4tiran.com/e/2019/07/unique-image-of-professional-powerpoint-templates-blue-yellow-design-background-wallpaper-for-presentations-free-ppt-backgrounds-your.jpg">
            <a:extLst>
              <a:ext uri="{FF2B5EF4-FFF2-40B4-BE49-F238E27FC236}">
                <a16:creationId xmlns:a16="http://schemas.microsoft.com/office/drawing/2014/main" id="{224256F5-6F73-49E1-B5CF-248AE8DC6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GB" b="1" dirty="0"/>
              <a:t>I think my child may require a diagnosis</a:t>
            </a:r>
          </a:p>
        </p:txBody>
      </p:sp>
      <p:sp>
        <p:nvSpPr>
          <p:cNvPr id="4" name="TextBox 3"/>
          <p:cNvSpPr txBox="1"/>
          <p:nvPr/>
        </p:nvSpPr>
        <p:spPr>
          <a:xfrm>
            <a:off x="606940" y="1651849"/>
            <a:ext cx="11232413" cy="646331"/>
          </a:xfrm>
          <a:prstGeom prst="rect">
            <a:avLst/>
          </a:prstGeom>
          <a:noFill/>
        </p:spPr>
        <p:txBody>
          <a:bodyPr wrap="square" rtlCol="0">
            <a:spAutoFit/>
          </a:bodyPr>
          <a:lstStyle/>
          <a:p>
            <a:r>
              <a:rPr lang="en-GB" dirty="0"/>
              <a:t>While not all children on the SEND register will require a diagnosis, some may and Mrs Reilly will support you to get the necessary assessments to get you the help you require for your child.</a:t>
            </a:r>
          </a:p>
        </p:txBody>
      </p:sp>
      <p:sp>
        <p:nvSpPr>
          <p:cNvPr id="5" name="TextBox 4"/>
          <p:cNvSpPr txBox="1"/>
          <p:nvPr/>
        </p:nvSpPr>
        <p:spPr>
          <a:xfrm>
            <a:off x="690998" y="2657275"/>
            <a:ext cx="11953655" cy="4524315"/>
          </a:xfrm>
          <a:prstGeom prst="rect">
            <a:avLst/>
          </a:prstGeom>
          <a:noFill/>
        </p:spPr>
        <p:txBody>
          <a:bodyPr wrap="square" rtlCol="0">
            <a:spAutoFit/>
          </a:bodyPr>
          <a:lstStyle/>
          <a:p>
            <a:r>
              <a:rPr lang="en-GB" dirty="0"/>
              <a:t>If you are worried or need a little extra help:</a:t>
            </a:r>
          </a:p>
          <a:p>
            <a:endParaRPr lang="en-GB" dirty="0"/>
          </a:p>
          <a:p>
            <a:pPr marL="742950" lvl="1" indent="-285750">
              <a:buFont typeface="Arial" panose="020B0604020202020204" pitchFamily="34" charset="0"/>
              <a:buChar char="•"/>
            </a:pPr>
            <a:r>
              <a:rPr lang="en-GB" dirty="0"/>
              <a:t>Speak to the class teacher and share your concerns:</a:t>
            </a:r>
          </a:p>
          <a:p>
            <a:pPr marL="1200150" lvl="2" indent="-285750">
              <a:buFont typeface="Courier New" panose="02070309020205020404" pitchFamily="49" charset="0"/>
              <a:buChar char="o"/>
            </a:pPr>
            <a:r>
              <a:rPr lang="en-GB" dirty="0"/>
              <a:t>They will share what they see in class </a:t>
            </a:r>
          </a:p>
          <a:p>
            <a:pPr marL="1200150" lvl="2" indent="-285750">
              <a:buFont typeface="Courier New" panose="02070309020205020404" pitchFamily="49" charset="0"/>
              <a:buChar char="o"/>
            </a:pPr>
            <a:r>
              <a:rPr lang="en-GB" dirty="0"/>
              <a:t>Take some additional information from you around your concerns</a:t>
            </a:r>
          </a:p>
          <a:p>
            <a:pPr lvl="2"/>
            <a:endParaRPr lang="en-GB" dirty="0"/>
          </a:p>
          <a:p>
            <a:pPr marL="742950" lvl="1" indent="-285750">
              <a:buFont typeface="Arial" panose="020B0604020202020204" pitchFamily="34" charset="0"/>
              <a:buChar char="•"/>
            </a:pPr>
            <a:r>
              <a:rPr lang="en-GB" dirty="0"/>
              <a:t>You may be directed to meet with Mrs Reilly who can support with:</a:t>
            </a:r>
          </a:p>
          <a:p>
            <a:pPr marL="1200150" lvl="2" indent="-285750">
              <a:buFont typeface="Courier New" panose="02070309020205020404" pitchFamily="49" charset="0"/>
              <a:buChar char="o"/>
            </a:pPr>
            <a:r>
              <a:rPr lang="en-GB" dirty="0"/>
              <a:t>Specialist support, advice </a:t>
            </a:r>
          </a:p>
          <a:p>
            <a:pPr marL="1200150" lvl="2" indent="-285750">
              <a:buFont typeface="Courier New" panose="02070309020205020404" pitchFamily="49" charset="0"/>
              <a:buChar char="o"/>
            </a:pPr>
            <a:r>
              <a:rPr lang="en-GB" dirty="0"/>
              <a:t>Request assessments for external services: OT, Speech and Language, School Nurse etc.</a:t>
            </a:r>
          </a:p>
          <a:p>
            <a:pPr marL="1200150" lvl="2" indent="-285750">
              <a:buFont typeface="Courier New" panose="02070309020205020404" pitchFamily="49" charset="0"/>
              <a:buChar char="o"/>
            </a:pPr>
            <a:r>
              <a:rPr lang="en-GB" dirty="0"/>
              <a:t>Signposting to other external providers</a:t>
            </a:r>
          </a:p>
          <a:p>
            <a:pPr marL="1200150" lvl="2" indent="-285750">
              <a:buFont typeface="Courier New" panose="02070309020205020404" pitchFamily="49" charset="0"/>
              <a:buChar char="o"/>
            </a:pPr>
            <a:r>
              <a:rPr lang="en-GB" dirty="0"/>
              <a:t>Seek parental support for you</a:t>
            </a:r>
          </a:p>
          <a:p>
            <a:pPr marL="1200150" lvl="2" indent="-285750">
              <a:buFont typeface="Courier New" panose="02070309020205020404" pitchFamily="49" charset="0"/>
              <a:buChar char="o"/>
            </a:pPr>
            <a:r>
              <a:rPr lang="en-GB" dirty="0"/>
              <a:t>Help with issues such as toileting, independence, diet, behaviour, communication, social interactions etc.</a:t>
            </a:r>
          </a:p>
          <a:p>
            <a:pPr marL="1200150" lvl="2" indent="-285750">
              <a:buFont typeface="Courier New" panose="02070309020205020404" pitchFamily="49" charset="0"/>
              <a:buChar char="o"/>
            </a:pPr>
            <a:endParaRPr lang="en-GB" dirty="0"/>
          </a:p>
          <a:p>
            <a:pPr marL="1200150" lvl="2" indent="-285750">
              <a:buFont typeface="Courier New" panose="02070309020205020404" pitchFamily="49" charset="0"/>
              <a:buChar char="o"/>
            </a:pPr>
            <a:endParaRPr lang="en-GB" dirty="0"/>
          </a:p>
          <a:p>
            <a:pPr marL="1200150" lvl="2" indent="-285750">
              <a:buFont typeface="Courier New" panose="02070309020205020404" pitchFamily="49" charset="0"/>
              <a:buChar char="o"/>
            </a:pPr>
            <a:endParaRPr lang="en-GB" dirty="0"/>
          </a:p>
          <a:p>
            <a:pPr marL="742950" lvl="1" indent="-285750">
              <a:buFont typeface="Courier New" panose="02070309020205020404" pitchFamily="49" charset="0"/>
              <a:buChar char="o"/>
            </a:pPr>
            <a:endParaRPr lang="en-GB" dirty="0"/>
          </a:p>
        </p:txBody>
      </p:sp>
    </p:spTree>
    <p:extLst>
      <p:ext uri="{BB962C8B-B14F-4D97-AF65-F5344CB8AC3E}">
        <p14:creationId xmlns:p14="http://schemas.microsoft.com/office/powerpoint/2010/main" val="232845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2537</TotalTime>
  <Words>862</Words>
  <Application>Microsoft Office PowerPoint</Application>
  <PresentationFormat>Widescreen</PresentationFormat>
  <Paragraphs>146</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 little sunshine</vt:lpstr>
      <vt:lpstr>Arial</vt:lpstr>
      <vt:lpstr>Calibri</vt:lpstr>
      <vt:lpstr>Calibri Light</vt:lpstr>
      <vt:lpstr>Comic Sans MS</vt:lpstr>
      <vt:lpstr>Courier New</vt:lpstr>
      <vt:lpstr>Lucida Handwriting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Educational Needs and Disability- SEND/SEN</vt:lpstr>
      <vt:lpstr>I think my child may require a diagnosis</vt:lpstr>
      <vt:lpstr>PowerPoint Presentation</vt:lpstr>
      <vt:lpstr>PowerPoint Presentation</vt:lpstr>
      <vt:lpstr>PowerPoint Presentation</vt:lpstr>
      <vt:lpstr>St Michael’s Catholic Primary School</vt:lpstr>
      <vt:lpstr> </vt:lpstr>
      <vt:lpstr>St Michael’s Catholic Primary School</vt:lpstr>
      <vt:lpstr>St Michael’s Catholic Primary School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Seanan O'Kane</cp:lastModifiedBy>
  <cp:revision>96</cp:revision>
  <dcterms:created xsi:type="dcterms:W3CDTF">2019-08-31T06:38:12Z</dcterms:created>
  <dcterms:modified xsi:type="dcterms:W3CDTF">2024-09-20T10:42:27Z</dcterms:modified>
</cp:coreProperties>
</file>