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260" r:id="rId6"/>
    <p:sldId id="270" r:id="rId7"/>
    <p:sldId id="268" r:id="rId8"/>
    <p:sldId id="284" r:id="rId9"/>
    <p:sldId id="285" r:id="rId10"/>
    <p:sldId id="266" r:id="rId11"/>
    <p:sldId id="281" r:id="rId12"/>
    <p:sldId id="282" r:id="rId13"/>
    <p:sldId id="288" r:id="rId14"/>
    <p:sldId id="279" r:id="rId15"/>
    <p:sldId id="262" r:id="rId16"/>
    <p:sldId id="261" r:id="rId17"/>
    <p:sldId id="283" r:id="rId18"/>
    <p:sldId id="280" r:id="rId19"/>
    <p:sldId id="278" r:id="rId20"/>
    <p:sldId id="289" r:id="rId21"/>
    <p:sldId id="286" r:id="rId22"/>
    <p:sldId id="287" r:id="rId23"/>
    <p:sldId id="290"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4660"/>
  </p:normalViewPr>
  <p:slideViewPr>
    <p:cSldViewPr snapToGrid="0">
      <p:cViewPr varScale="1">
        <p:scale>
          <a:sx n="84" d="100"/>
          <a:sy n="84" d="100"/>
        </p:scale>
        <p:origin x="51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606E935-89CC-4126-A988-6EBCBED8FCF2}"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1802857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06E935-89CC-4126-A988-6EBCBED8FCF2}"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102104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06E935-89CC-4126-A988-6EBCBED8FCF2}"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184645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606E935-89CC-4126-A988-6EBCBED8FCF2}"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167343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06E935-89CC-4126-A988-6EBCBED8FCF2}" type="datetimeFigureOut">
              <a:rPr lang="en-GB" smtClean="0"/>
              <a:t>18/09/2024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378938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606E935-89CC-4126-A988-6EBCBED8FCF2}" type="datetimeFigureOut">
              <a:rPr lang="en-GB" smtClean="0"/>
              <a:t>18/09/2024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1117760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606E935-89CC-4126-A988-6EBCBED8FCF2}" type="datetimeFigureOut">
              <a:rPr lang="en-GB" smtClean="0"/>
              <a:t>18/09/2024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2484879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606E935-89CC-4126-A988-6EBCBED8FCF2}" type="datetimeFigureOut">
              <a:rPr lang="en-GB" smtClean="0"/>
              <a:t>18/09/2024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2707672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6E935-89CC-4126-A988-6EBCBED8FCF2}" type="datetimeFigureOut">
              <a:rPr lang="en-GB" smtClean="0"/>
              <a:t>18/09/2024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203680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06E935-89CC-4126-A988-6EBCBED8FCF2}" type="datetimeFigureOut">
              <a:rPr lang="en-GB" smtClean="0"/>
              <a:t>18/09/2024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164760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06E935-89CC-4126-A988-6EBCBED8FCF2}" type="datetimeFigureOut">
              <a:rPr lang="en-GB" smtClean="0"/>
              <a:t>18/09/2024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FD624-37C3-407D-803F-2AA8EDDF6AE5}" type="slidenum">
              <a:rPr lang="en-GB" smtClean="0"/>
              <a:t>‹#›</a:t>
            </a:fld>
            <a:endParaRPr lang="en-GB"/>
          </a:p>
        </p:txBody>
      </p:sp>
    </p:spTree>
    <p:extLst>
      <p:ext uri="{BB962C8B-B14F-4D97-AF65-F5344CB8AC3E}">
        <p14:creationId xmlns:p14="http://schemas.microsoft.com/office/powerpoint/2010/main" val="2541560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6E935-89CC-4126-A988-6EBCBED8FCF2}" type="datetimeFigureOut">
              <a:rPr lang="en-GB" smtClean="0"/>
              <a:t>18/09/2024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FD624-37C3-407D-803F-2AA8EDDF6AE5}" type="slidenum">
              <a:rPr lang="en-GB" smtClean="0"/>
              <a:t>‹#›</a:t>
            </a:fld>
            <a:endParaRPr lang="en-GB"/>
          </a:p>
        </p:txBody>
      </p:sp>
    </p:spTree>
    <p:extLst>
      <p:ext uri="{BB962C8B-B14F-4D97-AF65-F5344CB8AC3E}">
        <p14:creationId xmlns:p14="http://schemas.microsoft.com/office/powerpoint/2010/main" val="2535346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9.pn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jp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48343" y="5814992"/>
            <a:ext cx="11495314"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500" b="1" dirty="0">
                <a:solidFill>
                  <a:srgbClr val="000099"/>
                </a:solidFill>
                <a:effectLst>
                  <a:outerShdw blurRad="38100" dist="38100" dir="2700000" algn="tl">
                    <a:srgbClr val="000000">
                      <a:alpha val="43137"/>
                    </a:srgbClr>
                  </a:outerShdw>
                </a:effectLst>
              </a:rPr>
              <a:t>St Michael’s Catholic Primary School</a:t>
            </a:r>
            <a:endParaRPr lang="en-US" sz="55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792"/>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04168">
            <a:off x="1634653" y="707409"/>
            <a:ext cx="2907264" cy="2171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5899" t="21092" r="7581"/>
          <a:stretch/>
        </p:blipFill>
        <p:spPr>
          <a:xfrm rot="294777">
            <a:off x="1894091" y="2420571"/>
            <a:ext cx="2967170" cy="20295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418122">
            <a:off x="7212401" y="716632"/>
            <a:ext cx="2813588" cy="2110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5158" r="7841" b="15319"/>
          <a:stretch/>
        </p:blipFill>
        <p:spPr>
          <a:xfrm rot="259587">
            <a:off x="4395021" y="449640"/>
            <a:ext cx="2888016" cy="21786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61218">
            <a:off x="6897818" y="2373086"/>
            <a:ext cx="3135565" cy="2082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12786">
            <a:off x="7296979" y="4137204"/>
            <a:ext cx="2644430" cy="1983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59094">
            <a:off x="4526176" y="4055256"/>
            <a:ext cx="2625707" cy="1962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 descr="I:\Pictures\SchLogo.png"/>
          <p:cNvPicPr>
            <a:picLocks noChangeAspect="1" noChangeArrowheads="1"/>
          </p:cNvPicPr>
          <p:nvPr/>
        </p:nvPicPr>
        <p:blipFill>
          <a:blip r:embed="rId10" cstate="print"/>
          <a:srcRect/>
          <a:stretch>
            <a:fillRect/>
          </a:stretch>
        </p:blipFill>
        <p:spPr bwMode="auto">
          <a:xfrm>
            <a:off x="4955669" y="2408367"/>
            <a:ext cx="1866523" cy="1866523"/>
          </a:xfrm>
          <a:prstGeom prst="rect">
            <a:avLst/>
          </a:prstGeom>
          <a:noFill/>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21944">
            <a:off x="1848549" y="4063126"/>
            <a:ext cx="2565907" cy="1914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423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8" name="TextBox 7"/>
          <p:cNvSpPr txBox="1"/>
          <p:nvPr/>
        </p:nvSpPr>
        <p:spPr>
          <a:xfrm>
            <a:off x="766354" y="249585"/>
            <a:ext cx="10659291" cy="3416320"/>
          </a:xfrm>
          <a:prstGeom prst="rect">
            <a:avLst/>
          </a:prstGeom>
          <a:noFill/>
        </p:spPr>
        <p:txBody>
          <a:bodyPr wrap="square" rtlCol="0">
            <a:spAutoFit/>
          </a:bodyPr>
          <a:lstStyle/>
          <a:p>
            <a:pPr algn="ctr"/>
            <a:r>
              <a:rPr lang="en-GB" sz="7200" dirty="0">
                <a:solidFill>
                  <a:srgbClr val="FF0000"/>
                </a:solidFill>
              </a:rPr>
              <a:t>Communication</a:t>
            </a:r>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0" dirty="0"/>
          </a:p>
          <a:p>
            <a:pPr algn="ctr"/>
            <a:endParaRPr lang="en-GB" sz="7200" dirty="0">
              <a:solidFill>
                <a:srgbClr val="FF0000"/>
              </a:solidFill>
            </a:endParaRPr>
          </a:p>
        </p:txBody>
      </p:sp>
      <p:pic>
        <p:nvPicPr>
          <p:cNvPr id="9" name="Picture 2" descr="H:\Pictures\New Pupils Presentation\phon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6727" y="4946458"/>
            <a:ext cx="3226930" cy="21512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454535" y="4034388"/>
            <a:ext cx="3511042" cy="1200329"/>
          </a:xfrm>
          <a:prstGeom prst="rect">
            <a:avLst/>
          </a:prstGeom>
          <a:noFill/>
        </p:spPr>
        <p:txBody>
          <a:bodyPr wrap="square" rtlCol="0">
            <a:spAutoFit/>
          </a:bodyPr>
          <a:lstStyle/>
          <a:p>
            <a:pPr algn="ctr"/>
            <a:r>
              <a:rPr lang="en-GB" sz="3200" b="1" dirty="0">
                <a:solidFill>
                  <a:srgbClr val="FF0000"/>
                </a:solidFill>
              </a:rPr>
              <a:t>Phone Calls </a:t>
            </a:r>
          </a:p>
          <a:p>
            <a:r>
              <a:rPr lang="en-GB" sz="2000" dirty="0"/>
              <a:t>School require at least 2 up to date contactable numbers </a:t>
            </a:r>
          </a:p>
        </p:txBody>
      </p:sp>
      <p:sp>
        <p:nvSpPr>
          <p:cNvPr id="11" name="TextBox 10"/>
          <p:cNvSpPr txBox="1"/>
          <p:nvPr/>
        </p:nvSpPr>
        <p:spPr>
          <a:xfrm>
            <a:off x="8912479" y="1141271"/>
            <a:ext cx="3511042" cy="1200329"/>
          </a:xfrm>
          <a:prstGeom prst="rect">
            <a:avLst/>
          </a:prstGeom>
          <a:noFill/>
        </p:spPr>
        <p:txBody>
          <a:bodyPr wrap="square" rtlCol="0">
            <a:spAutoFit/>
          </a:bodyPr>
          <a:lstStyle/>
          <a:p>
            <a:pPr algn="ctr"/>
            <a:r>
              <a:rPr lang="en-GB" sz="3200" b="1" dirty="0">
                <a:solidFill>
                  <a:srgbClr val="FF0000"/>
                </a:solidFill>
              </a:rPr>
              <a:t>Newsletter</a:t>
            </a:r>
          </a:p>
          <a:p>
            <a:r>
              <a:rPr lang="en-GB" sz="2000" dirty="0"/>
              <a:t>Sent out on app and available on school website</a:t>
            </a: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3656" r="5829"/>
          <a:stretch>
            <a:fillRect/>
          </a:stretch>
        </p:blipFill>
        <p:spPr bwMode="auto">
          <a:xfrm>
            <a:off x="4204548" y="2546195"/>
            <a:ext cx="3804074" cy="13895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TextBox 12"/>
          <p:cNvSpPr txBox="1"/>
          <p:nvPr/>
        </p:nvSpPr>
        <p:spPr>
          <a:xfrm>
            <a:off x="3826211" y="1289289"/>
            <a:ext cx="3960700" cy="1200329"/>
          </a:xfrm>
          <a:prstGeom prst="rect">
            <a:avLst/>
          </a:prstGeom>
          <a:noFill/>
        </p:spPr>
        <p:txBody>
          <a:bodyPr wrap="square" rtlCol="0">
            <a:spAutoFit/>
          </a:bodyPr>
          <a:lstStyle/>
          <a:p>
            <a:pPr algn="ctr"/>
            <a:r>
              <a:rPr lang="en-GB" sz="3200" b="1" dirty="0">
                <a:solidFill>
                  <a:srgbClr val="FF0000"/>
                </a:solidFill>
              </a:rPr>
              <a:t>Website/Twitter</a:t>
            </a:r>
          </a:p>
          <a:p>
            <a:r>
              <a:rPr lang="en-GB" sz="2000" dirty="0"/>
              <a:t>General information and daily class page updates </a:t>
            </a:r>
          </a:p>
        </p:txBody>
      </p:sp>
      <p:sp>
        <p:nvSpPr>
          <p:cNvPr id="15" name="TextBox 14"/>
          <p:cNvSpPr txBox="1"/>
          <p:nvPr/>
        </p:nvSpPr>
        <p:spPr>
          <a:xfrm>
            <a:off x="-4841" y="934885"/>
            <a:ext cx="3826212" cy="2739211"/>
          </a:xfrm>
          <a:prstGeom prst="rect">
            <a:avLst/>
          </a:prstGeom>
          <a:noFill/>
        </p:spPr>
        <p:txBody>
          <a:bodyPr wrap="square" rtlCol="0">
            <a:spAutoFit/>
          </a:bodyPr>
          <a:lstStyle/>
          <a:p>
            <a:pPr algn="ctr"/>
            <a:r>
              <a:rPr lang="en-GB" sz="3200" b="1" dirty="0">
                <a:solidFill>
                  <a:srgbClr val="FF0000"/>
                </a:solidFill>
              </a:rPr>
              <a:t>School App</a:t>
            </a:r>
          </a:p>
          <a:p>
            <a:r>
              <a:rPr lang="en-GB" sz="2000" dirty="0"/>
              <a:t>Used regularly – </a:t>
            </a:r>
            <a:r>
              <a:rPr lang="en-GB" sz="2000" dirty="0" smtClean="0"/>
              <a:t>click on link in text invite from St Michael’s and follow instructions.</a:t>
            </a:r>
            <a:endParaRPr lang="en-GB" sz="2000" dirty="0"/>
          </a:p>
          <a:p>
            <a:r>
              <a:rPr lang="en-US" sz="2000" dirty="0" smtClean="0"/>
              <a:t>Call into office</a:t>
            </a:r>
          </a:p>
          <a:p>
            <a:r>
              <a:rPr lang="en-US" sz="2000" dirty="0"/>
              <a:t>i</a:t>
            </a:r>
            <a:r>
              <a:rPr lang="en-US" sz="2000" dirty="0" smtClean="0"/>
              <a:t>f you need </a:t>
            </a:r>
          </a:p>
          <a:p>
            <a:r>
              <a:rPr lang="en-US" sz="2000" dirty="0"/>
              <a:t>h</a:t>
            </a:r>
            <a:r>
              <a:rPr lang="en-US" sz="2000" dirty="0" smtClean="0"/>
              <a:t>elp or have not</a:t>
            </a:r>
            <a:endParaRPr lang="en-GB" sz="2000" dirty="0" smtClean="0"/>
          </a:p>
          <a:p>
            <a:r>
              <a:rPr lang="en-US" sz="2000" dirty="0" smtClean="0"/>
              <a:t>received a text</a:t>
            </a:r>
          </a:p>
        </p:txBody>
      </p:sp>
      <p:sp>
        <p:nvSpPr>
          <p:cNvPr id="16" name="TextBox 15"/>
          <p:cNvSpPr txBox="1"/>
          <p:nvPr/>
        </p:nvSpPr>
        <p:spPr>
          <a:xfrm>
            <a:off x="4875570" y="4318118"/>
            <a:ext cx="3511042" cy="1200329"/>
          </a:xfrm>
          <a:prstGeom prst="rect">
            <a:avLst/>
          </a:prstGeom>
          <a:noFill/>
        </p:spPr>
        <p:txBody>
          <a:bodyPr wrap="square" rtlCol="0">
            <a:spAutoFit/>
          </a:bodyPr>
          <a:lstStyle/>
          <a:p>
            <a:pPr algn="ctr"/>
            <a:r>
              <a:rPr lang="en-GB" sz="3200" b="1" dirty="0">
                <a:solidFill>
                  <a:srgbClr val="FF0000"/>
                </a:solidFill>
              </a:rPr>
              <a:t>Face to Face</a:t>
            </a:r>
          </a:p>
          <a:p>
            <a:r>
              <a:rPr lang="en-GB" sz="2000" dirty="0"/>
              <a:t>Staff can make arrangements to meet.</a:t>
            </a:r>
          </a:p>
        </p:txBody>
      </p:sp>
      <p:sp>
        <p:nvSpPr>
          <p:cNvPr id="17" name="TextBox 16"/>
          <p:cNvSpPr txBox="1"/>
          <p:nvPr/>
        </p:nvSpPr>
        <p:spPr>
          <a:xfrm>
            <a:off x="154081" y="4788441"/>
            <a:ext cx="3511042" cy="1200329"/>
          </a:xfrm>
          <a:prstGeom prst="rect">
            <a:avLst/>
          </a:prstGeom>
          <a:noFill/>
        </p:spPr>
        <p:txBody>
          <a:bodyPr wrap="square" rtlCol="0">
            <a:spAutoFit/>
          </a:bodyPr>
          <a:lstStyle/>
          <a:p>
            <a:pPr algn="ctr"/>
            <a:r>
              <a:rPr lang="en-GB" sz="3200" b="1" dirty="0">
                <a:solidFill>
                  <a:srgbClr val="FF0000"/>
                </a:solidFill>
              </a:rPr>
              <a:t>Letters Home</a:t>
            </a:r>
          </a:p>
          <a:p>
            <a:r>
              <a:rPr lang="en-GB" sz="2000" dirty="0"/>
              <a:t>Usually for trips, main </a:t>
            </a:r>
          </a:p>
          <a:p>
            <a:r>
              <a:rPr lang="en-GB" sz="2000" dirty="0"/>
              <a:t>contact through app.</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69204">
            <a:off x="3210234" y="5066104"/>
            <a:ext cx="1070918" cy="1349896"/>
          </a:xfrm>
          <a:prstGeom prst="rect">
            <a:avLst/>
          </a:prstGeom>
        </p:spPr>
      </p:pic>
      <p:pic>
        <p:nvPicPr>
          <p:cNvPr id="19" name="Picture 3" descr="H:\Pictures\New Pupils Presentation\face2fac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1562" y="5284394"/>
            <a:ext cx="2316669" cy="15456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stretch>
            <a:fillRect/>
          </a:stretch>
        </p:blipFill>
        <p:spPr>
          <a:xfrm>
            <a:off x="9621121" y="2357111"/>
            <a:ext cx="1982255" cy="1515842"/>
          </a:xfrm>
          <a:prstGeom prst="rect">
            <a:avLst/>
          </a:prstGeom>
        </p:spPr>
      </p:pic>
      <p:pic>
        <p:nvPicPr>
          <p:cNvPr id="12" name="Picture 11"/>
          <p:cNvPicPr>
            <a:picLocks noChangeAspect="1"/>
          </p:cNvPicPr>
          <p:nvPr/>
        </p:nvPicPr>
        <p:blipFill>
          <a:blip r:embed="rId9"/>
          <a:stretch>
            <a:fillRect/>
          </a:stretch>
        </p:blipFill>
        <p:spPr>
          <a:xfrm>
            <a:off x="1898679" y="2103571"/>
            <a:ext cx="1301106" cy="2671520"/>
          </a:xfrm>
          <a:prstGeom prst="rect">
            <a:avLst/>
          </a:prstGeom>
        </p:spPr>
      </p:pic>
    </p:spTree>
    <p:extLst>
      <p:ext uri="{BB962C8B-B14F-4D97-AF65-F5344CB8AC3E}">
        <p14:creationId xmlns:p14="http://schemas.microsoft.com/office/powerpoint/2010/main" val="2112140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945A-CB76-4F41-9B77-D4D2241E23F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DA3137F-B0AB-45F9-8925-19F5E49326DE}"/>
              </a:ext>
            </a:extLst>
          </p:cNvPr>
          <p:cNvSpPr>
            <a:spLocks noGrp="1"/>
          </p:cNvSpPr>
          <p:nvPr>
            <p:ph idx="1"/>
          </p:nvPr>
        </p:nvSpPr>
        <p:spPr/>
        <p:txBody>
          <a:bodyPr/>
          <a:lstStyle/>
          <a:p>
            <a:endParaRPr lang="en-GB"/>
          </a:p>
        </p:txBody>
      </p:sp>
      <p:pic>
        <p:nvPicPr>
          <p:cNvPr id="4"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1EACCEB8-4AAE-4654-90BA-7A434DF7B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BC3AFE1-6CF6-4130-8A02-A03F11DE7F23}"/>
              </a:ext>
            </a:extLst>
          </p:cNvPr>
          <p:cNvSpPr txBox="1">
            <a:spLocks/>
          </p:cNvSpPr>
          <p:nvPr/>
        </p:nvSpPr>
        <p:spPr>
          <a:xfrm>
            <a:off x="2567608" y="125760"/>
            <a:ext cx="7848872"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6" name="Picture 2" descr="I:\Pictures\SchLogo.png">
            <a:extLst>
              <a:ext uri="{FF2B5EF4-FFF2-40B4-BE49-F238E27FC236}">
                <a16:creationId xmlns:a16="http://schemas.microsoft.com/office/drawing/2014/main" id="{26F2CD26-674C-4FB6-B679-504AA2A5F689}"/>
              </a:ext>
            </a:extLst>
          </p:cNvPr>
          <p:cNvPicPr>
            <a:picLocks noChangeAspect="1" noChangeArrowheads="1"/>
          </p:cNvPicPr>
          <p:nvPr/>
        </p:nvPicPr>
        <p:blipFill>
          <a:blip r:embed="rId3" cstate="print"/>
          <a:srcRect/>
          <a:stretch>
            <a:fillRect/>
          </a:stretch>
        </p:blipFill>
        <p:spPr bwMode="auto">
          <a:xfrm>
            <a:off x="1703512" y="188641"/>
            <a:ext cx="936104" cy="936104"/>
          </a:xfrm>
          <a:prstGeom prst="rect">
            <a:avLst/>
          </a:prstGeom>
          <a:noFill/>
        </p:spPr>
      </p:pic>
      <p:sp>
        <p:nvSpPr>
          <p:cNvPr id="7" name="TextBox 6">
            <a:extLst>
              <a:ext uri="{FF2B5EF4-FFF2-40B4-BE49-F238E27FC236}">
                <a16:creationId xmlns:a16="http://schemas.microsoft.com/office/drawing/2014/main" id="{D4BC9A82-1386-49EC-8AD1-4E5E5819939B}"/>
              </a:ext>
            </a:extLst>
          </p:cNvPr>
          <p:cNvSpPr txBox="1"/>
          <p:nvPr/>
        </p:nvSpPr>
        <p:spPr>
          <a:xfrm>
            <a:off x="1524000" y="713307"/>
            <a:ext cx="9144000" cy="1200329"/>
          </a:xfrm>
          <a:prstGeom prst="rect">
            <a:avLst/>
          </a:prstGeom>
          <a:noFill/>
        </p:spPr>
        <p:txBody>
          <a:bodyPr wrap="square" rtlCol="0">
            <a:spAutoFit/>
          </a:bodyPr>
          <a:lstStyle/>
          <a:p>
            <a:pPr algn="ctr"/>
            <a:r>
              <a:rPr lang="en-GB" sz="7200" b="1" dirty="0">
                <a:solidFill>
                  <a:schemeClr val="bg1"/>
                </a:solidFill>
                <a:effectLst>
                  <a:outerShdw blurRad="38100" dist="38100" dir="2700000" algn="tl">
                    <a:srgbClr val="000000">
                      <a:alpha val="43137"/>
                    </a:srgbClr>
                  </a:outerShdw>
                </a:effectLst>
              </a:rPr>
              <a:t>Uniform</a:t>
            </a:r>
            <a:endParaRPr lang="en-US" sz="7200" b="1" dirty="0">
              <a:solidFill>
                <a:schemeClr val="bg1"/>
              </a:solidFill>
              <a:effectLst>
                <a:outerShdw blurRad="38100" dist="38100" dir="2700000" algn="tl">
                  <a:srgbClr val="000000">
                    <a:alpha val="43137"/>
                  </a:srgbClr>
                </a:outerShdw>
              </a:effectLst>
            </a:endParaRPr>
          </a:p>
        </p:txBody>
      </p:sp>
      <p:pic>
        <p:nvPicPr>
          <p:cNvPr id="8"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31AD5EF8-A385-4EFD-8430-822F3F537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6" y="0"/>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C9A6335-06E3-42D4-B59A-E3BA5944FB7B}"/>
              </a:ext>
            </a:extLst>
          </p:cNvPr>
          <p:cNvPicPr>
            <a:picLocks noChangeAspect="1"/>
          </p:cNvPicPr>
          <p:nvPr/>
        </p:nvPicPr>
        <p:blipFill rotWithShape="1">
          <a:blip r:embed="rId4"/>
          <a:srcRect t="2163" b="21"/>
          <a:stretch/>
        </p:blipFill>
        <p:spPr>
          <a:xfrm>
            <a:off x="3380081" y="936784"/>
            <a:ext cx="8761615" cy="5895743"/>
          </a:xfrm>
          <a:prstGeom prst="rect">
            <a:avLst/>
          </a:prstGeom>
        </p:spPr>
      </p:pic>
      <p:sp>
        <p:nvSpPr>
          <p:cNvPr id="14" name="Title 1">
            <a:extLst>
              <a:ext uri="{FF2B5EF4-FFF2-40B4-BE49-F238E27FC236}">
                <a16:creationId xmlns:a16="http://schemas.microsoft.com/office/drawing/2014/main" id="{6F3B89D9-6CA6-468D-B3B8-941E062B1156}"/>
              </a:ext>
            </a:extLst>
          </p:cNvPr>
          <p:cNvSpPr txBox="1">
            <a:spLocks/>
          </p:cNvSpPr>
          <p:nvPr/>
        </p:nvSpPr>
        <p:spPr>
          <a:xfrm>
            <a:off x="2666728" y="-115094"/>
            <a:ext cx="7848872"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15" name="Picture 2" descr="I:\Pictures\SchLogo.png">
            <a:extLst>
              <a:ext uri="{FF2B5EF4-FFF2-40B4-BE49-F238E27FC236}">
                <a16:creationId xmlns:a16="http://schemas.microsoft.com/office/drawing/2014/main" id="{26D8165A-DB03-41CC-8708-79510E36EBAD}"/>
              </a:ext>
            </a:extLst>
          </p:cNvPr>
          <p:cNvPicPr>
            <a:picLocks noChangeAspect="1" noChangeArrowheads="1"/>
          </p:cNvPicPr>
          <p:nvPr/>
        </p:nvPicPr>
        <p:blipFill>
          <a:blip r:embed="rId3" cstate="print"/>
          <a:srcRect/>
          <a:stretch>
            <a:fillRect/>
          </a:stretch>
        </p:blipFill>
        <p:spPr bwMode="auto">
          <a:xfrm>
            <a:off x="1779712" y="36241"/>
            <a:ext cx="936104" cy="936104"/>
          </a:xfrm>
          <a:prstGeom prst="rect">
            <a:avLst/>
          </a:prstGeom>
          <a:noFill/>
        </p:spPr>
      </p:pic>
      <p:sp>
        <p:nvSpPr>
          <p:cNvPr id="16" name="TextBox 15">
            <a:extLst>
              <a:ext uri="{FF2B5EF4-FFF2-40B4-BE49-F238E27FC236}">
                <a16:creationId xmlns:a16="http://schemas.microsoft.com/office/drawing/2014/main" id="{69D7D138-31C9-4224-BA6E-A6AFEDBBD2B2}"/>
              </a:ext>
            </a:extLst>
          </p:cNvPr>
          <p:cNvSpPr txBox="1"/>
          <p:nvPr/>
        </p:nvSpPr>
        <p:spPr>
          <a:xfrm>
            <a:off x="-2842592" y="604225"/>
            <a:ext cx="9144000" cy="1200329"/>
          </a:xfrm>
          <a:prstGeom prst="rect">
            <a:avLst/>
          </a:prstGeom>
          <a:noFill/>
        </p:spPr>
        <p:txBody>
          <a:bodyPr wrap="square" rtlCol="0">
            <a:spAutoFit/>
          </a:bodyPr>
          <a:lstStyle/>
          <a:p>
            <a:pPr algn="ctr"/>
            <a:r>
              <a:rPr lang="en-GB" sz="7200" b="1" dirty="0">
                <a:solidFill>
                  <a:schemeClr val="bg1"/>
                </a:solidFill>
                <a:effectLst>
                  <a:outerShdw blurRad="38100" dist="38100" dir="2700000" algn="tl">
                    <a:srgbClr val="000000">
                      <a:alpha val="43137"/>
                    </a:srgbClr>
                  </a:outerShdw>
                </a:effectLst>
              </a:rPr>
              <a:t>Uniform</a:t>
            </a:r>
            <a:endParaRPr lang="en-US" sz="7200" b="1" dirty="0">
              <a:solidFill>
                <a:schemeClr val="bg1"/>
              </a:solidFill>
              <a:effectLst>
                <a:outerShdw blurRad="38100" dist="38100" dir="2700000" algn="tl">
                  <a:srgbClr val="000000">
                    <a:alpha val="43137"/>
                  </a:srgbClr>
                </a:outerShdw>
              </a:effectLst>
            </a:endParaRPr>
          </a:p>
        </p:txBody>
      </p:sp>
      <p:pic>
        <p:nvPicPr>
          <p:cNvPr id="17" name="Picture 16">
            <a:extLst>
              <a:ext uri="{FF2B5EF4-FFF2-40B4-BE49-F238E27FC236}">
                <a16:creationId xmlns:a16="http://schemas.microsoft.com/office/drawing/2014/main" id="{5A1DCC82-1F81-480C-ADCD-92338186F165}"/>
              </a:ext>
            </a:extLst>
          </p:cNvPr>
          <p:cNvPicPr>
            <a:picLocks noChangeAspect="1"/>
          </p:cNvPicPr>
          <p:nvPr/>
        </p:nvPicPr>
        <p:blipFill>
          <a:blip r:embed="rId5"/>
          <a:stretch>
            <a:fillRect/>
          </a:stretch>
        </p:blipFill>
        <p:spPr>
          <a:xfrm>
            <a:off x="718773" y="1650975"/>
            <a:ext cx="1969478" cy="1070289"/>
          </a:xfrm>
          <a:prstGeom prst="rect">
            <a:avLst/>
          </a:prstGeom>
        </p:spPr>
      </p:pic>
      <p:pic>
        <p:nvPicPr>
          <p:cNvPr id="18" name="Picture 17">
            <a:extLst>
              <a:ext uri="{FF2B5EF4-FFF2-40B4-BE49-F238E27FC236}">
                <a16:creationId xmlns:a16="http://schemas.microsoft.com/office/drawing/2014/main" id="{FB29A384-3204-4755-93AE-AA491DD9D647}"/>
              </a:ext>
            </a:extLst>
          </p:cNvPr>
          <p:cNvPicPr>
            <a:picLocks noChangeAspect="1"/>
          </p:cNvPicPr>
          <p:nvPr/>
        </p:nvPicPr>
        <p:blipFill>
          <a:blip r:embed="rId6"/>
          <a:stretch>
            <a:fillRect/>
          </a:stretch>
        </p:blipFill>
        <p:spPr>
          <a:xfrm>
            <a:off x="221523" y="2857386"/>
            <a:ext cx="3015770" cy="522733"/>
          </a:xfrm>
          <a:prstGeom prst="rect">
            <a:avLst/>
          </a:prstGeom>
        </p:spPr>
      </p:pic>
    </p:spTree>
    <p:extLst>
      <p:ext uri="{BB962C8B-B14F-4D97-AF65-F5344CB8AC3E}">
        <p14:creationId xmlns:p14="http://schemas.microsoft.com/office/powerpoint/2010/main" val="825598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945A-CB76-4F41-9B77-D4D2241E23FA}"/>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DA3137F-B0AB-45F9-8925-19F5E49326DE}"/>
              </a:ext>
            </a:extLst>
          </p:cNvPr>
          <p:cNvSpPr>
            <a:spLocks noGrp="1"/>
          </p:cNvSpPr>
          <p:nvPr>
            <p:ph idx="1"/>
          </p:nvPr>
        </p:nvSpPr>
        <p:spPr/>
        <p:txBody>
          <a:bodyPr/>
          <a:lstStyle/>
          <a:p>
            <a:endParaRPr lang="en-GB"/>
          </a:p>
        </p:txBody>
      </p:sp>
      <p:pic>
        <p:nvPicPr>
          <p:cNvPr id="4"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1EACCEB8-4AAE-4654-90BA-7A434DF7B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BC3AFE1-6CF6-4130-8A02-A03F11DE7F23}"/>
              </a:ext>
            </a:extLst>
          </p:cNvPr>
          <p:cNvSpPr txBox="1">
            <a:spLocks/>
          </p:cNvSpPr>
          <p:nvPr/>
        </p:nvSpPr>
        <p:spPr>
          <a:xfrm>
            <a:off x="2567608" y="125760"/>
            <a:ext cx="7848872"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6" name="Picture 2" descr="I:\Pictures\SchLogo.png">
            <a:extLst>
              <a:ext uri="{FF2B5EF4-FFF2-40B4-BE49-F238E27FC236}">
                <a16:creationId xmlns:a16="http://schemas.microsoft.com/office/drawing/2014/main" id="{26F2CD26-674C-4FB6-B679-504AA2A5F689}"/>
              </a:ext>
            </a:extLst>
          </p:cNvPr>
          <p:cNvPicPr>
            <a:picLocks noChangeAspect="1" noChangeArrowheads="1"/>
          </p:cNvPicPr>
          <p:nvPr/>
        </p:nvPicPr>
        <p:blipFill>
          <a:blip r:embed="rId3" cstate="print"/>
          <a:srcRect/>
          <a:stretch>
            <a:fillRect/>
          </a:stretch>
        </p:blipFill>
        <p:spPr bwMode="auto">
          <a:xfrm>
            <a:off x="1703512" y="188641"/>
            <a:ext cx="936104" cy="936104"/>
          </a:xfrm>
          <a:prstGeom prst="rect">
            <a:avLst/>
          </a:prstGeom>
          <a:noFill/>
        </p:spPr>
      </p:pic>
      <p:sp>
        <p:nvSpPr>
          <p:cNvPr id="7" name="TextBox 6">
            <a:extLst>
              <a:ext uri="{FF2B5EF4-FFF2-40B4-BE49-F238E27FC236}">
                <a16:creationId xmlns:a16="http://schemas.microsoft.com/office/drawing/2014/main" id="{D4BC9A82-1386-49EC-8AD1-4E5E5819939B}"/>
              </a:ext>
            </a:extLst>
          </p:cNvPr>
          <p:cNvSpPr txBox="1"/>
          <p:nvPr/>
        </p:nvSpPr>
        <p:spPr>
          <a:xfrm>
            <a:off x="1524000" y="713307"/>
            <a:ext cx="9144000" cy="1200329"/>
          </a:xfrm>
          <a:prstGeom prst="rect">
            <a:avLst/>
          </a:prstGeom>
          <a:noFill/>
        </p:spPr>
        <p:txBody>
          <a:bodyPr wrap="square" rtlCol="0">
            <a:spAutoFit/>
          </a:bodyPr>
          <a:lstStyle/>
          <a:p>
            <a:pPr algn="ctr"/>
            <a:r>
              <a:rPr lang="en-GB" sz="7200" b="1" dirty="0">
                <a:solidFill>
                  <a:schemeClr val="bg1"/>
                </a:solidFill>
                <a:effectLst>
                  <a:outerShdw blurRad="38100" dist="38100" dir="2700000" algn="tl">
                    <a:srgbClr val="000000">
                      <a:alpha val="43137"/>
                    </a:srgbClr>
                  </a:outerShdw>
                </a:effectLst>
              </a:rPr>
              <a:t>Uniform</a:t>
            </a:r>
            <a:endParaRPr lang="en-US" sz="7200" b="1" dirty="0">
              <a:solidFill>
                <a:schemeClr val="bg1"/>
              </a:solidFill>
              <a:effectLst>
                <a:outerShdw blurRad="38100" dist="38100" dir="2700000" algn="tl">
                  <a:srgbClr val="000000">
                    <a:alpha val="43137"/>
                  </a:srgbClr>
                </a:outerShdw>
              </a:effectLst>
            </a:endParaRPr>
          </a:p>
        </p:txBody>
      </p:sp>
      <p:pic>
        <p:nvPicPr>
          <p:cNvPr id="8"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31AD5EF8-A385-4EFD-8430-822F3F537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6F3B89D9-6CA6-468D-B3B8-941E062B1156}"/>
              </a:ext>
            </a:extLst>
          </p:cNvPr>
          <p:cNvSpPr txBox="1">
            <a:spLocks/>
          </p:cNvSpPr>
          <p:nvPr/>
        </p:nvSpPr>
        <p:spPr>
          <a:xfrm>
            <a:off x="2666728" y="-115094"/>
            <a:ext cx="7848872"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15" name="Picture 2" descr="I:\Pictures\SchLogo.png">
            <a:extLst>
              <a:ext uri="{FF2B5EF4-FFF2-40B4-BE49-F238E27FC236}">
                <a16:creationId xmlns:a16="http://schemas.microsoft.com/office/drawing/2014/main" id="{26D8165A-DB03-41CC-8708-79510E36EBAD}"/>
              </a:ext>
            </a:extLst>
          </p:cNvPr>
          <p:cNvPicPr>
            <a:picLocks noChangeAspect="1" noChangeArrowheads="1"/>
          </p:cNvPicPr>
          <p:nvPr/>
        </p:nvPicPr>
        <p:blipFill>
          <a:blip r:embed="rId3" cstate="print"/>
          <a:srcRect/>
          <a:stretch>
            <a:fillRect/>
          </a:stretch>
        </p:blipFill>
        <p:spPr bwMode="auto">
          <a:xfrm>
            <a:off x="1779712" y="36241"/>
            <a:ext cx="936104" cy="936104"/>
          </a:xfrm>
          <a:prstGeom prst="rect">
            <a:avLst/>
          </a:prstGeom>
          <a:noFill/>
        </p:spPr>
      </p:pic>
      <p:sp>
        <p:nvSpPr>
          <p:cNvPr id="16" name="TextBox 15">
            <a:extLst>
              <a:ext uri="{FF2B5EF4-FFF2-40B4-BE49-F238E27FC236}">
                <a16:creationId xmlns:a16="http://schemas.microsoft.com/office/drawing/2014/main" id="{69D7D138-31C9-4224-BA6E-A6AFEDBBD2B2}"/>
              </a:ext>
            </a:extLst>
          </p:cNvPr>
          <p:cNvSpPr txBox="1"/>
          <p:nvPr/>
        </p:nvSpPr>
        <p:spPr>
          <a:xfrm>
            <a:off x="-2842592" y="604225"/>
            <a:ext cx="9144000" cy="1200329"/>
          </a:xfrm>
          <a:prstGeom prst="rect">
            <a:avLst/>
          </a:prstGeom>
          <a:noFill/>
        </p:spPr>
        <p:txBody>
          <a:bodyPr wrap="square" rtlCol="0">
            <a:spAutoFit/>
          </a:bodyPr>
          <a:lstStyle/>
          <a:p>
            <a:pPr algn="ctr"/>
            <a:r>
              <a:rPr lang="en-GB" sz="7200" b="1" dirty="0">
                <a:solidFill>
                  <a:schemeClr val="bg1"/>
                </a:solidFill>
                <a:effectLst>
                  <a:outerShdw blurRad="38100" dist="38100" dir="2700000" algn="tl">
                    <a:srgbClr val="000000">
                      <a:alpha val="43137"/>
                    </a:srgbClr>
                  </a:outerShdw>
                </a:effectLst>
              </a:rPr>
              <a:t>Uniform</a:t>
            </a:r>
            <a:endParaRPr lang="en-US" sz="7200" b="1" dirty="0">
              <a:solidFill>
                <a:schemeClr val="bg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9F00777C-C80C-4A4D-9F25-D6A4D2F5E3FA}"/>
              </a:ext>
            </a:extLst>
          </p:cNvPr>
          <p:cNvPicPr>
            <a:picLocks noChangeAspect="1"/>
          </p:cNvPicPr>
          <p:nvPr/>
        </p:nvPicPr>
        <p:blipFill>
          <a:blip r:embed="rId4"/>
          <a:stretch>
            <a:fillRect/>
          </a:stretch>
        </p:blipFill>
        <p:spPr>
          <a:xfrm>
            <a:off x="3334347" y="849740"/>
            <a:ext cx="8464143" cy="5906633"/>
          </a:xfrm>
          <a:prstGeom prst="rect">
            <a:avLst/>
          </a:prstGeom>
        </p:spPr>
      </p:pic>
      <p:pic>
        <p:nvPicPr>
          <p:cNvPr id="10" name="Picture 9">
            <a:extLst>
              <a:ext uri="{FF2B5EF4-FFF2-40B4-BE49-F238E27FC236}">
                <a16:creationId xmlns:a16="http://schemas.microsoft.com/office/drawing/2014/main" id="{5FC355FB-B7B0-46D5-B74B-758E2B8DCD32}"/>
              </a:ext>
            </a:extLst>
          </p:cNvPr>
          <p:cNvPicPr>
            <a:picLocks noChangeAspect="1"/>
          </p:cNvPicPr>
          <p:nvPr/>
        </p:nvPicPr>
        <p:blipFill>
          <a:blip r:embed="rId5"/>
          <a:stretch>
            <a:fillRect/>
          </a:stretch>
        </p:blipFill>
        <p:spPr>
          <a:xfrm>
            <a:off x="718773" y="1650975"/>
            <a:ext cx="1969478" cy="1070289"/>
          </a:xfrm>
          <a:prstGeom prst="rect">
            <a:avLst/>
          </a:prstGeom>
        </p:spPr>
      </p:pic>
      <p:pic>
        <p:nvPicPr>
          <p:cNvPr id="17" name="Picture 16">
            <a:extLst>
              <a:ext uri="{FF2B5EF4-FFF2-40B4-BE49-F238E27FC236}">
                <a16:creationId xmlns:a16="http://schemas.microsoft.com/office/drawing/2014/main" id="{C6E428E2-F955-46BA-91C2-50F7E71B59D0}"/>
              </a:ext>
            </a:extLst>
          </p:cNvPr>
          <p:cNvPicPr>
            <a:picLocks noChangeAspect="1"/>
          </p:cNvPicPr>
          <p:nvPr/>
        </p:nvPicPr>
        <p:blipFill>
          <a:blip r:embed="rId6"/>
          <a:stretch>
            <a:fillRect/>
          </a:stretch>
        </p:blipFill>
        <p:spPr>
          <a:xfrm>
            <a:off x="221523" y="2857386"/>
            <a:ext cx="3015770" cy="522733"/>
          </a:xfrm>
          <a:prstGeom prst="rect">
            <a:avLst/>
          </a:prstGeom>
        </p:spPr>
      </p:pic>
    </p:spTree>
    <p:extLst>
      <p:ext uri="{BB962C8B-B14F-4D97-AF65-F5344CB8AC3E}">
        <p14:creationId xmlns:p14="http://schemas.microsoft.com/office/powerpoint/2010/main" val="2720245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72915" y="0"/>
            <a:ext cx="12019085" cy="6843694"/>
          </a:xfrm>
          <a:prstGeom prst="rect">
            <a:avLst/>
          </a:prstGeom>
        </p:spPr>
      </p:pic>
    </p:spTree>
    <p:extLst>
      <p:ext uri="{BB962C8B-B14F-4D97-AF65-F5344CB8AC3E}">
        <p14:creationId xmlns:p14="http://schemas.microsoft.com/office/powerpoint/2010/main" val="1342595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224256F5-6F73-49E1-B5CF-248AE8DC6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0"/>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567608" y="125760"/>
            <a:ext cx="7848872" cy="1143000"/>
          </a:xfrm>
        </p:spPr>
        <p:txBody>
          <a:bodyPr>
            <a:noAutofit/>
          </a:bodyPr>
          <a:lstStyle/>
          <a:p>
            <a:pPr algn="l"/>
            <a:r>
              <a:rPr lang="en-GB" sz="4000" b="1" dirty="0">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5" name="Picture 2" descr="I:\Pictures\SchLogo.png"/>
          <p:cNvPicPr>
            <a:picLocks noChangeAspect="1" noChangeArrowheads="1"/>
          </p:cNvPicPr>
          <p:nvPr/>
        </p:nvPicPr>
        <p:blipFill>
          <a:blip r:embed="rId3" cstate="print"/>
          <a:srcRect/>
          <a:stretch>
            <a:fillRect/>
          </a:stretch>
        </p:blipFill>
        <p:spPr bwMode="auto">
          <a:xfrm>
            <a:off x="1703512" y="188641"/>
            <a:ext cx="936104" cy="936104"/>
          </a:xfrm>
          <a:prstGeom prst="rect">
            <a:avLst/>
          </a:prstGeom>
          <a:noFill/>
        </p:spPr>
      </p:pic>
      <p:pic>
        <p:nvPicPr>
          <p:cNvPr id="5122" name="Picture 2" descr="I:\Pictures\New Pupils Presentation\New folder\SAMDog.png"/>
          <p:cNvPicPr>
            <a:picLocks noChangeAspect="1" noChangeArrowheads="1"/>
          </p:cNvPicPr>
          <p:nvPr/>
        </p:nvPicPr>
        <p:blipFill>
          <a:blip r:embed="rId4" cstate="print"/>
          <a:srcRect/>
          <a:stretch>
            <a:fillRect/>
          </a:stretch>
        </p:blipFill>
        <p:spPr bwMode="auto">
          <a:xfrm>
            <a:off x="8047902" y="3717033"/>
            <a:ext cx="2296571" cy="2314675"/>
          </a:xfrm>
          <a:prstGeom prst="rect">
            <a:avLst/>
          </a:prstGeom>
          <a:noFill/>
        </p:spPr>
      </p:pic>
      <p:pic>
        <p:nvPicPr>
          <p:cNvPr id="5124" name="Picture 4" descr="I:\Pictures\New Pupils Presentation\New folder\holidays.jpg"/>
          <p:cNvPicPr>
            <a:picLocks noChangeAspect="1" noChangeArrowheads="1"/>
          </p:cNvPicPr>
          <p:nvPr/>
        </p:nvPicPr>
        <p:blipFill>
          <a:blip r:embed="rId5" cstate="print"/>
          <a:srcRect/>
          <a:stretch>
            <a:fillRect/>
          </a:stretch>
        </p:blipFill>
        <p:spPr bwMode="auto">
          <a:xfrm>
            <a:off x="1919537" y="4005065"/>
            <a:ext cx="2798223" cy="2075731"/>
          </a:xfrm>
          <a:prstGeom prst="rect">
            <a:avLst/>
          </a:prstGeom>
          <a:noFill/>
        </p:spPr>
      </p:pic>
      <p:sp>
        <p:nvSpPr>
          <p:cNvPr id="10" name="TextBox 9"/>
          <p:cNvSpPr txBox="1"/>
          <p:nvPr/>
        </p:nvSpPr>
        <p:spPr>
          <a:xfrm>
            <a:off x="1524000" y="713307"/>
            <a:ext cx="9144000" cy="1200329"/>
          </a:xfrm>
          <a:prstGeom prst="rect">
            <a:avLst/>
          </a:prstGeom>
          <a:noFill/>
        </p:spPr>
        <p:txBody>
          <a:bodyPr wrap="square" rtlCol="0">
            <a:spAutoFit/>
          </a:bodyPr>
          <a:lstStyle/>
          <a:p>
            <a:pPr algn="ctr"/>
            <a:r>
              <a:rPr lang="en-GB" sz="7200" b="1" dirty="0">
                <a:solidFill>
                  <a:schemeClr val="bg1"/>
                </a:solidFill>
                <a:effectLst>
                  <a:outerShdw blurRad="38100" dist="38100" dir="2700000" algn="tl">
                    <a:srgbClr val="000000">
                      <a:alpha val="43137"/>
                    </a:srgbClr>
                  </a:outerShdw>
                </a:effectLst>
              </a:rPr>
              <a:t>Holidays</a:t>
            </a:r>
            <a:endParaRPr lang="en-US" sz="72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1775520" y="1988841"/>
            <a:ext cx="5976664" cy="769441"/>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rPr>
              <a:t>During</a:t>
            </a:r>
            <a:r>
              <a:rPr lang="en-GB" sz="4400" b="1" dirty="0">
                <a:solidFill>
                  <a:schemeClr val="bg1"/>
                </a:solidFill>
                <a:effectLst>
                  <a:outerShdw blurRad="38100" dist="38100" dir="2700000" algn="tl">
                    <a:srgbClr val="000000">
                      <a:alpha val="43137"/>
                    </a:srgbClr>
                  </a:outerShdw>
                </a:effectLst>
              </a:rPr>
              <a:t> </a:t>
            </a:r>
            <a:r>
              <a:rPr lang="en-GB" sz="2800" b="1" dirty="0">
                <a:solidFill>
                  <a:schemeClr val="bg1"/>
                </a:solidFill>
                <a:effectLst>
                  <a:outerShdw blurRad="38100" dist="38100" dir="2700000" algn="tl">
                    <a:srgbClr val="000000">
                      <a:alpha val="43137"/>
                    </a:srgbClr>
                  </a:outerShdw>
                </a:effectLst>
              </a:rPr>
              <a:t>Term</a:t>
            </a:r>
            <a:r>
              <a:rPr lang="en-GB" sz="4400" b="1" dirty="0">
                <a:solidFill>
                  <a:schemeClr val="bg1"/>
                </a:solidFill>
                <a:effectLst>
                  <a:outerShdw blurRad="38100" dist="38100" dir="2700000" algn="tl">
                    <a:srgbClr val="000000">
                      <a:alpha val="43137"/>
                    </a:srgbClr>
                  </a:outerShdw>
                </a:effectLst>
              </a:rPr>
              <a:t> </a:t>
            </a:r>
            <a:r>
              <a:rPr lang="en-GB" sz="2800" b="1" dirty="0">
                <a:solidFill>
                  <a:schemeClr val="bg1"/>
                </a:solidFill>
                <a:effectLst>
                  <a:outerShdw blurRad="38100" dist="38100" dir="2700000" algn="tl">
                    <a:srgbClr val="000000">
                      <a:alpha val="43137"/>
                    </a:srgbClr>
                  </a:outerShdw>
                </a:effectLst>
              </a:rPr>
              <a:t>Times?</a:t>
            </a:r>
            <a:endParaRPr lang="en-US" sz="4400" b="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1775520" y="2918554"/>
            <a:ext cx="6768752" cy="523220"/>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rPr>
              <a:t>During Half Term and End of Term holidays?</a:t>
            </a:r>
            <a:endParaRPr lang="en-US" sz="2800" b="1" dirty="0">
              <a:solidFill>
                <a:schemeClr val="bg1"/>
              </a:solidFill>
              <a:effectLst>
                <a:outerShdw blurRad="38100" dist="38100" dir="2700000" algn="tl">
                  <a:srgbClr val="000000">
                    <a:alpha val="43137"/>
                  </a:srgbClr>
                </a:outerShdw>
              </a:effectLst>
            </a:endParaRPr>
          </a:p>
        </p:txBody>
      </p:sp>
      <p:pic>
        <p:nvPicPr>
          <p:cNvPr id="13" name="Picture 4" descr="H:\Pictures\New Pupils Presentation\tick-clip-art_412230 cop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2264" y="2852937"/>
            <a:ext cx="864096" cy="64613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I:\Pictures\New Pupils Presentation\New folder\button_cancel.png"/>
          <p:cNvPicPr>
            <a:picLocks noChangeAspect="1" noChangeArrowheads="1"/>
          </p:cNvPicPr>
          <p:nvPr/>
        </p:nvPicPr>
        <p:blipFill>
          <a:blip r:embed="rId7" cstate="print"/>
          <a:srcRect/>
          <a:stretch>
            <a:fillRect/>
          </a:stretch>
        </p:blipFill>
        <p:spPr bwMode="auto">
          <a:xfrm>
            <a:off x="5087888" y="2204864"/>
            <a:ext cx="571128" cy="571128"/>
          </a:xfrm>
          <a:prstGeom prst="rect">
            <a:avLst/>
          </a:prstGeom>
          <a:noFill/>
        </p:spPr>
      </p:pic>
      <p:sp>
        <p:nvSpPr>
          <p:cNvPr id="15" name="TextBox 14"/>
          <p:cNvSpPr txBox="1"/>
          <p:nvPr/>
        </p:nvSpPr>
        <p:spPr>
          <a:xfrm>
            <a:off x="4943872" y="4221089"/>
            <a:ext cx="3024336" cy="1323439"/>
          </a:xfrm>
          <a:prstGeom prst="rect">
            <a:avLst/>
          </a:prstGeom>
          <a:noFill/>
        </p:spPr>
        <p:txBody>
          <a:bodyPr wrap="square" rtlCol="0">
            <a:spAutoFit/>
          </a:bodyPr>
          <a:lstStyle/>
          <a:p>
            <a:pPr algn="ctr"/>
            <a:r>
              <a:rPr lang="en-GB" sz="4000" b="1" dirty="0">
                <a:solidFill>
                  <a:schemeClr val="bg1"/>
                </a:solidFill>
                <a:effectLst>
                  <a:outerShdw blurRad="38100" dist="38100" dir="2700000" algn="tl">
                    <a:srgbClr val="000000">
                      <a:alpha val="43137"/>
                    </a:srgbClr>
                  </a:outerShdw>
                </a:effectLst>
              </a:rPr>
              <a:t>School is Important!</a:t>
            </a:r>
            <a:endParaRPr lang="en-US" sz="40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701A1BD9-C33C-47C2-92FA-94DB82868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567608" y="125760"/>
            <a:ext cx="7848872" cy="1143000"/>
          </a:xfrm>
        </p:spPr>
        <p:txBody>
          <a:bodyPr>
            <a:noAutofit/>
          </a:bodyPr>
          <a:lstStyle/>
          <a:p>
            <a:pPr algn="l"/>
            <a:r>
              <a:rPr lang="en-GB" sz="4000" b="1" dirty="0">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5" name="Picture 2" descr="I:\Pictures\SchLogo.png"/>
          <p:cNvPicPr>
            <a:picLocks noChangeAspect="1" noChangeArrowheads="1"/>
          </p:cNvPicPr>
          <p:nvPr/>
        </p:nvPicPr>
        <p:blipFill>
          <a:blip r:embed="rId3" cstate="print"/>
          <a:srcRect/>
          <a:stretch>
            <a:fillRect/>
          </a:stretch>
        </p:blipFill>
        <p:spPr bwMode="auto">
          <a:xfrm>
            <a:off x="1703512" y="188641"/>
            <a:ext cx="936104" cy="936104"/>
          </a:xfrm>
          <a:prstGeom prst="rect">
            <a:avLst/>
          </a:prstGeom>
          <a:noFill/>
        </p:spPr>
      </p:pic>
      <p:sp>
        <p:nvSpPr>
          <p:cNvPr id="6" name="TextBox 5"/>
          <p:cNvSpPr txBox="1"/>
          <p:nvPr/>
        </p:nvSpPr>
        <p:spPr>
          <a:xfrm>
            <a:off x="1487488" y="6165304"/>
            <a:ext cx="9144000" cy="400110"/>
          </a:xfrm>
          <a:prstGeom prst="rect">
            <a:avLst/>
          </a:prstGeom>
          <a:noFill/>
        </p:spPr>
        <p:txBody>
          <a:bodyPr wrap="square" rtlCol="0">
            <a:spAutoFit/>
          </a:bodyPr>
          <a:lstStyle/>
          <a:p>
            <a:pPr algn="ctr"/>
            <a:r>
              <a:rPr lang="en-GB"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endParaRPr lang="en-US" sz="2000" dirty="0">
              <a:solidFill>
                <a:srgbClr val="FEE232"/>
              </a:solidFill>
              <a:effectLst>
                <a:outerShdw blurRad="38100" dist="38100" dir="2700000" algn="tl">
                  <a:srgbClr val="000000">
                    <a:alpha val="43137"/>
                  </a:srgbClr>
                </a:outerShdw>
              </a:effectLst>
              <a:latin typeface="Lucida Handwriting" pitchFamily="66" charset="0"/>
            </a:endParaRPr>
          </a:p>
        </p:txBody>
      </p:sp>
      <p:sp>
        <p:nvSpPr>
          <p:cNvPr id="7" name="TextBox 6"/>
          <p:cNvSpPr txBox="1"/>
          <p:nvPr/>
        </p:nvSpPr>
        <p:spPr>
          <a:xfrm>
            <a:off x="1524000" y="1196752"/>
            <a:ext cx="9144000" cy="923330"/>
          </a:xfrm>
          <a:prstGeom prst="rect">
            <a:avLst/>
          </a:prstGeom>
          <a:noFill/>
        </p:spPr>
        <p:txBody>
          <a:bodyPr wrap="square" rtlCol="0">
            <a:spAutoFit/>
          </a:bodyPr>
          <a:lstStyle/>
          <a:p>
            <a:pPr algn="ctr"/>
            <a:r>
              <a:rPr lang="en-GB" sz="5400" b="1" dirty="0">
                <a:solidFill>
                  <a:schemeClr val="bg1"/>
                </a:solidFill>
                <a:effectLst>
                  <a:outerShdw blurRad="38100" dist="38100" dir="2700000" algn="tl">
                    <a:srgbClr val="000000">
                      <a:alpha val="43137"/>
                    </a:srgbClr>
                  </a:outerShdw>
                </a:effectLst>
                <a:latin typeface="Comic Sans MS" pitchFamily="66" charset="0"/>
              </a:rPr>
              <a:t>Attendance &amp; Punctuality</a:t>
            </a:r>
            <a:endParaRPr lang="en-US" sz="5400" b="1" dirty="0">
              <a:solidFill>
                <a:schemeClr val="bg1"/>
              </a:solidFill>
              <a:effectLst>
                <a:outerShdw blurRad="38100" dist="38100" dir="2700000" algn="tl">
                  <a:srgbClr val="000000">
                    <a:alpha val="43137"/>
                  </a:srgbClr>
                </a:outerShdw>
              </a:effectLst>
              <a:latin typeface="Comic Sans MS" pitchFamily="66" charset="0"/>
            </a:endParaRPr>
          </a:p>
        </p:txBody>
      </p:sp>
      <p:pic>
        <p:nvPicPr>
          <p:cNvPr id="3074" name="Picture 2" descr="H:\Pictures\New Pupils Presentation\Thermome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9488" y="2399929"/>
            <a:ext cx="1188640" cy="35980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32104" y="2492896"/>
            <a:ext cx="1072384" cy="523220"/>
          </a:xfrm>
          <a:prstGeom prst="rect">
            <a:avLst/>
          </a:prstGeom>
          <a:noFill/>
        </p:spPr>
        <p:txBody>
          <a:bodyPr wrap="square" rtlCol="0">
            <a:spAutoFit/>
          </a:bodyPr>
          <a:lstStyle/>
          <a:p>
            <a:r>
              <a:rPr lang="en-GB" sz="2800" b="1" dirty="0"/>
              <a:t>100%</a:t>
            </a:r>
          </a:p>
        </p:txBody>
      </p:sp>
      <p:sp>
        <p:nvSpPr>
          <p:cNvPr id="8" name="TextBox 7"/>
          <p:cNvSpPr txBox="1"/>
          <p:nvPr/>
        </p:nvSpPr>
        <p:spPr>
          <a:xfrm>
            <a:off x="7039840" y="3697868"/>
            <a:ext cx="1072384" cy="523220"/>
          </a:xfrm>
          <a:prstGeom prst="rect">
            <a:avLst/>
          </a:prstGeom>
          <a:noFill/>
        </p:spPr>
        <p:txBody>
          <a:bodyPr wrap="square" rtlCol="0">
            <a:spAutoFit/>
          </a:bodyPr>
          <a:lstStyle/>
          <a:p>
            <a:r>
              <a:rPr lang="en-GB" sz="2800" b="1" dirty="0"/>
              <a:t>50%</a:t>
            </a:r>
          </a:p>
        </p:txBody>
      </p:sp>
      <p:sp>
        <p:nvSpPr>
          <p:cNvPr id="9" name="TextBox 8"/>
          <p:cNvSpPr txBox="1"/>
          <p:nvPr/>
        </p:nvSpPr>
        <p:spPr>
          <a:xfrm>
            <a:off x="7032104" y="4797152"/>
            <a:ext cx="1072384" cy="523220"/>
          </a:xfrm>
          <a:prstGeom prst="rect">
            <a:avLst/>
          </a:prstGeom>
          <a:noFill/>
        </p:spPr>
        <p:txBody>
          <a:bodyPr wrap="square" rtlCol="0">
            <a:spAutoFit/>
          </a:bodyPr>
          <a:lstStyle/>
          <a:p>
            <a:r>
              <a:rPr lang="en-GB" sz="2800" b="1" dirty="0"/>
              <a:t>0%</a:t>
            </a:r>
          </a:p>
        </p:txBody>
      </p:sp>
      <p:sp>
        <p:nvSpPr>
          <p:cNvPr id="3" name="TextBox 2"/>
          <p:cNvSpPr txBox="1"/>
          <p:nvPr/>
        </p:nvSpPr>
        <p:spPr>
          <a:xfrm>
            <a:off x="1559497" y="1988841"/>
            <a:ext cx="3370441" cy="1015663"/>
          </a:xfrm>
          <a:prstGeom prst="rect">
            <a:avLst/>
          </a:prstGeom>
          <a:noFill/>
        </p:spPr>
        <p:txBody>
          <a:bodyPr wrap="square" rtlCol="0">
            <a:spAutoFit/>
          </a:bodyPr>
          <a:lstStyle/>
          <a:p>
            <a:r>
              <a:rPr lang="en-GB" sz="6000" b="1" dirty="0">
                <a:solidFill>
                  <a:srgbClr val="00FF00"/>
                </a:solidFill>
                <a:effectLst>
                  <a:outerShdw blurRad="38100" dist="38100" dir="2700000" algn="tl">
                    <a:srgbClr val="000000">
                      <a:alpha val="43137"/>
                    </a:srgbClr>
                  </a:outerShdw>
                </a:effectLst>
              </a:rPr>
              <a:t>Monday</a:t>
            </a:r>
          </a:p>
        </p:txBody>
      </p:sp>
      <p:sp>
        <p:nvSpPr>
          <p:cNvPr id="12" name="TextBox 11"/>
          <p:cNvSpPr txBox="1"/>
          <p:nvPr/>
        </p:nvSpPr>
        <p:spPr>
          <a:xfrm>
            <a:off x="1645440" y="2773378"/>
            <a:ext cx="3370441" cy="1015663"/>
          </a:xfrm>
          <a:prstGeom prst="rect">
            <a:avLst/>
          </a:prstGeom>
          <a:noFill/>
        </p:spPr>
        <p:txBody>
          <a:bodyPr wrap="square" rtlCol="0">
            <a:spAutoFit/>
          </a:bodyPr>
          <a:lstStyle/>
          <a:p>
            <a:r>
              <a:rPr lang="en-GB" sz="6000" b="1" dirty="0">
                <a:solidFill>
                  <a:srgbClr val="00FF00"/>
                </a:solidFill>
                <a:effectLst>
                  <a:outerShdw blurRad="38100" dist="38100" dir="2700000" algn="tl">
                    <a:srgbClr val="000000">
                      <a:alpha val="43137"/>
                    </a:srgbClr>
                  </a:outerShdw>
                </a:effectLst>
              </a:rPr>
              <a:t>Tuesday</a:t>
            </a:r>
          </a:p>
        </p:txBody>
      </p:sp>
      <p:sp>
        <p:nvSpPr>
          <p:cNvPr id="13" name="TextBox 12"/>
          <p:cNvSpPr txBox="1"/>
          <p:nvPr/>
        </p:nvSpPr>
        <p:spPr>
          <a:xfrm>
            <a:off x="1631505" y="3573017"/>
            <a:ext cx="4039231" cy="1015663"/>
          </a:xfrm>
          <a:prstGeom prst="rect">
            <a:avLst/>
          </a:prstGeom>
          <a:noFill/>
        </p:spPr>
        <p:txBody>
          <a:bodyPr wrap="square" rtlCol="0">
            <a:spAutoFit/>
          </a:bodyPr>
          <a:lstStyle/>
          <a:p>
            <a:r>
              <a:rPr lang="en-GB" sz="6000" b="1" dirty="0">
                <a:solidFill>
                  <a:srgbClr val="00FF00"/>
                </a:solidFill>
                <a:effectLst>
                  <a:outerShdw blurRad="38100" dist="38100" dir="2700000" algn="tl">
                    <a:srgbClr val="000000">
                      <a:alpha val="43137"/>
                    </a:srgbClr>
                  </a:outerShdw>
                </a:effectLst>
              </a:rPr>
              <a:t>Wednesday</a:t>
            </a:r>
          </a:p>
        </p:txBody>
      </p:sp>
      <p:sp>
        <p:nvSpPr>
          <p:cNvPr id="14" name="TextBox 13"/>
          <p:cNvSpPr txBox="1"/>
          <p:nvPr/>
        </p:nvSpPr>
        <p:spPr>
          <a:xfrm>
            <a:off x="1645440" y="4437113"/>
            <a:ext cx="3370441" cy="1015663"/>
          </a:xfrm>
          <a:prstGeom prst="rect">
            <a:avLst/>
          </a:prstGeom>
          <a:noFill/>
        </p:spPr>
        <p:txBody>
          <a:bodyPr wrap="square" rtlCol="0">
            <a:spAutoFit/>
          </a:bodyPr>
          <a:lstStyle/>
          <a:p>
            <a:r>
              <a:rPr lang="en-GB" sz="6000" b="1" dirty="0">
                <a:solidFill>
                  <a:srgbClr val="00FF00"/>
                </a:solidFill>
                <a:effectLst>
                  <a:outerShdw blurRad="38100" dist="38100" dir="2700000" algn="tl">
                    <a:srgbClr val="000000">
                      <a:alpha val="43137"/>
                    </a:srgbClr>
                  </a:outerShdw>
                </a:effectLst>
              </a:rPr>
              <a:t>Thursday</a:t>
            </a:r>
          </a:p>
        </p:txBody>
      </p:sp>
      <p:sp>
        <p:nvSpPr>
          <p:cNvPr id="15" name="TextBox 14"/>
          <p:cNvSpPr txBox="1"/>
          <p:nvPr/>
        </p:nvSpPr>
        <p:spPr>
          <a:xfrm>
            <a:off x="1631505" y="5221650"/>
            <a:ext cx="3370441" cy="1015663"/>
          </a:xfrm>
          <a:prstGeom prst="rect">
            <a:avLst/>
          </a:prstGeom>
          <a:noFill/>
        </p:spPr>
        <p:txBody>
          <a:bodyPr wrap="square" rtlCol="0">
            <a:spAutoFit/>
          </a:bodyPr>
          <a:lstStyle/>
          <a:p>
            <a:r>
              <a:rPr lang="en-GB" sz="6000" b="1" dirty="0">
                <a:solidFill>
                  <a:srgbClr val="00FF00"/>
                </a:solidFill>
                <a:effectLst>
                  <a:outerShdw blurRad="38100" dist="38100" dir="2700000" algn="tl">
                    <a:srgbClr val="000000">
                      <a:alpha val="43137"/>
                    </a:srgbClr>
                  </a:outerShdw>
                </a:effectLst>
              </a:rPr>
              <a:t>Friday</a:t>
            </a:r>
          </a:p>
        </p:txBody>
      </p:sp>
      <p:pic>
        <p:nvPicPr>
          <p:cNvPr id="3076" name="Picture 4" descr="H:\Pictures\New Pupils Presentation\tick-clip-art_412230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801" y="2095466"/>
            <a:ext cx="1014895" cy="7588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Pictures\New Pupils Presentation\tick-clip-art_412230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1026" y="2825059"/>
            <a:ext cx="1014895" cy="7588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Pictures\New Pupils Presentation\tick-clip-art_412230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1146" y="3583950"/>
            <a:ext cx="1014895" cy="758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Pictures\New Pupils Presentation\tick-clip-art_412230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841" y="4462759"/>
            <a:ext cx="1014895" cy="7588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Pictures\New Pupils Presentation\tick-clip-art_412230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9737" y="5320373"/>
            <a:ext cx="1014895" cy="758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564068" y="2989982"/>
            <a:ext cx="2311992" cy="1938992"/>
          </a:xfrm>
          <a:prstGeom prst="rect">
            <a:avLst/>
          </a:prstGeom>
          <a:noFill/>
        </p:spPr>
        <p:txBody>
          <a:bodyPr wrap="square" rtlCol="0">
            <a:spAutoFit/>
          </a:bodyPr>
          <a:lstStyle/>
          <a:p>
            <a:pPr algn="ctr"/>
            <a:r>
              <a:rPr lang="en-GB" sz="3000" b="1" dirty="0">
                <a:solidFill>
                  <a:schemeClr val="bg1"/>
                </a:solidFill>
                <a:effectLst>
                  <a:outerShdw blurRad="38100" dist="38100" dir="2700000" algn="tl">
                    <a:srgbClr val="000000">
                      <a:alpha val="43137"/>
                    </a:srgbClr>
                  </a:outerShdw>
                </a:effectLst>
              </a:rPr>
              <a:t>Pupil registration closes at 8:50am</a:t>
            </a:r>
          </a:p>
        </p:txBody>
      </p:sp>
      <p:sp>
        <p:nvSpPr>
          <p:cNvPr id="16" name="Rounded Rectangle 15"/>
          <p:cNvSpPr/>
          <p:nvPr/>
        </p:nvSpPr>
        <p:spPr>
          <a:xfrm>
            <a:off x="6456040" y="2693818"/>
            <a:ext cx="147376" cy="26793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21624382-C00D-434F-B53C-95B3271C2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Pictures\New Pupils Presentation\Sick.png"/>
          <p:cNvPicPr>
            <a:picLocks noChangeAspect="1" noChangeArrowheads="1"/>
          </p:cNvPicPr>
          <p:nvPr/>
        </p:nvPicPr>
        <p:blipFill>
          <a:blip r:embed="rId3" cstate="print"/>
          <a:srcRect/>
          <a:stretch>
            <a:fillRect/>
          </a:stretch>
        </p:blipFill>
        <p:spPr bwMode="auto">
          <a:xfrm>
            <a:off x="445117" y="2770674"/>
            <a:ext cx="6263459" cy="4149080"/>
          </a:xfrm>
          <a:prstGeom prst="rect">
            <a:avLst/>
          </a:prstGeom>
          <a:noFill/>
        </p:spPr>
      </p:pic>
      <p:sp>
        <p:nvSpPr>
          <p:cNvPr id="4" name="Title 1"/>
          <p:cNvSpPr>
            <a:spLocks noGrp="1"/>
          </p:cNvSpPr>
          <p:nvPr>
            <p:ph type="title"/>
          </p:nvPr>
        </p:nvSpPr>
        <p:spPr>
          <a:xfrm>
            <a:off x="2567608" y="125760"/>
            <a:ext cx="7848872" cy="1143000"/>
          </a:xfrm>
        </p:spPr>
        <p:txBody>
          <a:bodyPr>
            <a:noAutofit/>
          </a:bodyPr>
          <a:lstStyle/>
          <a:p>
            <a:pPr algn="l"/>
            <a:r>
              <a:rPr lang="en-GB" sz="4000" b="1" dirty="0">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5" name="Picture 2" descr="I:\Pictures\SchLogo.png"/>
          <p:cNvPicPr>
            <a:picLocks noChangeAspect="1" noChangeArrowheads="1"/>
          </p:cNvPicPr>
          <p:nvPr/>
        </p:nvPicPr>
        <p:blipFill>
          <a:blip r:embed="rId4" cstate="print"/>
          <a:srcRect/>
          <a:stretch>
            <a:fillRect/>
          </a:stretch>
        </p:blipFill>
        <p:spPr bwMode="auto">
          <a:xfrm>
            <a:off x="1703512" y="188641"/>
            <a:ext cx="936104" cy="936104"/>
          </a:xfrm>
          <a:prstGeom prst="rect">
            <a:avLst/>
          </a:prstGeom>
          <a:noFill/>
        </p:spPr>
      </p:pic>
      <p:pic>
        <p:nvPicPr>
          <p:cNvPr id="3075" name="Picture 3" descr="I:\Pictures\New Pupils Presentation\Telephone.png"/>
          <p:cNvPicPr>
            <a:picLocks noChangeAspect="1" noChangeArrowheads="1"/>
          </p:cNvPicPr>
          <p:nvPr/>
        </p:nvPicPr>
        <p:blipFill>
          <a:blip r:embed="rId5" cstate="print"/>
          <a:srcRect/>
          <a:stretch>
            <a:fillRect/>
          </a:stretch>
        </p:blipFill>
        <p:spPr bwMode="auto">
          <a:xfrm>
            <a:off x="7788696" y="4212377"/>
            <a:ext cx="1335584" cy="1335584"/>
          </a:xfrm>
          <a:prstGeom prst="rect">
            <a:avLst/>
          </a:prstGeom>
          <a:noFill/>
        </p:spPr>
      </p:pic>
      <p:sp>
        <p:nvSpPr>
          <p:cNvPr id="9" name="TextBox 8"/>
          <p:cNvSpPr txBox="1"/>
          <p:nvPr/>
        </p:nvSpPr>
        <p:spPr>
          <a:xfrm>
            <a:off x="1703512" y="980728"/>
            <a:ext cx="8640960" cy="1107996"/>
          </a:xfrm>
          <a:prstGeom prst="rect">
            <a:avLst/>
          </a:prstGeom>
          <a:noFill/>
        </p:spPr>
        <p:txBody>
          <a:bodyPr wrap="square" rtlCol="0">
            <a:spAutoFit/>
          </a:bodyPr>
          <a:lstStyle/>
          <a:p>
            <a:pPr algn="ctr"/>
            <a:r>
              <a:rPr lang="en-GB" sz="6600" b="1" dirty="0">
                <a:solidFill>
                  <a:schemeClr val="bg1"/>
                </a:solidFill>
                <a:effectLst>
                  <a:outerShdw blurRad="38100" dist="38100" dir="2700000" algn="tl">
                    <a:srgbClr val="000000">
                      <a:alpha val="43137"/>
                    </a:srgbClr>
                  </a:outerShdw>
                </a:effectLst>
                <a:latin typeface="Comic Sans MS" pitchFamily="66" charset="0"/>
              </a:rPr>
              <a:t>Sickness / Illness</a:t>
            </a:r>
            <a:endParaRPr lang="en-US" sz="1600" b="1" dirty="0">
              <a:solidFill>
                <a:schemeClr val="bg1"/>
              </a:solidFill>
              <a:effectLst>
                <a:outerShdw blurRad="38100" dist="38100" dir="2700000" algn="tl">
                  <a:srgbClr val="000000">
                    <a:alpha val="43137"/>
                  </a:srgbClr>
                </a:outerShdw>
              </a:effectLst>
              <a:latin typeface="Comic Sans MS" pitchFamily="66" charset="0"/>
            </a:endParaRPr>
          </a:p>
        </p:txBody>
      </p:sp>
      <p:sp>
        <p:nvSpPr>
          <p:cNvPr id="10" name="TextBox 9"/>
          <p:cNvSpPr txBox="1"/>
          <p:nvPr/>
        </p:nvSpPr>
        <p:spPr>
          <a:xfrm>
            <a:off x="6708576" y="5652538"/>
            <a:ext cx="3923928" cy="584775"/>
          </a:xfrm>
          <a:prstGeom prst="rect">
            <a:avLst/>
          </a:prstGeom>
          <a:noFill/>
        </p:spPr>
        <p:txBody>
          <a:bodyPr wrap="square" rtlCol="0">
            <a:spAutoFit/>
          </a:bodyPr>
          <a:lstStyle/>
          <a:p>
            <a:r>
              <a:rPr lang="en-GB" sz="3200" dirty="0">
                <a:latin typeface="Comic Sans MS" pitchFamily="66" charset="0"/>
              </a:rPr>
              <a:t>Tel. 0151 </a:t>
            </a:r>
            <a:r>
              <a:rPr lang="en-US" sz="3200" dirty="0">
                <a:latin typeface="Comic Sans MS" pitchFamily="66" charset="0"/>
              </a:rPr>
              <a:t>263 8460</a:t>
            </a:r>
            <a:endParaRPr lang="en-US" sz="2400" dirty="0">
              <a:latin typeface="Comic Sans MS" pitchFamily="66" charset="0"/>
            </a:endParaRPr>
          </a:p>
        </p:txBody>
      </p:sp>
      <p:sp>
        <p:nvSpPr>
          <p:cNvPr id="11" name="TextBox 10"/>
          <p:cNvSpPr txBox="1"/>
          <p:nvPr/>
        </p:nvSpPr>
        <p:spPr>
          <a:xfrm>
            <a:off x="5447928" y="2132856"/>
            <a:ext cx="5328592" cy="2308324"/>
          </a:xfrm>
          <a:prstGeom prst="rect">
            <a:avLst/>
          </a:prstGeom>
          <a:noFill/>
        </p:spPr>
        <p:txBody>
          <a:bodyPr wrap="square" rtlCol="0">
            <a:spAutoFit/>
          </a:bodyPr>
          <a:lstStyle/>
          <a:p>
            <a:r>
              <a:rPr lang="en-GB" sz="3600" dirty="0">
                <a:latin typeface="Comic Sans MS" pitchFamily="66" charset="0"/>
              </a:rPr>
              <a:t>If your child is ill you must let the school know as soon as possible.</a:t>
            </a:r>
            <a:endParaRPr lang="en-US" sz="3600" dirty="0">
              <a:latin typeface="Comic Sans MS"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C1A38100-5656-49C9-BFEC-6F6DEC62C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A14310-DD85-4724-B312-7BEB0DA4148A}"/>
              </a:ext>
            </a:extLst>
          </p:cNvPr>
          <p:cNvSpPr>
            <a:spLocks noGrp="1"/>
          </p:cNvSpPr>
          <p:nvPr>
            <p:ph type="title"/>
          </p:nvPr>
        </p:nvSpPr>
        <p:spPr/>
        <p:txBody>
          <a:bodyPr/>
          <a:lstStyle/>
          <a:p>
            <a:r>
              <a:rPr lang="en-GB" dirty="0"/>
              <a:t> </a:t>
            </a:r>
          </a:p>
        </p:txBody>
      </p:sp>
      <p:sp>
        <p:nvSpPr>
          <p:cNvPr id="3" name="Content Placeholder 2">
            <a:extLst>
              <a:ext uri="{FF2B5EF4-FFF2-40B4-BE49-F238E27FC236}">
                <a16:creationId xmlns:a16="http://schemas.microsoft.com/office/drawing/2014/main" id="{4A4C88DD-08D5-4EFF-937B-D10D9CE87C70}"/>
              </a:ext>
            </a:extLst>
          </p:cNvPr>
          <p:cNvSpPr>
            <a:spLocks noGrp="1"/>
          </p:cNvSpPr>
          <p:nvPr>
            <p:ph idx="1"/>
          </p:nvPr>
        </p:nvSpPr>
        <p:spPr/>
        <p:txBody>
          <a:bodyPr>
            <a:normAutofit/>
          </a:bodyPr>
          <a:lstStyle/>
          <a:p>
            <a:pPr marL="0" indent="0" algn="ctr">
              <a:buNone/>
            </a:pPr>
            <a:r>
              <a:rPr lang="en-GB" sz="3000" dirty="0"/>
              <a:t>Access via the school app</a:t>
            </a:r>
          </a:p>
        </p:txBody>
      </p:sp>
      <p:sp>
        <p:nvSpPr>
          <p:cNvPr id="5" name="Title 1">
            <a:extLst>
              <a:ext uri="{FF2B5EF4-FFF2-40B4-BE49-F238E27FC236}">
                <a16:creationId xmlns:a16="http://schemas.microsoft.com/office/drawing/2014/main" id="{E866DBE3-5697-449E-836F-56AAB84BEC59}"/>
              </a:ext>
            </a:extLst>
          </p:cNvPr>
          <p:cNvSpPr txBox="1">
            <a:spLocks/>
          </p:cNvSpPr>
          <p:nvPr/>
        </p:nvSpPr>
        <p:spPr>
          <a:xfrm>
            <a:off x="2567608" y="125760"/>
            <a:ext cx="7848872"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6" name="Picture 2" descr="I:\Pictures\SchLogo.png">
            <a:extLst>
              <a:ext uri="{FF2B5EF4-FFF2-40B4-BE49-F238E27FC236}">
                <a16:creationId xmlns:a16="http://schemas.microsoft.com/office/drawing/2014/main" id="{1207B328-95CF-4AAF-B677-BB3A997829FF}"/>
              </a:ext>
            </a:extLst>
          </p:cNvPr>
          <p:cNvPicPr>
            <a:picLocks noChangeAspect="1" noChangeArrowheads="1"/>
          </p:cNvPicPr>
          <p:nvPr/>
        </p:nvPicPr>
        <p:blipFill>
          <a:blip r:embed="rId3" cstate="print"/>
          <a:srcRect/>
          <a:stretch>
            <a:fillRect/>
          </a:stretch>
        </p:blipFill>
        <p:spPr bwMode="auto">
          <a:xfrm>
            <a:off x="1703512" y="188641"/>
            <a:ext cx="936104" cy="936104"/>
          </a:xfrm>
          <a:prstGeom prst="rect">
            <a:avLst/>
          </a:prstGeom>
          <a:noFill/>
        </p:spPr>
      </p:pic>
      <p:sp>
        <p:nvSpPr>
          <p:cNvPr id="7" name="TextBox 6">
            <a:extLst>
              <a:ext uri="{FF2B5EF4-FFF2-40B4-BE49-F238E27FC236}">
                <a16:creationId xmlns:a16="http://schemas.microsoft.com/office/drawing/2014/main" id="{1C21C1F1-4346-46F6-8D13-0B18311E28EF}"/>
              </a:ext>
            </a:extLst>
          </p:cNvPr>
          <p:cNvSpPr txBox="1"/>
          <p:nvPr/>
        </p:nvSpPr>
        <p:spPr>
          <a:xfrm>
            <a:off x="1703512" y="980728"/>
            <a:ext cx="8640960" cy="861774"/>
          </a:xfrm>
          <a:prstGeom prst="rect">
            <a:avLst/>
          </a:prstGeom>
          <a:noFill/>
        </p:spPr>
        <p:txBody>
          <a:bodyPr wrap="square" rtlCol="0">
            <a:spAutoFit/>
          </a:bodyPr>
          <a:lstStyle/>
          <a:p>
            <a:pPr algn="ctr"/>
            <a:r>
              <a:rPr lang="en-GB" sz="5000" b="1" dirty="0">
                <a:solidFill>
                  <a:schemeClr val="bg1"/>
                </a:solidFill>
                <a:effectLst>
                  <a:outerShdw blurRad="38100" dist="38100" dir="2700000" algn="tl">
                    <a:srgbClr val="000000">
                      <a:alpha val="43137"/>
                    </a:srgbClr>
                  </a:outerShdw>
                </a:effectLst>
                <a:latin typeface="Comic Sans MS" pitchFamily="66" charset="0"/>
              </a:rPr>
              <a:t>Online Payment System</a:t>
            </a:r>
            <a:endParaRPr lang="en-US" sz="5000" b="1" dirty="0">
              <a:solidFill>
                <a:schemeClr val="bg1"/>
              </a:solidFill>
              <a:effectLst>
                <a:outerShdw blurRad="38100" dist="38100" dir="2700000" algn="tl">
                  <a:srgbClr val="000000">
                    <a:alpha val="43137"/>
                  </a:srgbClr>
                </a:outerShdw>
              </a:effectLst>
              <a:latin typeface="Comic Sans MS" pitchFamily="66" charset="0"/>
            </a:endParaRPr>
          </a:p>
        </p:txBody>
      </p:sp>
      <p:pic>
        <p:nvPicPr>
          <p:cNvPr id="12" name="Picture 11">
            <a:extLst>
              <a:ext uri="{FF2B5EF4-FFF2-40B4-BE49-F238E27FC236}">
                <a16:creationId xmlns:a16="http://schemas.microsoft.com/office/drawing/2014/main" id="{E7013449-988E-4AE2-876E-D40DDA62D3B6}"/>
              </a:ext>
            </a:extLst>
          </p:cNvPr>
          <p:cNvPicPr>
            <a:picLocks noChangeAspect="1"/>
          </p:cNvPicPr>
          <p:nvPr/>
        </p:nvPicPr>
        <p:blipFill>
          <a:blip r:embed="rId4"/>
          <a:stretch>
            <a:fillRect/>
          </a:stretch>
        </p:blipFill>
        <p:spPr>
          <a:xfrm>
            <a:off x="1234529" y="2609618"/>
            <a:ext cx="9452462" cy="3360876"/>
          </a:xfrm>
          <a:prstGeom prst="rect">
            <a:avLst/>
          </a:prstGeom>
        </p:spPr>
      </p:pic>
    </p:spTree>
    <p:extLst>
      <p:ext uri="{BB962C8B-B14F-4D97-AF65-F5344CB8AC3E}">
        <p14:creationId xmlns:p14="http://schemas.microsoft.com/office/powerpoint/2010/main" val="1974593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224256F5-6F73-49E1-B5CF-248AE8DC6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10" y="-19844"/>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567608" y="125760"/>
            <a:ext cx="7848872" cy="1143000"/>
          </a:xfrm>
        </p:spPr>
        <p:txBody>
          <a:bodyPr>
            <a:noAutofit/>
          </a:bodyPr>
          <a:lstStyle/>
          <a:p>
            <a:pPr algn="l"/>
            <a:r>
              <a:rPr lang="en-GB" sz="4000" b="1" dirty="0">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5" name="Picture 2" descr="I:\Pictures\SchLogo.png"/>
          <p:cNvPicPr>
            <a:picLocks noChangeAspect="1" noChangeArrowheads="1"/>
          </p:cNvPicPr>
          <p:nvPr/>
        </p:nvPicPr>
        <p:blipFill>
          <a:blip r:embed="rId3" cstate="print"/>
          <a:srcRect/>
          <a:stretch>
            <a:fillRect/>
          </a:stretch>
        </p:blipFill>
        <p:spPr bwMode="auto">
          <a:xfrm>
            <a:off x="1703512" y="188641"/>
            <a:ext cx="936104" cy="936104"/>
          </a:xfrm>
          <a:prstGeom prst="rect">
            <a:avLst/>
          </a:prstGeom>
          <a:noFill/>
        </p:spPr>
      </p:pic>
      <p:sp>
        <p:nvSpPr>
          <p:cNvPr id="17" name="Content Placeholder 2">
            <a:extLst>
              <a:ext uri="{FF2B5EF4-FFF2-40B4-BE49-F238E27FC236}">
                <a16:creationId xmlns:a16="http://schemas.microsoft.com/office/drawing/2014/main" id="{30327496-EC7A-4F26-AC80-93FB35E88AC9}"/>
              </a:ext>
            </a:extLst>
          </p:cNvPr>
          <p:cNvSpPr txBox="1">
            <a:spLocks/>
          </p:cNvSpPr>
          <p:nvPr/>
        </p:nvSpPr>
        <p:spPr>
          <a:xfrm>
            <a:off x="457200" y="1600200"/>
            <a:ext cx="8229600" cy="45259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u="sng" dirty="0"/>
              <a:t>Breakfast Club </a:t>
            </a:r>
          </a:p>
          <a:p>
            <a:pPr marL="0" indent="0" algn="ctr">
              <a:buNone/>
            </a:pPr>
            <a:r>
              <a:rPr lang="en-GB" dirty="0"/>
              <a:t>7:45am – start of school day</a:t>
            </a:r>
          </a:p>
          <a:p>
            <a:pPr marL="0" indent="0" algn="ctr">
              <a:buNone/>
            </a:pPr>
            <a:r>
              <a:rPr lang="en-GB" dirty="0"/>
              <a:t>50p for breakfast – book and pay using online payment system via school app</a:t>
            </a:r>
          </a:p>
          <a:p>
            <a:pPr marL="0" indent="0" algn="ctr">
              <a:buNone/>
            </a:pPr>
            <a:r>
              <a:rPr lang="en-GB" dirty="0"/>
              <a:t>All welcome</a:t>
            </a:r>
          </a:p>
          <a:p>
            <a:pPr marL="0" indent="0" algn="ctr">
              <a:buNone/>
            </a:pPr>
            <a:r>
              <a:rPr lang="en-GB" dirty="0"/>
              <a:t>Entry via infant gate</a:t>
            </a:r>
          </a:p>
          <a:p>
            <a:pPr marL="0" indent="0" algn="ctr">
              <a:buNone/>
            </a:pPr>
            <a:endParaRPr lang="en-GB" dirty="0"/>
          </a:p>
          <a:p>
            <a:pPr marL="0" indent="0" algn="ctr">
              <a:buNone/>
            </a:pPr>
            <a:r>
              <a:rPr lang="en-GB" b="1" u="sng" dirty="0"/>
              <a:t>‘Sparkles’ after school club</a:t>
            </a:r>
          </a:p>
          <a:p>
            <a:pPr marL="0" indent="0" algn="ctr">
              <a:buNone/>
            </a:pPr>
            <a:r>
              <a:rPr lang="en-GB" dirty="0"/>
              <a:t>End of school day – 5:30pm</a:t>
            </a:r>
          </a:p>
          <a:p>
            <a:pPr marL="0" indent="0" algn="ctr">
              <a:buNone/>
            </a:pPr>
            <a:r>
              <a:rPr lang="en-GB" dirty="0"/>
              <a:t>Book in advance (by midnight the day before) using online payment system via school </a:t>
            </a:r>
            <a:r>
              <a:rPr lang="en-GB" dirty="0" smtClean="0"/>
              <a:t> £7 </a:t>
            </a:r>
            <a:r>
              <a:rPr lang="en-GB" dirty="0"/>
              <a:t>full </a:t>
            </a:r>
            <a:r>
              <a:rPr lang="en-GB" dirty="0" smtClean="0"/>
              <a:t>session £4 half session</a:t>
            </a:r>
            <a:endParaRPr lang="en-GB" dirty="0"/>
          </a:p>
          <a:p>
            <a:pPr marL="0" indent="0" algn="ctr">
              <a:buNone/>
            </a:pPr>
            <a:endParaRPr lang="en-GB" b="1" u="sng" dirty="0"/>
          </a:p>
          <a:p>
            <a:pPr marL="0" indent="0" algn="ctr">
              <a:buNone/>
            </a:pPr>
            <a:endParaRPr lang="en-GB" b="1" u="sng" dirty="0"/>
          </a:p>
        </p:txBody>
      </p:sp>
      <p:pic>
        <p:nvPicPr>
          <p:cNvPr id="18" name="Picture 2">
            <a:extLst>
              <a:ext uri="{FF2B5EF4-FFF2-40B4-BE49-F238E27FC236}">
                <a16:creationId xmlns:a16="http://schemas.microsoft.com/office/drawing/2014/main" id="{7A00CE23-81EF-4059-8E75-CBE1746642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5768" y="1512599"/>
            <a:ext cx="174689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descr="http://rainbow-montessori-school.co.uk/wp-content/uploads/2013/09/AfterSchool2.jpg">
            <a:extLst>
              <a:ext uri="{FF2B5EF4-FFF2-40B4-BE49-F238E27FC236}">
                <a16:creationId xmlns:a16="http://schemas.microsoft.com/office/drawing/2014/main" id="{78BE9DDA-5BD3-43D4-A412-30571BA22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398303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14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Pictures\New Pupils Presentation\New folder\social_media_r2-016.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 name="Title 1"/>
          <p:cNvSpPr>
            <a:spLocks noGrp="1"/>
          </p:cNvSpPr>
          <p:nvPr>
            <p:ph type="title"/>
          </p:nvPr>
        </p:nvSpPr>
        <p:spPr>
          <a:xfrm>
            <a:off x="2567608" y="125760"/>
            <a:ext cx="7848872" cy="1143000"/>
          </a:xfrm>
        </p:spPr>
        <p:txBody>
          <a:bodyPr>
            <a:noAutofit/>
          </a:bodyPr>
          <a:lstStyle/>
          <a:p>
            <a:pPr algn="l"/>
            <a:r>
              <a:rPr lang="en-GB" sz="4000" b="1" dirty="0">
                <a:solidFill>
                  <a:srgbClr val="FEE232"/>
                </a:solidFill>
                <a:effectLst>
                  <a:outerShdw blurRad="38100" dist="38100" dir="2700000" algn="tl">
                    <a:srgbClr val="000000">
                      <a:alpha val="43137"/>
                    </a:srgbClr>
                  </a:outerShdw>
                </a:effectLst>
              </a:rPr>
              <a:t>St Michael’s Catholic Primary School</a:t>
            </a:r>
            <a:endParaRPr lang="en-US" sz="4000" b="1" dirty="0">
              <a:solidFill>
                <a:srgbClr val="FEE232"/>
              </a:solidFill>
              <a:effectLst>
                <a:outerShdw blurRad="38100" dist="38100" dir="2700000" algn="tl">
                  <a:srgbClr val="000000">
                    <a:alpha val="43137"/>
                  </a:srgbClr>
                </a:outerShdw>
              </a:effectLst>
            </a:endParaRPr>
          </a:p>
        </p:txBody>
      </p:sp>
      <p:pic>
        <p:nvPicPr>
          <p:cNvPr id="5" name="Picture 2" descr="I:\Pictures\SchLogo.png"/>
          <p:cNvPicPr>
            <a:picLocks noChangeAspect="1" noChangeArrowheads="1"/>
          </p:cNvPicPr>
          <p:nvPr/>
        </p:nvPicPr>
        <p:blipFill>
          <a:blip r:embed="rId3" cstate="print"/>
          <a:srcRect/>
          <a:stretch>
            <a:fillRect/>
          </a:stretch>
        </p:blipFill>
        <p:spPr bwMode="auto">
          <a:xfrm>
            <a:off x="1703512" y="188641"/>
            <a:ext cx="936104" cy="936104"/>
          </a:xfrm>
          <a:prstGeom prst="rect">
            <a:avLst/>
          </a:prstGeom>
          <a:noFill/>
        </p:spPr>
      </p:pic>
      <p:sp>
        <p:nvSpPr>
          <p:cNvPr id="6" name="TextBox 5"/>
          <p:cNvSpPr txBox="1"/>
          <p:nvPr/>
        </p:nvSpPr>
        <p:spPr>
          <a:xfrm>
            <a:off x="1487488" y="6165304"/>
            <a:ext cx="9144000" cy="400110"/>
          </a:xfrm>
          <a:prstGeom prst="rect">
            <a:avLst/>
          </a:prstGeom>
          <a:noFill/>
        </p:spPr>
        <p:txBody>
          <a:bodyPr wrap="square" rtlCol="0">
            <a:spAutoFit/>
          </a:bodyPr>
          <a:lstStyle/>
          <a:p>
            <a:pPr algn="ctr"/>
            <a:r>
              <a:rPr lang="en-GB"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endParaRPr lang="en-US" sz="2000" dirty="0">
              <a:solidFill>
                <a:srgbClr val="FEE232"/>
              </a:solidFill>
              <a:effectLst>
                <a:outerShdw blurRad="38100" dist="38100" dir="2700000" algn="tl">
                  <a:srgbClr val="000000">
                    <a:alpha val="43137"/>
                  </a:srgbClr>
                </a:outerShdw>
              </a:effectLst>
              <a:latin typeface="Lucida Handwriting" pitchFamily="66" charset="0"/>
            </a:endParaRPr>
          </a:p>
        </p:txBody>
      </p:sp>
      <p:sp>
        <p:nvSpPr>
          <p:cNvPr id="8" name="TextBox 7"/>
          <p:cNvSpPr txBox="1"/>
          <p:nvPr/>
        </p:nvSpPr>
        <p:spPr>
          <a:xfrm>
            <a:off x="3863752" y="980729"/>
            <a:ext cx="6804248" cy="830997"/>
          </a:xfrm>
          <a:prstGeom prst="rect">
            <a:avLst/>
          </a:prstGeom>
          <a:noFill/>
        </p:spPr>
        <p:txBody>
          <a:bodyPr wrap="square" rtlCol="0">
            <a:spAutoFit/>
          </a:bodyPr>
          <a:lstStyle/>
          <a:p>
            <a:r>
              <a:rPr lang="en-GB" sz="4800" b="1" dirty="0">
                <a:solidFill>
                  <a:schemeClr val="bg1"/>
                </a:solidFill>
                <a:effectLst>
                  <a:outerShdw blurRad="38100" dist="38100" dir="2700000" algn="tl">
                    <a:srgbClr val="000000">
                      <a:alpha val="43137"/>
                    </a:srgbClr>
                  </a:outerShdw>
                </a:effectLst>
              </a:rPr>
              <a:t>Concerns about your child</a:t>
            </a:r>
            <a:endParaRPr lang="en-US" sz="48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6168008" y="1988841"/>
            <a:ext cx="4536504" cy="3785652"/>
          </a:xfrm>
          <a:prstGeom prst="rect">
            <a:avLst/>
          </a:prstGeom>
          <a:noFill/>
        </p:spPr>
        <p:txBody>
          <a:bodyPr wrap="square" rtlCol="0">
            <a:spAutoFit/>
          </a:bodyPr>
          <a:lstStyle/>
          <a:p>
            <a:pPr>
              <a:buFont typeface="Arial" pitchFamily="34" charset="0"/>
              <a:buChar char="•"/>
            </a:pPr>
            <a:r>
              <a:rPr lang="en-GB" sz="4000" b="1" dirty="0">
                <a:solidFill>
                  <a:schemeClr val="bg1"/>
                </a:solidFill>
                <a:effectLst>
                  <a:outerShdw blurRad="38100" dist="38100" dir="2700000" algn="tl">
                    <a:srgbClr val="000000">
                      <a:alpha val="43137"/>
                    </a:srgbClr>
                  </a:outerShdw>
                </a:effectLst>
              </a:rPr>
              <a:t>Bullying</a:t>
            </a:r>
          </a:p>
          <a:p>
            <a:pPr>
              <a:buFont typeface="Arial" pitchFamily="34" charset="0"/>
              <a:buChar char="•"/>
            </a:pPr>
            <a:r>
              <a:rPr lang="en-GB" sz="4000" b="1" dirty="0">
                <a:solidFill>
                  <a:schemeClr val="bg1"/>
                </a:solidFill>
                <a:effectLst>
                  <a:outerShdw blurRad="38100" dist="38100" dir="2700000" algn="tl">
                    <a:srgbClr val="000000">
                      <a:alpha val="43137"/>
                    </a:srgbClr>
                  </a:outerShdw>
                </a:effectLst>
              </a:rPr>
              <a:t>Unhappy</a:t>
            </a:r>
          </a:p>
          <a:p>
            <a:pPr>
              <a:buFont typeface="Arial" pitchFamily="34" charset="0"/>
              <a:buChar char="•"/>
            </a:pPr>
            <a:r>
              <a:rPr lang="en-GB" sz="4000" b="1" dirty="0">
                <a:solidFill>
                  <a:schemeClr val="bg1"/>
                </a:solidFill>
                <a:effectLst>
                  <a:outerShdw blurRad="38100" dist="38100" dir="2700000" algn="tl">
                    <a:srgbClr val="000000">
                      <a:alpha val="43137"/>
                    </a:srgbClr>
                  </a:outerShdw>
                </a:effectLst>
              </a:rPr>
              <a:t>SEN</a:t>
            </a:r>
          </a:p>
          <a:p>
            <a:pPr>
              <a:buFont typeface="Arial" pitchFamily="34" charset="0"/>
              <a:buChar char="•"/>
            </a:pPr>
            <a:r>
              <a:rPr lang="en-GB" sz="4000" b="1" dirty="0">
                <a:solidFill>
                  <a:schemeClr val="bg1"/>
                </a:solidFill>
                <a:effectLst>
                  <a:outerShdw blurRad="38100" dist="38100" dir="2700000" algn="tl">
                    <a:srgbClr val="000000">
                      <a:alpha val="43137"/>
                    </a:srgbClr>
                  </a:outerShdw>
                </a:effectLst>
              </a:rPr>
              <a:t>Safeguarding</a:t>
            </a:r>
          </a:p>
          <a:p>
            <a:r>
              <a:rPr lang="en-GB" sz="4000" b="1" dirty="0" smtClean="0">
                <a:solidFill>
                  <a:schemeClr val="bg1"/>
                </a:solidFill>
                <a:effectLst>
                  <a:outerShdw blurRad="38100" dist="38100" dir="2700000" algn="tl">
                    <a:srgbClr val="000000">
                      <a:alpha val="43137"/>
                    </a:srgbClr>
                  </a:outerShdw>
                </a:effectLst>
              </a:rPr>
              <a:t>Ms Birch (DSL)</a:t>
            </a:r>
          </a:p>
          <a:p>
            <a:r>
              <a:rPr lang="en-GB" sz="4000" b="1" dirty="0" smtClean="0">
                <a:solidFill>
                  <a:schemeClr val="bg1"/>
                </a:solidFill>
                <a:effectLst>
                  <a:outerShdw blurRad="38100" dist="38100" dir="2700000" algn="tl">
                    <a:srgbClr val="000000">
                      <a:alpha val="43137"/>
                    </a:srgbClr>
                  </a:outerShdw>
                </a:effectLst>
              </a:rPr>
              <a:t>Ms Gordon (DDSL)</a:t>
            </a:r>
            <a:endParaRPr lang="en-GB" sz="40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8"/>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20" name="TextBox 19"/>
          <p:cNvSpPr txBox="1"/>
          <p:nvPr/>
        </p:nvSpPr>
        <p:spPr>
          <a:xfrm>
            <a:off x="655982" y="792669"/>
            <a:ext cx="10659291" cy="3046988"/>
          </a:xfrm>
          <a:prstGeom prst="rect">
            <a:avLst/>
          </a:prstGeom>
          <a:noFill/>
        </p:spPr>
        <p:txBody>
          <a:bodyPr wrap="square" rtlCol="0">
            <a:spAutoFit/>
          </a:bodyPr>
          <a:lstStyle/>
          <a:p>
            <a:pPr algn="ctr"/>
            <a:r>
              <a:rPr lang="en-GB" sz="9600" b="1" dirty="0">
                <a:solidFill>
                  <a:srgbClr val="FF0000"/>
                </a:solidFill>
                <a:latin typeface="A little sunshine" panose="02000603000000000000" pitchFamily="2" charset="0"/>
                <a:ea typeface="A little sunshine" panose="02000603000000000000" pitchFamily="2" charset="0"/>
              </a:rPr>
              <a:t>Welcome to </a:t>
            </a:r>
          </a:p>
          <a:p>
            <a:pPr algn="ctr"/>
            <a:r>
              <a:rPr lang="en-GB" sz="9600" b="1" dirty="0" smtClean="0">
                <a:solidFill>
                  <a:srgbClr val="FF0000"/>
                </a:solidFill>
                <a:latin typeface="A little sunshine" panose="02000603000000000000" pitchFamily="2" charset="0"/>
                <a:ea typeface="A little sunshine" panose="02000603000000000000" pitchFamily="2" charset="0"/>
              </a:rPr>
              <a:t>Year 4</a:t>
            </a:r>
            <a:endParaRPr lang="en-GB" sz="9600" b="1" dirty="0">
              <a:solidFill>
                <a:srgbClr val="FF0000"/>
              </a:solidFill>
              <a:latin typeface="A little sunshine" panose="02000603000000000000" pitchFamily="2" charset="0"/>
              <a:ea typeface="A little sunshine" panose="02000603000000000000" pitchFamily="2" charset="0"/>
            </a:endParaRPr>
          </a:p>
        </p:txBody>
      </p:sp>
    </p:spTree>
    <p:extLst>
      <p:ext uri="{BB962C8B-B14F-4D97-AF65-F5344CB8AC3E}">
        <p14:creationId xmlns:p14="http://schemas.microsoft.com/office/powerpoint/2010/main" val="2527832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224256F5-6F73-49E1-B5CF-248AE8DC6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10" y="-19844"/>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053254" y="479352"/>
            <a:ext cx="3697010" cy="5899295"/>
          </a:xfrm>
          <a:prstGeom prst="rect">
            <a:avLst/>
          </a:prstGeom>
        </p:spPr>
      </p:pic>
    </p:spTree>
    <p:extLst>
      <p:ext uri="{BB962C8B-B14F-4D97-AF65-F5344CB8AC3E}">
        <p14:creationId xmlns:p14="http://schemas.microsoft.com/office/powerpoint/2010/main" val="1429359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20" name="TextBox 19"/>
          <p:cNvSpPr txBox="1"/>
          <p:nvPr/>
        </p:nvSpPr>
        <p:spPr>
          <a:xfrm>
            <a:off x="470263" y="357187"/>
            <a:ext cx="10659291" cy="1200329"/>
          </a:xfrm>
          <a:prstGeom prst="rect">
            <a:avLst/>
          </a:prstGeom>
          <a:noFill/>
        </p:spPr>
        <p:txBody>
          <a:bodyPr wrap="square" rtlCol="0">
            <a:spAutoFit/>
          </a:bodyPr>
          <a:lstStyle/>
          <a:p>
            <a:pPr algn="ctr"/>
            <a:r>
              <a:rPr lang="en-GB" sz="7200" b="1" dirty="0" smtClean="0">
                <a:solidFill>
                  <a:srgbClr val="FF0000"/>
                </a:solidFill>
                <a:latin typeface="A little sunshine" panose="02000603000000000000" pitchFamily="2" charset="0"/>
                <a:ea typeface="A little sunshine" panose="02000603000000000000" pitchFamily="2" charset="0"/>
              </a:rPr>
              <a:t>Mass Times</a:t>
            </a:r>
            <a:endParaRPr lang="en-GB" sz="7200" b="1" dirty="0">
              <a:solidFill>
                <a:srgbClr val="FF0000"/>
              </a:solidFill>
              <a:latin typeface="A little sunshine" panose="02000603000000000000" pitchFamily="2" charset="0"/>
              <a:ea typeface="A little sunshine" panose="02000603000000000000" pitchFamily="2" charset="0"/>
            </a:endParaRPr>
          </a:p>
        </p:txBody>
      </p:sp>
      <p:sp>
        <p:nvSpPr>
          <p:cNvPr id="10" name="Rounded Rectangle 9"/>
          <p:cNvSpPr/>
          <p:nvPr/>
        </p:nvSpPr>
        <p:spPr>
          <a:xfrm>
            <a:off x="470263" y="1573102"/>
            <a:ext cx="4473389" cy="4774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2400" b="1" dirty="0" smtClean="0">
              <a:latin typeface="A little sunshine" panose="02000603000000000000"/>
            </a:endParaRPr>
          </a:p>
          <a:p>
            <a:pPr algn="ctr"/>
            <a:endParaRPr lang="en-GB" sz="2400" b="1" dirty="0">
              <a:latin typeface="A little sunshine" panose="02000603000000000000"/>
            </a:endParaRPr>
          </a:p>
          <a:p>
            <a:pPr algn="ctr"/>
            <a:endParaRPr lang="en-GB" sz="2400" b="1" dirty="0" smtClean="0">
              <a:latin typeface="A little sunshine" panose="02000603000000000000"/>
            </a:endParaRPr>
          </a:p>
          <a:p>
            <a:pPr algn="ctr"/>
            <a:endParaRPr lang="en-GB" sz="2400" b="1" dirty="0">
              <a:latin typeface="A little sunshine" panose="02000603000000000000"/>
            </a:endParaRPr>
          </a:p>
          <a:p>
            <a:pPr algn="ctr"/>
            <a:endParaRPr lang="en-GB" sz="2400" b="1" dirty="0" smtClean="0">
              <a:latin typeface="A little sunshine" panose="02000603000000000000"/>
            </a:endParaRPr>
          </a:p>
          <a:p>
            <a:pPr algn="ctr"/>
            <a:endParaRPr lang="en-GB" sz="2400" b="1" dirty="0">
              <a:latin typeface="A little sunshine" panose="02000603000000000000"/>
            </a:endParaRPr>
          </a:p>
          <a:p>
            <a:pPr algn="ctr"/>
            <a:r>
              <a:rPr lang="en-GB" sz="2800" b="1" dirty="0" smtClean="0">
                <a:latin typeface="A little sunshine" panose="02000603000000000000"/>
              </a:rPr>
              <a:t>St Michael’s Church</a:t>
            </a:r>
          </a:p>
          <a:p>
            <a:pPr algn="ctr"/>
            <a:r>
              <a:rPr lang="en-GB" sz="2400" dirty="0">
                <a:latin typeface="A little sunshine" panose="02000603000000000000"/>
              </a:rPr>
              <a:t>West Derby Road, L6 </a:t>
            </a:r>
            <a:r>
              <a:rPr lang="en-GB" sz="2400" dirty="0" smtClean="0">
                <a:latin typeface="A little sunshine" panose="02000603000000000000"/>
              </a:rPr>
              <a:t>5EH</a:t>
            </a:r>
          </a:p>
          <a:p>
            <a:pPr algn="ctr"/>
            <a:endParaRPr lang="en-GB" sz="2400" dirty="0" smtClean="0">
              <a:latin typeface="A little sunshine" panose="02000603000000000000"/>
            </a:endParaRPr>
          </a:p>
          <a:p>
            <a:pPr algn="ctr"/>
            <a:r>
              <a:rPr lang="en-GB" sz="2400" dirty="0" smtClean="0">
                <a:latin typeface="A little sunshine" panose="02000603000000000000"/>
              </a:rPr>
              <a:t>Sundays 10.30am</a:t>
            </a:r>
            <a:endParaRPr lang="en-GB" sz="2400" dirty="0">
              <a:latin typeface="A little sunshine" panose="02000603000000000000"/>
            </a:endParaRPr>
          </a:p>
        </p:txBody>
      </p:sp>
      <p:pic>
        <p:nvPicPr>
          <p:cNvPr id="8" name="Picture 7"/>
          <p:cNvPicPr>
            <a:picLocks noChangeAspect="1"/>
          </p:cNvPicPr>
          <p:nvPr/>
        </p:nvPicPr>
        <p:blipFill>
          <a:blip r:embed="rId4"/>
          <a:stretch>
            <a:fillRect/>
          </a:stretch>
        </p:blipFill>
        <p:spPr>
          <a:xfrm>
            <a:off x="1227897" y="1769327"/>
            <a:ext cx="2982448" cy="2413359"/>
          </a:xfrm>
          <a:prstGeom prst="rect">
            <a:avLst/>
          </a:prstGeom>
          <a:ln w="12700">
            <a:solidFill>
              <a:schemeClr val="tx1"/>
            </a:solidFill>
          </a:ln>
        </p:spPr>
      </p:pic>
      <p:sp>
        <p:nvSpPr>
          <p:cNvPr id="13" name="Rounded Rectangle 12"/>
          <p:cNvSpPr/>
          <p:nvPr/>
        </p:nvSpPr>
        <p:spPr>
          <a:xfrm>
            <a:off x="7174851" y="1551244"/>
            <a:ext cx="4473389" cy="477494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2400" b="1" dirty="0" smtClean="0">
              <a:latin typeface="A little sunshine" panose="02000603000000000000"/>
            </a:endParaRPr>
          </a:p>
          <a:p>
            <a:pPr algn="ctr"/>
            <a:endParaRPr lang="en-GB" sz="2400" b="1" dirty="0">
              <a:latin typeface="A little sunshine" panose="02000603000000000000"/>
            </a:endParaRPr>
          </a:p>
          <a:p>
            <a:pPr algn="ctr"/>
            <a:endParaRPr lang="en-GB" sz="2400" b="1" dirty="0" smtClean="0">
              <a:latin typeface="A little sunshine" panose="02000603000000000000"/>
            </a:endParaRPr>
          </a:p>
          <a:p>
            <a:pPr algn="ctr"/>
            <a:endParaRPr lang="en-GB" sz="2400" b="1" dirty="0">
              <a:latin typeface="A little sunshine" panose="02000603000000000000"/>
            </a:endParaRPr>
          </a:p>
          <a:p>
            <a:pPr algn="ctr"/>
            <a:endParaRPr lang="en-GB" sz="2400" b="1" dirty="0" smtClean="0">
              <a:latin typeface="A little sunshine" panose="02000603000000000000"/>
            </a:endParaRPr>
          </a:p>
          <a:p>
            <a:pPr algn="ctr"/>
            <a:endParaRPr lang="en-GB" sz="2400" b="1" dirty="0">
              <a:latin typeface="A little sunshine" panose="02000603000000000000"/>
            </a:endParaRPr>
          </a:p>
          <a:p>
            <a:pPr algn="ctr"/>
            <a:r>
              <a:rPr lang="en-GB" sz="2800" b="1" dirty="0" smtClean="0">
                <a:latin typeface="A little sunshine" panose="02000603000000000000"/>
              </a:rPr>
              <a:t>Sacred Heart Church</a:t>
            </a:r>
          </a:p>
          <a:p>
            <a:pPr algn="ctr"/>
            <a:r>
              <a:rPr lang="en-GB" sz="2400" dirty="0">
                <a:latin typeface="A little sunshine" panose="02000603000000000000"/>
              </a:rPr>
              <a:t>Low Hill, L7 </a:t>
            </a:r>
            <a:r>
              <a:rPr lang="en-GB" sz="2400" dirty="0" smtClean="0">
                <a:latin typeface="A little sunshine" panose="02000603000000000000"/>
              </a:rPr>
              <a:t>8TN</a:t>
            </a:r>
          </a:p>
          <a:p>
            <a:pPr algn="ctr"/>
            <a:endParaRPr lang="en-GB" sz="2400" dirty="0">
              <a:latin typeface="A little sunshine" panose="02000603000000000000"/>
            </a:endParaRPr>
          </a:p>
          <a:p>
            <a:pPr algn="ctr"/>
            <a:r>
              <a:rPr lang="en-GB" sz="2400" dirty="0" smtClean="0">
                <a:latin typeface="A little sunshine" panose="02000603000000000000"/>
              </a:rPr>
              <a:t>Sundays 6.30pm</a:t>
            </a:r>
            <a:endParaRPr lang="en-GB" sz="2400" dirty="0">
              <a:latin typeface="A little sunshine" panose="02000603000000000000"/>
            </a:endParaRPr>
          </a:p>
        </p:txBody>
      </p:sp>
      <p:pic>
        <p:nvPicPr>
          <p:cNvPr id="4" name="Picture 3"/>
          <p:cNvPicPr>
            <a:picLocks noChangeAspect="1"/>
          </p:cNvPicPr>
          <p:nvPr/>
        </p:nvPicPr>
        <p:blipFill>
          <a:blip r:embed="rId5"/>
          <a:stretch>
            <a:fillRect/>
          </a:stretch>
        </p:blipFill>
        <p:spPr>
          <a:xfrm>
            <a:off x="8071371" y="1954555"/>
            <a:ext cx="2680348" cy="2042901"/>
          </a:xfrm>
          <a:prstGeom prst="rect">
            <a:avLst/>
          </a:prstGeom>
          <a:ln w="12700">
            <a:solidFill>
              <a:schemeClr val="tx1"/>
            </a:solidFill>
          </a:ln>
        </p:spPr>
      </p:pic>
      <p:pic>
        <p:nvPicPr>
          <p:cNvPr id="12" name="Picture 11"/>
          <p:cNvPicPr>
            <a:picLocks noChangeAspect="1"/>
          </p:cNvPicPr>
          <p:nvPr/>
        </p:nvPicPr>
        <p:blipFill rotWithShape="1">
          <a:blip r:embed="rId6"/>
          <a:srcRect l="19540" r="19538"/>
          <a:stretch/>
        </p:blipFill>
        <p:spPr>
          <a:xfrm>
            <a:off x="5214588" y="3292625"/>
            <a:ext cx="1688383" cy="2403376"/>
          </a:xfrm>
          <a:prstGeom prst="rect">
            <a:avLst/>
          </a:prstGeom>
        </p:spPr>
      </p:pic>
      <p:sp>
        <p:nvSpPr>
          <p:cNvPr id="16" name="Rounded Rectangle 15"/>
          <p:cNvSpPr/>
          <p:nvPr/>
        </p:nvSpPr>
        <p:spPr>
          <a:xfrm>
            <a:off x="3822084" y="1405597"/>
            <a:ext cx="4473389" cy="3191495"/>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3200" dirty="0" smtClean="0">
                <a:latin typeface="A little sunshine" panose="02000603000000000000"/>
              </a:rPr>
              <a:t>Father Fitz</a:t>
            </a:r>
            <a:endParaRPr lang="en-GB" sz="3200" dirty="0">
              <a:latin typeface="A little sunshine" panose="02000603000000000000"/>
            </a:endParaRPr>
          </a:p>
        </p:txBody>
      </p:sp>
      <p:pic>
        <p:nvPicPr>
          <p:cNvPr id="17" name="Picture 16"/>
          <p:cNvPicPr>
            <a:picLocks noChangeAspect="1"/>
          </p:cNvPicPr>
          <p:nvPr/>
        </p:nvPicPr>
        <p:blipFill>
          <a:blip r:embed="rId7"/>
          <a:stretch>
            <a:fillRect/>
          </a:stretch>
        </p:blipFill>
        <p:spPr>
          <a:xfrm>
            <a:off x="257525" y="162881"/>
            <a:ext cx="1357293" cy="1246242"/>
          </a:xfrm>
          <a:prstGeom prst="rect">
            <a:avLst/>
          </a:prstGeom>
        </p:spPr>
      </p:pic>
    </p:spTree>
    <p:extLst>
      <p:ext uri="{BB962C8B-B14F-4D97-AF65-F5344CB8AC3E}">
        <p14:creationId xmlns:p14="http://schemas.microsoft.com/office/powerpoint/2010/main" val="243694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dirty="0"/>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20" name="TextBox 19"/>
          <p:cNvSpPr txBox="1"/>
          <p:nvPr/>
        </p:nvSpPr>
        <p:spPr>
          <a:xfrm>
            <a:off x="252549" y="357187"/>
            <a:ext cx="11556274" cy="1200329"/>
          </a:xfrm>
          <a:prstGeom prst="rect">
            <a:avLst/>
          </a:prstGeom>
          <a:noFill/>
        </p:spPr>
        <p:txBody>
          <a:bodyPr wrap="square" rtlCol="0">
            <a:spAutoFit/>
          </a:bodyPr>
          <a:lstStyle/>
          <a:p>
            <a:pPr algn="ctr"/>
            <a:r>
              <a:rPr lang="en-GB" sz="7200" b="1" dirty="0" smtClean="0">
                <a:solidFill>
                  <a:srgbClr val="FF0000"/>
                </a:solidFill>
                <a:latin typeface="A little sunshine" panose="02000603000000000000" pitchFamily="2" charset="0"/>
                <a:ea typeface="A little sunshine" panose="02000603000000000000" pitchFamily="2" charset="0"/>
              </a:rPr>
              <a:t>Baptism</a:t>
            </a:r>
            <a:endParaRPr lang="en-GB" sz="7200" b="1" dirty="0">
              <a:solidFill>
                <a:srgbClr val="FF0000"/>
              </a:solidFill>
              <a:latin typeface="A little sunshine" panose="02000603000000000000" pitchFamily="2" charset="0"/>
              <a:ea typeface="A little sunshine" panose="02000603000000000000" pitchFamily="2" charset="0"/>
            </a:endParaRPr>
          </a:p>
        </p:txBody>
      </p:sp>
      <p:pic>
        <p:nvPicPr>
          <p:cNvPr id="9" name="Picture 8"/>
          <p:cNvPicPr>
            <a:picLocks noChangeAspect="1"/>
          </p:cNvPicPr>
          <p:nvPr/>
        </p:nvPicPr>
        <p:blipFill>
          <a:blip r:embed="rId4"/>
          <a:stretch>
            <a:fillRect/>
          </a:stretch>
        </p:blipFill>
        <p:spPr>
          <a:xfrm>
            <a:off x="9039564" y="499169"/>
            <a:ext cx="2425202" cy="2226777"/>
          </a:xfrm>
          <a:prstGeom prst="rect">
            <a:avLst/>
          </a:prstGeom>
        </p:spPr>
      </p:pic>
      <p:sp>
        <p:nvSpPr>
          <p:cNvPr id="4" name="TextBox 3"/>
          <p:cNvSpPr txBox="1"/>
          <p:nvPr/>
        </p:nvSpPr>
        <p:spPr>
          <a:xfrm>
            <a:off x="702387" y="1914702"/>
            <a:ext cx="7634790" cy="3724096"/>
          </a:xfrm>
          <a:prstGeom prst="rect">
            <a:avLst/>
          </a:prstGeom>
          <a:noFill/>
        </p:spPr>
        <p:txBody>
          <a:bodyPr wrap="square" rtlCol="0">
            <a:spAutoFit/>
          </a:bodyPr>
          <a:lstStyle/>
          <a:p>
            <a:r>
              <a:rPr lang="en-GB" sz="3600" b="1" dirty="0" smtClean="0">
                <a:latin typeface="A little sunshine" panose="02000603000000000000"/>
              </a:rPr>
              <a:t>Before preparing for First Holy Communion in Year 4, Catholic children must be Baptised (Christened).</a:t>
            </a:r>
          </a:p>
          <a:p>
            <a:endParaRPr lang="en-GB" sz="3200" dirty="0">
              <a:latin typeface="A little sunshine" panose="02000603000000000000"/>
            </a:endParaRPr>
          </a:p>
          <a:p>
            <a:r>
              <a:rPr lang="en-GB" sz="3200" dirty="0" smtClean="0">
                <a:latin typeface="A little sunshine" panose="02000603000000000000"/>
              </a:rPr>
              <a:t>If you would like your child to be Baptised, just speak to Fr Fitz after any Mass at St Michael’s Church or Sacred Heart Church.</a:t>
            </a:r>
            <a:endParaRPr lang="en-GB" sz="3200" dirty="0">
              <a:latin typeface="A little sunshine" panose="02000603000000000000"/>
            </a:endParaRPr>
          </a:p>
        </p:txBody>
      </p:sp>
      <p:pic>
        <p:nvPicPr>
          <p:cNvPr id="10" name="Picture 9"/>
          <p:cNvPicPr>
            <a:picLocks noChangeAspect="1"/>
          </p:cNvPicPr>
          <p:nvPr/>
        </p:nvPicPr>
        <p:blipFill>
          <a:blip r:embed="rId5"/>
          <a:stretch>
            <a:fillRect/>
          </a:stretch>
        </p:blipFill>
        <p:spPr>
          <a:xfrm>
            <a:off x="8421048" y="2961104"/>
            <a:ext cx="3422609" cy="3691982"/>
          </a:xfrm>
          <a:prstGeom prst="rect">
            <a:avLst/>
          </a:prstGeom>
          <a:ln w="19050">
            <a:solidFill>
              <a:schemeClr val="tx1"/>
            </a:solidFill>
          </a:ln>
        </p:spPr>
      </p:pic>
    </p:spTree>
    <p:extLst>
      <p:ext uri="{BB962C8B-B14F-4D97-AF65-F5344CB8AC3E}">
        <p14:creationId xmlns:p14="http://schemas.microsoft.com/office/powerpoint/2010/main" val="37994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43584" y="822960"/>
            <a:ext cx="8988552" cy="3416320"/>
          </a:xfrm>
          <a:prstGeom prst="rect">
            <a:avLst/>
          </a:prstGeom>
          <a:noFill/>
        </p:spPr>
        <p:txBody>
          <a:bodyPr wrap="square" rtlCol="0">
            <a:spAutoFit/>
          </a:bodyPr>
          <a:lstStyle/>
          <a:p>
            <a:r>
              <a:rPr lang="en-GB" sz="5400" u="sng" dirty="0" smtClean="0">
                <a:latin typeface="XCCW Joined 1a" panose="03050602040000000000" pitchFamily="66" charset="0"/>
              </a:rPr>
              <a:t>CHET MEETING</a:t>
            </a:r>
          </a:p>
          <a:p>
            <a:endParaRPr lang="en-GB" sz="5400" u="sng" dirty="0">
              <a:latin typeface="XCCW Joined 1a" panose="03050602040000000000" pitchFamily="66" charset="0"/>
            </a:endParaRPr>
          </a:p>
          <a:p>
            <a:endParaRPr lang="en-GB" sz="5400" u="sng" dirty="0" smtClean="0">
              <a:latin typeface="XCCW Joined 1a" panose="03050602040000000000" pitchFamily="66" charset="0"/>
            </a:endParaRPr>
          </a:p>
          <a:p>
            <a:r>
              <a:rPr lang="en-GB" sz="5400" smtClean="0">
                <a:latin typeface="XCCW Joined 1a" panose="03050602040000000000" pitchFamily="66" charset="0"/>
              </a:rPr>
              <a:t>Monday @ 2:45pm</a:t>
            </a:r>
            <a:endParaRPr lang="en-GB" sz="4800" dirty="0">
              <a:latin typeface="XCCW Joined 1a" panose="03050602040000000000" pitchFamily="66" charset="0"/>
            </a:endParaRPr>
          </a:p>
        </p:txBody>
      </p:sp>
    </p:spTree>
    <p:extLst>
      <p:ext uri="{BB962C8B-B14F-4D97-AF65-F5344CB8AC3E}">
        <p14:creationId xmlns:p14="http://schemas.microsoft.com/office/powerpoint/2010/main" val="1876530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8" name="TextBox 7"/>
          <p:cNvSpPr txBox="1"/>
          <p:nvPr/>
        </p:nvSpPr>
        <p:spPr>
          <a:xfrm>
            <a:off x="-315958" y="2138065"/>
            <a:ext cx="12652235" cy="4308872"/>
          </a:xfrm>
          <a:prstGeom prst="rect">
            <a:avLst/>
          </a:prstGeom>
          <a:noFill/>
        </p:spPr>
        <p:txBody>
          <a:bodyPr wrap="square" rtlCol="0">
            <a:spAutoFit/>
          </a:bodyPr>
          <a:lstStyle/>
          <a:p>
            <a:pPr algn="ctr"/>
            <a:r>
              <a:rPr lang="en-GB" sz="12000" b="1" dirty="0">
                <a:solidFill>
                  <a:srgbClr val="FF0000"/>
                </a:solidFill>
                <a:latin typeface="A little sunshine" panose="02000603000000000000" pitchFamily="2" charset="0"/>
                <a:ea typeface="A little sunshine" panose="02000603000000000000" pitchFamily="2" charset="0"/>
              </a:rPr>
              <a:t>Thank you!</a:t>
            </a:r>
          </a:p>
          <a:p>
            <a:pPr algn="ctr"/>
            <a:r>
              <a:rPr lang="en-GB" sz="5000" b="1" dirty="0">
                <a:solidFill>
                  <a:srgbClr val="FF0000"/>
                </a:solidFill>
                <a:latin typeface="A little sunshine" panose="02000603000000000000" pitchFamily="2" charset="0"/>
                <a:ea typeface="A little sunshine" panose="02000603000000000000" pitchFamily="2" charset="0"/>
              </a:rPr>
              <a:t>Any questions?</a:t>
            </a:r>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endParaRPr lang="en-GB" sz="400" dirty="0"/>
          </a:p>
          <a:p>
            <a:pPr algn="ctr"/>
            <a:endParaRPr lang="en-GB" sz="7200" dirty="0">
              <a:solidFill>
                <a:srgbClr val="FF0000"/>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503" t="20110" r="13512" b="5605"/>
          <a:stretch/>
        </p:blipFill>
        <p:spPr>
          <a:xfrm rot="21334942">
            <a:off x="140074" y="175408"/>
            <a:ext cx="1842657" cy="1232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3580">
            <a:off x="9390660" y="4920742"/>
            <a:ext cx="2674152" cy="1804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5685" y="128487"/>
            <a:ext cx="1480975" cy="1974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115661">
            <a:off x="411370" y="4516070"/>
            <a:ext cx="2049574" cy="1537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62682">
            <a:off x="6141069" y="4831853"/>
            <a:ext cx="2505616" cy="1872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20886">
            <a:off x="158201" y="1717178"/>
            <a:ext cx="2250551" cy="2279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96484">
            <a:off x="9599381" y="2508596"/>
            <a:ext cx="2679997" cy="2002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11" cstate="print">
            <a:extLst>
              <a:ext uri="{28A0092B-C50C-407E-A947-70E740481C1C}">
                <a14:useLocalDpi xmlns:a14="http://schemas.microsoft.com/office/drawing/2010/main" val="0"/>
              </a:ext>
            </a:extLst>
          </a:blip>
          <a:srcRect l="17854" r="17478"/>
          <a:stretch/>
        </p:blipFill>
        <p:spPr>
          <a:xfrm rot="209358">
            <a:off x="8801428" y="584885"/>
            <a:ext cx="1500791" cy="17342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79474" y="543529"/>
            <a:ext cx="2267725" cy="1700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l="14123" t="3148" r="5745"/>
          <a:stretch/>
        </p:blipFill>
        <p:spPr>
          <a:xfrm>
            <a:off x="3226289" y="574535"/>
            <a:ext cx="1627096" cy="1474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rotWithShape="1">
          <a:blip r:embed="rId14">
            <a:extLst>
              <a:ext uri="{28A0092B-C50C-407E-A947-70E740481C1C}">
                <a14:useLocalDpi xmlns:a14="http://schemas.microsoft.com/office/drawing/2010/main" val="0"/>
              </a:ext>
            </a:extLst>
          </a:blip>
          <a:srcRect l="9245" t="12363" b="34639"/>
          <a:stretch/>
        </p:blipFill>
        <p:spPr>
          <a:xfrm>
            <a:off x="3049571" y="4824656"/>
            <a:ext cx="2024264" cy="1576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80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20" name="TextBox 19"/>
          <p:cNvSpPr txBox="1"/>
          <p:nvPr/>
        </p:nvSpPr>
        <p:spPr>
          <a:xfrm>
            <a:off x="953587" y="442638"/>
            <a:ext cx="10659291" cy="1569660"/>
          </a:xfrm>
          <a:prstGeom prst="rect">
            <a:avLst/>
          </a:prstGeom>
          <a:noFill/>
        </p:spPr>
        <p:txBody>
          <a:bodyPr wrap="square" rtlCol="0">
            <a:spAutoFit/>
          </a:bodyPr>
          <a:lstStyle/>
          <a:p>
            <a:pPr algn="ctr"/>
            <a:r>
              <a:rPr lang="en-GB" sz="9600" b="1" dirty="0">
                <a:solidFill>
                  <a:srgbClr val="FF0000"/>
                </a:solidFill>
                <a:latin typeface="A little sunshine" panose="02000603000000000000" pitchFamily="2" charset="0"/>
                <a:ea typeface="A little sunshine" panose="02000603000000000000" pitchFamily="2" charset="0"/>
              </a:rPr>
              <a:t>Staff in </a:t>
            </a:r>
            <a:r>
              <a:rPr lang="en-GB" sz="9600" b="1" dirty="0" smtClean="0">
                <a:solidFill>
                  <a:srgbClr val="FF0000"/>
                </a:solidFill>
                <a:latin typeface="A little sunshine" panose="02000603000000000000" pitchFamily="2" charset="0"/>
                <a:ea typeface="A little sunshine" panose="02000603000000000000" pitchFamily="2" charset="0"/>
              </a:rPr>
              <a:t>Year 4 </a:t>
            </a:r>
            <a:endParaRPr lang="en-GB" sz="9600" b="1" dirty="0">
              <a:solidFill>
                <a:srgbClr val="FF0000"/>
              </a:solidFill>
              <a:latin typeface="A little sunshine" panose="02000603000000000000" pitchFamily="2" charset="0"/>
              <a:ea typeface="A little sunshine" panose="02000603000000000000" pitchFamily="2" charset="0"/>
            </a:endParaRPr>
          </a:p>
        </p:txBody>
      </p:sp>
      <p:sp>
        <p:nvSpPr>
          <p:cNvPr id="11" name="TextBox 10"/>
          <p:cNvSpPr txBox="1"/>
          <p:nvPr/>
        </p:nvSpPr>
        <p:spPr>
          <a:xfrm>
            <a:off x="668761" y="5138057"/>
            <a:ext cx="2615128" cy="954107"/>
          </a:xfrm>
          <a:prstGeom prst="rect">
            <a:avLst/>
          </a:prstGeom>
          <a:noFill/>
        </p:spPr>
        <p:txBody>
          <a:bodyPr wrap="square" rtlCol="0">
            <a:spAutoFit/>
          </a:bodyPr>
          <a:lstStyle/>
          <a:p>
            <a:pPr algn="ctr"/>
            <a:r>
              <a:rPr lang="en-GB" sz="2800" b="1" dirty="0" smtClean="0">
                <a:solidFill>
                  <a:srgbClr val="FF0000"/>
                </a:solidFill>
              </a:rPr>
              <a:t>Mrs Forbes- Class </a:t>
            </a:r>
            <a:r>
              <a:rPr lang="en-GB" sz="2800" b="1" dirty="0">
                <a:solidFill>
                  <a:srgbClr val="FF0000"/>
                </a:solidFill>
              </a:rPr>
              <a:t>Teacher</a:t>
            </a:r>
          </a:p>
        </p:txBody>
      </p:sp>
      <p:sp>
        <p:nvSpPr>
          <p:cNvPr id="12" name="TextBox 11"/>
          <p:cNvSpPr txBox="1"/>
          <p:nvPr/>
        </p:nvSpPr>
        <p:spPr>
          <a:xfrm>
            <a:off x="9840477" y="4989873"/>
            <a:ext cx="2312125" cy="954107"/>
          </a:xfrm>
          <a:prstGeom prst="rect">
            <a:avLst/>
          </a:prstGeom>
          <a:noFill/>
        </p:spPr>
        <p:txBody>
          <a:bodyPr wrap="square" rtlCol="0">
            <a:spAutoFit/>
          </a:bodyPr>
          <a:lstStyle/>
          <a:p>
            <a:pPr algn="ctr"/>
            <a:r>
              <a:rPr lang="en-GB" sz="2800" b="1" dirty="0" smtClean="0">
                <a:solidFill>
                  <a:srgbClr val="FF0000"/>
                </a:solidFill>
              </a:rPr>
              <a:t>Mrs O’Brien LSA</a:t>
            </a:r>
            <a:endParaRPr lang="en-GB" sz="2800" b="1" dirty="0">
              <a:solidFill>
                <a:srgbClr val="FF0000"/>
              </a:solidFill>
            </a:endParaRPr>
          </a:p>
        </p:txBody>
      </p:sp>
      <p:pic>
        <p:nvPicPr>
          <p:cNvPr id="8" name="Picture 7"/>
          <p:cNvPicPr>
            <a:picLocks noChangeAspect="1"/>
          </p:cNvPicPr>
          <p:nvPr/>
        </p:nvPicPr>
        <p:blipFill>
          <a:blip r:embed="rId4"/>
          <a:stretch>
            <a:fillRect/>
          </a:stretch>
        </p:blipFill>
        <p:spPr>
          <a:xfrm>
            <a:off x="61050" y="85772"/>
            <a:ext cx="1959537" cy="1259702"/>
          </a:xfrm>
          <a:prstGeom prst="rect">
            <a:avLst/>
          </a:prstGeom>
        </p:spPr>
      </p:pic>
      <p:sp>
        <p:nvSpPr>
          <p:cNvPr id="15" name="TextBox 14">
            <a:extLst>
              <a:ext uri="{FF2B5EF4-FFF2-40B4-BE49-F238E27FC236}">
                <a16:creationId xmlns:a16="http://schemas.microsoft.com/office/drawing/2014/main" id="{76480F22-ED47-4D4E-A5B1-4C6B3F68CDB5}"/>
              </a:ext>
            </a:extLst>
          </p:cNvPr>
          <p:cNvSpPr txBox="1"/>
          <p:nvPr/>
        </p:nvSpPr>
        <p:spPr>
          <a:xfrm>
            <a:off x="6669450" y="5160498"/>
            <a:ext cx="2615128" cy="954107"/>
          </a:xfrm>
          <a:prstGeom prst="rect">
            <a:avLst/>
          </a:prstGeom>
          <a:noFill/>
        </p:spPr>
        <p:txBody>
          <a:bodyPr wrap="square" rtlCol="0">
            <a:spAutoFit/>
          </a:bodyPr>
          <a:lstStyle/>
          <a:p>
            <a:pPr algn="ctr"/>
            <a:r>
              <a:rPr lang="en-GB" sz="2800" b="1" dirty="0" smtClean="0">
                <a:solidFill>
                  <a:srgbClr val="FF0000"/>
                </a:solidFill>
              </a:rPr>
              <a:t>Miss Sharpes- Class </a:t>
            </a:r>
            <a:r>
              <a:rPr lang="en-GB" sz="2800" b="1" dirty="0">
                <a:solidFill>
                  <a:srgbClr val="FF0000"/>
                </a:solidFill>
              </a:rPr>
              <a:t>Teacher</a:t>
            </a:r>
          </a:p>
        </p:txBody>
      </p:sp>
      <p:sp>
        <p:nvSpPr>
          <p:cNvPr id="21" name="TextBox 20"/>
          <p:cNvSpPr txBox="1"/>
          <p:nvPr/>
        </p:nvSpPr>
        <p:spPr>
          <a:xfrm>
            <a:off x="3801427" y="5160498"/>
            <a:ext cx="2312125" cy="954107"/>
          </a:xfrm>
          <a:prstGeom prst="rect">
            <a:avLst/>
          </a:prstGeom>
          <a:noFill/>
        </p:spPr>
        <p:txBody>
          <a:bodyPr wrap="square" rtlCol="0">
            <a:spAutoFit/>
          </a:bodyPr>
          <a:lstStyle/>
          <a:p>
            <a:pPr algn="ctr"/>
            <a:r>
              <a:rPr lang="en-GB" sz="2800" b="1" smtClean="0">
                <a:solidFill>
                  <a:srgbClr val="FF0000"/>
                </a:solidFill>
              </a:rPr>
              <a:t>Mrs Ealey- LSA</a:t>
            </a:r>
            <a:endParaRPr lang="en-GB" sz="2800" b="1" dirty="0">
              <a:solidFill>
                <a:srgbClr val="FF0000"/>
              </a:solidFill>
            </a:endParaRPr>
          </a:p>
        </p:txBody>
      </p:sp>
      <p:pic>
        <p:nvPicPr>
          <p:cNvPr id="9" name="Picture 2" descr="st-michaels-staff-mrs-forbes-1"/>
          <p:cNvPicPr>
            <a:picLocks noChangeAspect="1" noChangeArrowheads="1"/>
          </p:cNvPicPr>
          <p:nvPr/>
        </p:nvPicPr>
        <p:blipFill>
          <a:blip r:embed="rId5">
            <a:extLst>
              <a:ext uri="{28A0092B-C50C-407E-A947-70E740481C1C}">
                <a14:useLocalDpi xmlns:a14="http://schemas.microsoft.com/office/drawing/2010/main" val="0"/>
              </a:ext>
            </a:extLst>
          </a:blip>
          <a:srcRect r="5106"/>
          <a:stretch>
            <a:fillRect/>
          </a:stretch>
        </p:blipFill>
        <p:spPr bwMode="auto">
          <a:xfrm>
            <a:off x="814403" y="2256618"/>
            <a:ext cx="2469486" cy="26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l="28650" t="25661" r="34868" b="34868"/>
          <a:stretch>
            <a:fillRect/>
          </a:stretch>
        </p:blipFill>
        <p:spPr bwMode="auto">
          <a:xfrm>
            <a:off x="6733088" y="2364783"/>
            <a:ext cx="2302866" cy="2491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Picture 12"/>
          <p:cNvPicPr>
            <a:picLocks noChangeAspect="1"/>
          </p:cNvPicPr>
          <p:nvPr/>
        </p:nvPicPr>
        <p:blipFill rotWithShape="1">
          <a:blip r:embed="rId7"/>
          <a:srcRect l="-427" t="1464" r="427" b="12175"/>
          <a:stretch/>
        </p:blipFill>
        <p:spPr>
          <a:xfrm>
            <a:off x="9722299" y="2338382"/>
            <a:ext cx="2059737" cy="2594103"/>
          </a:xfrm>
          <a:prstGeom prst="rect">
            <a:avLst/>
          </a:prstGeom>
        </p:spPr>
      </p:pic>
      <p:pic>
        <p:nvPicPr>
          <p:cNvPr id="4" name="Picture 3"/>
          <p:cNvPicPr>
            <a:picLocks noChangeAspect="1"/>
          </p:cNvPicPr>
          <p:nvPr/>
        </p:nvPicPr>
        <p:blipFill>
          <a:blip r:embed="rId8"/>
          <a:stretch>
            <a:fillRect/>
          </a:stretch>
        </p:blipFill>
        <p:spPr>
          <a:xfrm>
            <a:off x="4052632" y="2265940"/>
            <a:ext cx="1948875" cy="2488046"/>
          </a:xfrm>
          <a:prstGeom prst="rect">
            <a:avLst/>
          </a:prstGeom>
        </p:spPr>
      </p:pic>
    </p:spTree>
    <p:extLst>
      <p:ext uri="{BB962C8B-B14F-4D97-AF65-F5344CB8AC3E}">
        <p14:creationId xmlns:p14="http://schemas.microsoft.com/office/powerpoint/2010/main" val="174705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20" name="TextBox 19"/>
          <p:cNvSpPr txBox="1"/>
          <p:nvPr/>
        </p:nvSpPr>
        <p:spPr>
          <a:xfrm>
            <a:off x="470263" y="357187"/>
            <a:ext cx="10659291" cy="1200329"/>
          </a:xfrm>
          <a:prstGeom prst="rect">
            <a:avLst/>
          </a:prstGeom>
          <a:noFill/>
        </p:spPr>
        <p:txBody>
          <a:bodyPr wrap="square" rtlCol="0">
            <a:spAutoFit/>
          </a:bodyPr>
          <a:lstStyle/>
          <a:p>
            <a:pPr algn="ctr"/>
            <a:r>
              <a:rPr lang="en-GB" sz="7200" b="1" dirty="0">
                <a:solidFill>
                  <a:srgbClr val="FF0000"/>
                </a:solidFill>
                <a:latin typeface="A little sunshine" panose="02000603000000000000" pitchFamily="2" charset="0"/>
                <a:ea typeface="A little sunshine" panose="02000603000000000000" pitchFamily="2" charset="0"/>
              </a:rPr>
              <a:t>Daily Routines</a:t>
            </a:r>
          </a:p>
        </p:txBody>
      </p:sp>
      <p:sp>
        <p:nvSpPr>
          <p:cNvPr id="4" name="TextBox 3"/>
          <p:cNvSpPr txBox="1"/>
          <p:nvPr/>
        </p:nvSpPr>
        <p:spPr>
          <a:xfrm>
            <a:off x="1524000" y="1645434"/>
            <a:ext cx="8965474" cy="4247317"/>
          </a:xfrm>
          <a:prstGeom prst="rect">
            <a:avLst/>
          </a:prstGeom>
          <a:noFill/>
        </p:spPr>
        <p:txBody>
          <a:bodyPr wrap="square" rtlCol="0">
            <a:spAutoFit/>
          </a:bodyPr>
          <a:lstStyle/>
          <a:p>
            <a:pPr algn="ctr"/>
            <a:r>
              <a:rPr lang="en-GB" sz="3000" b="1" dirty="0"/>
              <a:t>8:40 -</a:t>
            </a:r>
            <a:r>
              <a:rPr lang="en-GB" sz="3000" dirty="0"/>
              <a:t> School gates open</a:t>
            </a:r>
          </a:p>
          <a:p>
            <a:pPr algn="ctr"/>
            <a:endParaRPr lang="en-GB" sz="3000" dirty="0"/>
          </a:p>
          <a:p>
            <a:pPr algn="ctr"/>
            <a:r>
              <a:rPr lang="en-GB" sz="3000" b="1" dirty="0"/>
              <a:t>8:50 -</a:t>
            </a:r>
            <a:r>
              <a:rPr lang="en-GB" sz="3000" dirty="0"/>
              <a:t> Pupil registration ends</a:t>
            </a:r>
          </a:p>
          <a:p>
            <a:pPr algn="ctr"/>
            <a:endParaRPr lang="en-GB" sz="3000" dirty="0"/>
          </a:p>
          <a:p>
            <a:pPr algn="ctr"/>
            <a:r>
              <a:rPr lang="en-GB" sz="3000" b="1" dirty="0"/>
              <a:t>10:45 - </a:t>
            </a:r>
            <a:r>
              <a:rPr lang="en-GB" sz="3000" dirty="0"/>
              <a:t>Playtime</a:t>
            </a:r>
          </a:p>
          <a:p>
            <a:pPr algn="ctr"/>
            <a:endParaRPr lang="en-GB" sz="3000" dirty="0"/>
          </a:p>
          <a:p>
            <a:pPr algn="ctr"/>
            <a:r>
              <a:rPr lang="en-GB" sz="3000" b="1" dirty="0"/>
              <a:t>12:30 - </a:t>
            </a:r>
            <a:r>
              <a:rPr lang="en-GB" sz="3000" dirty="0"/>
              <a:t>Lunchtime</a:t>
            </a:r>
          </a:p>
          <a:p>
            <a:pPr algn="ctr"/>
            <a:endParaRPr lang="en-GB" sz="3000" dirty="0"/>
          </a:p>
          <a:p>
            <a:pPr algn="ctr"/>
            <a:r>
              <a:rPr lang="en-GB" sz="3000" b="1" dirty="0" smtClean="0"/>
              <a:t>3:20 </a:t>
            </a:r>
            <a:r>
              <a:rPr lang="en-GB" sz="3000" b="1" dirty="0"/>
              <a:t>- </a:t>
            </a:r>
            <a:r>
              <a:rPr lang="en-GB" sz="3000" dirty="0"/>
              <a:t>School ends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931" b="6708"/>
          <a:stretch/>
        </p:blipFill>
        <p:spPr>
          <a:xfrm>
            <a:off x="9412058" y="4545874"/>
            <a:ext cx="2561547" cy="2269441"/>
          </a:xfrm>
          <a:prstGeom prst="rect">
            <a:avLst/>
          </a:prstGeom>
        </p:spPr>
      </p:pic>
    </p:spTree>
    <p:extLst>
      <p:ext uri="{BB962C8B-B14F-4D97-AF65-F5344CB8AC3E}">
        <p14:creationId xmlns:p14="http://schemas.microsoft.com/office/powerpoint/2010/main" val="2555431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8" name="TextBox 7"/>
          <p:cNvSpPr txBox="1"/>
          <p:nvPr/>
        </p:nvSpPr>
        <p:spPr>
          <a:xfrm>
            <a:off x="766354" y="249585"/>
            <a:ext cx="10659291" cy="8032968"/>
          </a:xfrm>
          <a:prstGeom prst="rect">
            <a:avLst/>
          </a:prstGeom>
          <a:noFill/>
        </p:spPr>
        <p:txBody>
          <a:bodyPr wrap="square" rtlCol="0">
            <a:spAutoFit/>
          </a:bodyPr>
          <a:lstStyle/>
          <a:p>
            <a:pPr algn="ctr"/>
            <a:endParaRPr lang="en-GB" sz="7200" dirty="0">
              <a:solidFill>
                <a:srgbClr val="FF0000"/>
              </a:solidFill>
            </a:endParaRPr>
          </a:p>
          <a:p>
            <a:pPr algn="ctr"/>
            <a:r>
              <a:rPr lang="en-GB" sz="6000" b="1" dirty="0">
                <a:solidFill>
                  <a:srgbClr val="FF0000"/>
                </a:solidFill>
                <a:latin typeface="A little sunshine" panose="02000603000000000000" pitchFamily="2" charset="0"/>
                <a:ea typeface="A little sunshine" panose="02000603000000000000" pitchFamily="2" charset="0"/>
              </a:rPr>
              <a:t>    Homework</a:t>
            </a:r>
            <a:r>
              <a:rPr lang="en-GB" sz="6000" dirty="0">
                <a:solidFill>
                  <a:srgbClr val="FF0000"/>
                </a:solidFill>
              </a:rPr>
              <a:t> </a:t>
            </a:r>
            <a:r>
              <a:rPr lang="en-GB" sz="6000" dirty="0"/>
              <a:t>is set on a </a:t>
            </a:r>
            <a:r>
              <a:rPr lang="en-GB" sz="6000" dirty="0" smtClean="0"/>
              <a:t>Friday </a:t>
            </a:r>
            <a:r>
              <a:rPr lang="en-GB" sz="6000" dirty="0"/>
              <a:t>and needs to be handed in by </a:t>
            </a:r>
            <a:r>
              <a:rPr lang="en-GB" sz="6000" dirty="0" smtClean="0"/>
              <a:t>Thursday.</a:t>
            </a:r>
            <a:endParaRPr lang="en-GB" sz="6000" dirty="0"/>
          </a:p>
          <a:p>
            <a:pPr algn="ctr"/>
            <a:r>
              <a:rPr lang="en-GB" sz="6000" dirty="0"/>
              <a:t>Your child should also read at home </a:t>
            </a:r>
            <a:r>
              <a:rPr lang="en-GB" sz="6000" b="1" u="sng" dirty="0"/>
              <a:t>every day</a:t>
            </a:r>
            <a:r>
              <a:rPr lang="en-GB" sz="6000" dirty="0"/>
              <a:t>.</a:t>
            </a:r>
          </a:p>
          <a:p>
            <a:pPr algn="ctr"/>
            <a:endParaRPr lang="en-GB" sz="7200" dirty="0">
              <a:solidFill>
                <a:srgbClr val="FF0000"/>
              </a:solidFill>
            </a:endParaRPr>
          </a:p>
          <a:p>
            <a:pPr algn="ctr"/>
            <a:endParaRPr lang="en-GB" sz="7200" dirty="0">
              <a:solidFill>
                <a:srgbClr val="FF0000"/>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066"/>
          <a:stretch/>
        </p:blipFill>
        <p:spPr>
          <a:xfrm>
            <a:off x="10441056" y="5257800"/>
            <a:ext cx="1646769" cy="1487834"/>
          </a:xfrm>
          <a:prstGeom prst="rect">
            <a:avLst/>
          </a:prstGeom>
        </p:spPr>
      </p:pic>
    </p:spTree>
    <p:extLst>
      <p:ext uri="{BB962C8B-B14F-4D97-AF65-F5344CB8AC3E}">
        <p14:creationId xmlns:p14="http://schemas.microsoft.com/office/powerpoint/2010/main" val="3524930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A17BD0AF-0C68-49BC-BD1C-33F7A0AA3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AD1164-3CBE-4D3C-94E7-38B19F985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044" y="603088"/>
            <a:ext cx="2506062" cy="2506062"/>
          </a:xfrm>
          <a:prstGeom prst="rect">
            <a:avLst/>
          </a:prstGeom>
        </p:spPr>
      </p:pic>
      <p:sp>
        <p:nvSpPr>
          <p:cNvPr id="6" name="TextBox 5">
            <a:extLst>
              <a:ext uri="{FF2B5EF4-FFF2-40B4-BE49-F238E27FC236}">
                <a16:creationId xmlns:a16="http://schemas.microsoft.com/office/drawing/2014/main" id="{A130EF93-8B39-416F-9F9E-63961AFA0F60}"/>
              </a:ext>
            </a:extLst>
          </p:cNvPr>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8" name="TextBox 7">
            <a:extLst>
              <a:ext uri="{FF2B5EF4-FFF2-40B4-BE49-F238E27FC236}">
                <a16:creationId xmlns:a16="http://schemas.microsoft.com/office/drawing/2014/main" id="{5BE1A91D-FDFD-435E-A0F6-425C54839B60}"/>
              </a:ext>
            </a:extLst>
          </p:cNvPr>
          <p:cNvSpPr txBox="1"/>
          <p:nvPr/>
        </p:nvSpPr>
        <p:spPr>
          <a:xfrm>
            <a:off x="367310" y="3499741"/>
            <a:ext cx="11135532" cy="1754326"/>
          </a:xfrm>
          <a:prstGeom prst="rect">
            <a:avLst/>
          </a:prstGeom>
          <a:noFill/>
        </p:spPr>
        <p:txBody>
          <a:bodyPr wrap="square">
            <a:spAutoFit/>
          </a:bodyPr>
          <a:lstStyle/>
          <a:p>
            <a:pPr algn="ctr"/>
            <a:r>
              <a:rPr lang="en-GB" sz="1800" b="1" dirty="0">
                <a:solidFill>
                  <a:srgbClr val="FF0000"/>
                </a:solidFill>
                <a:latin typeface="A little sunshine" panose="02000603000000000000" pitchFamily="2" charset="0"/>
                <a:ea typeface="A little sunshine" panose="02000603000000000000" pitchFamily="2" charset="0"/>
              </a:rPr>
              <a:t> </a:t>
            </a:r>
            <a:r>
              <a:rPr lang="en-GB" sz="5400" b="1" dirty="0">
                <a:solidFill>
                  <a:srgbClr val="FF0000"/>
                </a:solidFill>
                <a:latin typeface="A little sunshine" panose="02000603000000000000" pitchFamily="2" charset="0"/>
                <a:ea typeface="A little sunshine" panose="02000603000000000000" pitchFamily="2" charset="0"/>
              </a:rPr>
              <a:t>PE is every </a:t>
            </a:r>
            <a:r>
              <a:rPr lang="en-GB" sz="5400" dirty="0" smtClean="0"/>
              <a:t>Thursday and Friday.</a:t>
            </a:r>
            <a:endParaRPr lang="en-GB" sz="5400" dirty="0"/>
          </a:p>
          <a:p>
            <a:pPr algn="ctr"/>
            <a:r>
              <a:rPr lang="en-GB" sz="5400" dirty="0"/>
              <a:t>A St. Michaels PE kit is required.</a:t>
            </a:r>
            <a:endParaRPr lang="en-GB" dirty="0"/>
          </a:p>
        </p:txBody>
      </p:sp>
      <p:sp>
        <p:nvSpPr>
          <p:cNvPr id="9" name="Title 1">
            <a:extLst>
              <a:ext uri="{FF2B5EF4-FFF2-40B4-BE49-F238E27FC236}">
                <a16:creationId xmlns:a16="http://schemas.microsoft.com/office/drawing/2014/main" id="{6613B038-B58D-433F-8A29-09E58CBF306F}"/>
              </a:ext>
            </a:extLst>
          </p:cNvPr>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pic>
        <p:nvPicPr>
          <p:cNvPr id="10" name="Picture 2" descr="I:\Pictures\SchLogo.png">
            <a:extLst>
              <a:ext uri="{FF2B5EF4-FFF2-40B4-BE49-F238E27FC236}">
                <a16:creationId xmlns:a16="http://schemas.microsoft.com/office/drawing/2014/main" id="{E0E7FEBB-7EFF-4EB5-8CFF-1A31C9EEC843}"/>
              </a:ext>
            </a:extLst>
          </p:cNvPr>
          <p:cNvPicPr>
            <a:picLocks noChangeAspect="1" noChangeArrowheads="1"/>
          </p:cNvPicPr>
          <p:nvPr/>
        </p:nvPicPr>
        <p:blipFill>
          <a:blip r:embed="rId4" cstate="print"/>
          <a:srcRect/>
          <a:stretch>
            <a:fillRect/>
          </a:stretch>
        </p:blipFill>
        <p:spPr bwMode="auto">
          <a:xfrm>
            <a:off x="0" y="6387737"/>
            <a:ext cx="470263" cy="470263"/>
          </a:xfrm>
          <a:prstGeom prst="rect">
            <a:avLst/>
          </a:prstGeom>
          <a:noFill/>
        </p:spPr>
      </p:pic>
    </p:spTree>
    <p:extLst>
      <p:ext uri="{BB962C8B-B14F-4D97-AF65-F5344CB8AC3E}">
        <p14:creationId xmlns:p14="http://schemas.microsoft.com/office/powerpoint/2010/main" val="164015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i4tiran.com/e/2019/07/unique-image-of-professional-powerpoint-templates-blue-yellow-design-background-wallpaper-for-presentations-free-ppt-backgrounds-y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976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Pictures\SchLogo.png"/>
          <p:cNvPicPr>
            <a:picLocks noChangeAspect="1" noChangeArrowheads="1"/>
          </p:cNvPicPr>
          <p:nvPr/>
        </p:nvPicPr>
        <p:blipFill>
          <a:blip r:embed="rId3" cstate="print"/>
          <a:srcRect/>
          <a:stretch>
            <a:fillRect/>
          </a:stretch>
        </p:blipFill>
        <p:spPr bwMode="auto">
          <a:xfrm>
            <a:off x="0" y="6387737"/>
            <a:ext cx="470263" cy="470263"/>
          </a:xfrm>
          <a:prstGeom prst="rect">
            <a:avLst/>
          </a:prstGeom>
          <a:noFill/>
        </p:spPr>
      </p:pic>
      <p:sp>
        <p:nvSpPr>
          <p:cNvPr id="6" name="Title 1"/>
          <p:cNvSpPr txBox="1">
            <a:spLocks/>
          </p:cNvSpPr>
          <p:nvPr/>
        </p:nvSpPr>
        <p:spPr>
          <a:xfrm>
            <a:off x="-1175657" y="5754689"/>
            <a:ext cx="7806748"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solidFill>
                  <a:srgbClr val="000099"/>
                </a:solidFill>
                <a:effectLst>
                  <a:outerShdw blurRad="38100" dist="38100" dir="2700000" algn="tl">
                    <a:srgbClr val="000000">
                      <a:alpha val="43137"/>
                    </a:srgbClr>
                  </a:outerShdw>
                </a:effectLst>
              </a:rPr>
              <a:t>St Michael’s Catholic Primary School</a:t>
            </a:r>
            <a:endParaRPr lang="en-US" sz="2400" b="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1524000" y="49530"/>
            <a:ext cx="9144000" cy="400110"/>
          </a:xfrm>
          <a:prstGeom prst="rect">
            <a:avLst/>
          </a:prstGeom>
          <a:noFill/>
        </p:spPr>
        <p:txBody>
          <a:bodyPr wrap="square" rtlCol="0">
            <a:spAutoFit/>
          </a:bodyPr>
          <a:lstStyle/>
          <a:p>
            <a:pPr algn="ctr"/>
            <a:r>
              <a:rPr lang="en-US" sz="2000" dirty="0">
                <a:solidFill>
                  <a:srgbClr val="FEE232"/>
                </a:solidFill>
                <a:effectLst>
                  <a:outerShdw blurRad="38100" dist="38100" dir="2700000" algn="tl">
                    <a:srgbClr val="000000">
                      <a:alpha val="43137"/>
                    </a:srgbClr>
                  </a:outerShdw>
                </a:effectLst>
                <a:latin typeface="Lucida Handwriting" pitchFamily="66" charset="0"/>
              </a:rPr>
              <a:t>With Jesus we can achieve what we dream and believe</a:t>
            </a:r>
          </a:p>
        </p:txBody>
      </p:sp>
      <p:sp>
        <p:nvSpPr>
          <p:cNvPr id="8" name="TextBox 7"/>
          <p:cNvSpPr txBox="1"/>
          <p:nvPr/>
        </p:nvSpPr>
        <p:spPr>
          <a:xfrm>
            <a:off x="766354" y="249585"/>
            <a:ext cx="10659291" cy="2862322"/>
          </a:xfrm>
          <a:prstGeom prst="rect">
            <a:avLst/>
          </a:prstGeom>
          <a:noFill/>
        </p:spPr>
        <p:txBody>
          <a:bodyPr wrap="square" rtlCol="0">
            <a:spAutoFit/>
          </a:bodyPr>
          <a:lstStyle/>
          <a:p>
            <a:pPr algn="ctr"/>
            <a:r>
              <a:rPr lang="en-GB" sz="7200" b="1" dirty="0">
                <a:solidFill>
                  <a:srgbClr val="FF0000"/>
                </a:solidFill>
                <a:latin typeface="A little sunshine" panose="02000603000000000000" pitchFamily="2" charset="0"/>
                <a:ea typeface="A little sunshine" panose="02000603000000000000" pitchFamily="2" charset="0"/>
              </a:rPr>
              <a:t>Supporting your child</a:t>
            </a:r>
          </a:p>
          <a:p>
            <a:pPr algn="ctr"/>
            <a:r>
              <a:rPr lang="en-GB" sz="3600" dirty="0"/>
              <a:t>What you can do to help?</a:t>
            </a:r>
          </a:p>
          <a:p>
            <a:pPr algn="ctr"/>
            <a:endParaRPr lang="en-GB" sz="7200" dirty="0">
              <a:solidFill>
                <a:srgbClr val="FF0000"/>
              </a:solidFill>
            </a:endParaRPr>
          </a:p>
        </p:txBody>
      </p:sp>
      <p:sp>
        <p:nvSpPr>
          <p:cNvPr id="4" name="Rectangle 3"/>
          <p:cNvSpPr/>
          <p:nvPr/>
        </p:nvSpPr>
        <p:spPr>
          <a:xfrm>
            <a:off x="326571" y="1962149"/>
            <a:ext cx="11207932" cy="5109091"/>
          </a:xfrm>
          <a:prstGeom prst="rect">
            <a:avLst/>
          </a:prstGeom>
        </p:spPr>
        <p:txBody>
          <a:bodyPr wrap="square">
            <a:spAutoFit/>
          </a:bodyPr>
          <a:lstStyle/>
          <a:p>
            <a:r>
              <a:rPr lang="en-GB" sz="2400" b="1" dirty="0">
                <a:solidFill>
                  <a:srgbClr val="FF0000"/>
                </a:solidFill>
              </a:rPr>
              <a:t>Attendance and Punctuality –  </a:t>
            </a:r>
            <a:r>
              <a:rPr lang="en-GB" sz="2400" dirty="0"/>
              <a:t>on time and attend school every day. Inform school morning of absence to prevent home visit. </a:t>
            </a:r>
          </a:p>
          <a:p>
            <a:endParaRPr lang="en-GB" sz="2400" b="1" dirty="0">
              <a:solidFill>
                <a:srgbClr val="FF0000"/>
              </a:solidFill>
            </a:endParaRPr>
          </a:p>
          <a:p>
            <a:r>
              <a:rPr lang="en-GB" sz="2400" b="1" dirty="0">
                <a:solidFill>
                  <a:srgbClr val="FF0000"/>
                </a:solidFill>
              </a:rPr>
              <a:t>English </a:t>
            </a:r>
            <a:r>
              <a:rPr lang="en-GB" sz="2400" dirty="0"/>
              <a:t>– Encourage your child to read for pleasure. Good readers become good writers. Model good grammar/vocabulary. Learning weekly spellings.</a:t>
            </a:r>
          </a:p>
          <a:p>
            <a:endParaRPr lang="en-GB" sz="2400" dirty="0"/>
          </a:p>
          <a:p>
            <a:r>
              <a:rPr lang="en-GB" sz="2400" b="1" dirty="0">
                <a:solidFill>
                  <a:srgbClr val="FF0000"/>
                </a:solidFill>
              </a:rPr>
              <a:t>Maths</a:t>
            </a:r>
            <a:r>
              <a:rPr lang="en-GB" sz="2400" dirty="0"/>
              <a:t> - Basic skills – Times tables (All). Calculations - (All operations) Teach your child the time. </a:t>
            </a:r>
          </a:p>
          <a:p>
            <a:endParaRPr lang="en-GB" sz="2400" dirty="0"/>
          </a:p>
          <a:p>
            <a:r>
              <a:rPr lang="en-GB" sz="2400" b="1" dirty="0">
                <a:solidFill>
                  <a:srgbClr val="FF0000"/>
                </a:solidFill>
              </a:rPr>
              <a:t>Ensure school has up to date contact details – </a:t>
            </a:r>
            <a:r>
              <a:rPr lang="en-GB" sz="2000" dirty="0"/>
              <a:t>should be contactable at all times</a:t>
            </a:r>
          </a:p>
          <a:p>
            <a:endParaRPr lang="en-GB" sz="2000" dirty="0"/>
          </a:p>
          <a:p>
            <a:r>
              <a:rPr lang="en-GB" sz="2400" b="1" dirty="0">
                <a:solidFill>
                  <a:srgbClr val="FF0000"/>
                </a:solidFill>
              </a:rPr>
              <a:t>Download school app </a:t>
            </a:r>
            <a:r>
              <a:rPr lang="en-GB" sz="2400" dirty="0" smtClean="0"/>
              <a:t>– </a:t>
            </a:r>
            <a:r>
              <a:rPr lang="en-GB" sz="2000" dirty="0" smtClean="0"/>
              <a:t>click on link in text invite from St </a:t>
            </a:r>
            <a:r>
              <a:rPr lang="en-GB" sz="2000" dirty="0"/>
              <a:t>Michael’s </a:t>
            </a:r>
            <a:r>
              <a:rPr lang="en-GB" sz="2000" dirty="0" smtClean="0"/>
              <a:t>and follow instructions</a:t>
            </a:r>
            <a:endParaRPr lang="en-GB" sz="2000" dirty="0"/>
          </a:p>
          <a:p>
            <a:r>
              <a:rPr lang="en-GB" dirty="0"/>
              <a:t> </a:t>
            </a:r>
          </a:p>
          <a:p>
            <a:endParaRPr lang="en-GB"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6973" y="5074055"/>
            <a:ext cx="1252186" cy="1758069"/>
          </a:xfrm>
          <a:prstGeom prst="rect">
            <a:avLst/>
          </a:prstGeom>
        </p:spPr>
      </p:pic>
    </p:spTree>
    <p:extLst>
      <p:ext uri="{BB962C8B-B14F-4D97-AF65-F5344CB8AC3E}">
        <p14:creationId xmlns:p14="http://schemas.microsoft.com/office/powerpoint/2010/main" val="3573567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224256F5-6F73-49E1-B5CF-248AE8DC6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365125"/>
            <a:ext cx="10995838" cy="1325563"/>
          </a:xfrm>
        </p:spPr>
        <p:txBody>
          <a:bodyPr/>
          <a:lstStyle/>
          <a:p>
            <a:pPr algn="ctr"/>
            <a:r>
              <a:rPr lang="en-GB" b="1" dirty="0" smtClean="0"/>
              <a:t>Special Educational Needs</a:t>
            </a:r>
            <a:br>
              <a:rPr lang="en-GB" b="1" dirty="0" smtClean="0"/>
            </a:br>
            <a:r>
              <a:rPr lang="en-GB" b="1" dirty="0" smtClean="0"/>
              <a:t>and Disability- SEND/SEN</a:t>
            </a:r>
            <a:endParaRPr lang="en-GB" b="1" dirty="0"/>
          </a:p>
        </p:txBody>
      </p:sp>
      <p:pic>
        <p:nvPicPr>
          <p:cNvPr id="6" name="Content Placeholder 5"/>
          <p:cNvPicPr>
            <a:picLocks noGrp="1"/>
          </p:cNvPicPr>
          <p:nvPr>
            <p:ph idx="1"/>
          </p:nvPr>
        </p:nvPicPr>
        <p:blipFill rotWithShape="1">
          <a:blip r:embed="rId3" cstate="print">
            <a:extLst>
              <a:ext uri="{28A0092B-C50C-407E-A947-70E740481C1C}">
                <a14:useLocalDpi xmlns:a14="http://schemas.microsoft.com/office/drawing/2010/main" val="0"/>
              </a:ext>
            </a:extLst>
          </a:blip>
          <a:srcRect b="9402"/>
          <a:stretch/>
        </p:blipFill>
        <p:spPr bwMode="auto">
          <a:xfrm>
            <a:off x="324945" y="195826"/>
            <a:ext cx="1675095" cy="1732251"/>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66698" y="1967134"/>
            <a:ext cx="1972340" cy="369332"/>
          </a:xfrm>
          <a:prstGeom prst="rect">
            <a:avLst/>
          </a:prstGeom>
          <a:noFill/>
        </p:spPr>
        <p:txBody>
          <a:bodyPr wrap="square" rtlCol="0">
            <a:spAutoFit/>
          </a:bodyPr>
          <a:lstStyle/>
          <a:p>
            <a:r>
              <a:rPr lang="en-GB" dirty="0" smtClean="0"/>
              <a:t>Mrs Reilly: SENCo</a:t>
            </a:r>
            <a:endParaRPr lang="en-GB" dirty="0"/>
          </a:p>
        </p:txBody>
      </p:sp>
      <p:grpSp>
        <p:nvGrpSpPr>
          <p:cNvPr id="10" name="Group 9"/>
          <p:cNvGrpSpPr/>
          <p:nvPr/>
        </p:nvGrpSpPr>
        <p:grpSpPr>
          <a:xfrm>
            <a:off x="8314660" y="2147777"/>
            <a:ext cx="3614393" cy="4369980"/>
            <a:chOff x="2698547" y="1690688"/>
            <a:chExt cx="3308172" cy="3923916"/>
          </a:xfrm>
        </p:grpSpPr>
        <p:pic>
          <p:nvPicPr>
            <p:cNvPr id="8" name="Picture 7"/>
            <p:cNvPicPr>
              <a:picLocks noChangeAspect="1"/>
            </p:cNvPicPr>
            <p:nvPr/>
          </p:nvPicPr>
          <p:blipFill>
            <a:blip r:embed="rId4"/>
            <a:stretch>
              <a:fillRect/>
            </a:stretch>
          </p:blipFill>
          <p:spPr>
            <a:xfrm>
              <a:off x="2698547" y="1690688"/>
              <a:ext cx="3234420" cy="2529714"/>
            </a:xfrm>
            <a:prstGeom prst="rect">
              <a:avLst/>
            </a:prstGeom>
          </p:spPr>
        </p:pic>
        <p:pic>
          <p:nvPicPr>
            <p:cNvPr id="9" name="Picture 8"/>
            <p:cNvPicPr>
              <a:picLocks noChangeAspect="1"/>
            </p:cNvPicPr>
            <p:nvPr/>
          </p:nvPicPr>
          <p:blipFill>
            <a:blip r:embed="rId5"/>
            <a:stretch>
              <a:fillRect/>
            </a:stretch>
          </p:blipFill>
          <p:spPr>
            <a:xfrm>
              <a:off x="2698547" y="4220402"/>
              <a:ext cx="3308172" cy="1394202"/>
            </a:xfrm>
            <a:prstGeom prst="rect">
              <a:avLst/>
            </a:prstGeom>
          </p:spPr>
        </p:pic>
      </p:grpSp>
      <p:sp>
        <p:nvSpPr>
          <p:cNvPr id="11" name="TextBox 10"/>
          <p:cNvSpPr txBox="1"/>
          <p:nvPr/>
        </p:nvSpPr>
        <p:spPr>
          <a:xfrm>
            <a:off x="91261" y="2465240"/>
            <a:ext cx="7511019" cy="3970318"/>
          </a:xfrm>
          <a:prstGeom prst="rect">
            <a:avLst/>
          </a:prstGeom>
          <a:noFill/>
        </p:spPr>
        <p:txBody>
          <a:bodyPr wrap="square" rtlCol="0">
            <a:spAutoFit/>
          </a:bodyPr>
          <a:lstStyle/>
          <a:p>
            <a:r>
              <a:rPr lang="en-GB" dirty="0" smtClean="0"/>
              <a:t>Sometimes our children require additional or different support to that of their peers.  When this happens school will use a graduated approach to implement support, which is overseen by Mrs Reilly. </a:t>
            </a:r>
          </a:p>
          <a:p>
            <a:endParaRPr lang="en-GB" dirty="0"/>
          </a:p>
          <a:p>
            <a:r>
              <a:rPr lang="en-GB" dirty="0" smtClean="0"/>
              <a:t>Most of the time we can use high </a:t>
            </a:r>
            <a:r>
              <a:rPr lang="en-GB" dirty="0"/>
              <a:t>q</a:t>
            </a:r>
            <a:r>
              <a:rPr lang="en-GB" dirty="0" smtClean="0"/>
              <a:t>uality </a:t>
            </a:r>
            <a:r>
              <a:rPr lang="en-GB" dirty="0"/>
              <a:t>t</a:t>
            </a:r>
            <a:r>
              <a:rPr lang="en-GB" dirty="0" smtClean="0"/>
              <a:t>eaching approaches to help your child, but on other occasions it may require something more than this for example an intervention, additional or specialised resources or even specialist support from an outreach service like seedlings, speech and language or an educational psychologist.  </a:t>
            </a:r>
          </a:p>
          <a:p>
            <a:endParaRPr lang="en-GB" dirty="0"/>
          </a:p>
          <a:p>
            <a:r>
              <a:rPr lang="en-GB" dirty="0" smtClean="0"/>
              <a:t>When a child is receiving additional or different support from school, they will be added to the SEND register and you will receive learning plans before parents evening, showing the child’s targets they are working towards and what extra provisions they are receiving from school to support them.</a:t>
            </a:r>
            <a:endParaRPr lang="en-GB" dirty="0"/>
          </a:p>
        </p:txBody>
      </p:sp>
      <p:sp>
        <p:nvSpPr>
          <p:cNvPr id="12" name="Right Arrow 11"/>
          <p:cNvSpPr/>
          <p:nvPr/>
        </p:nvSpPr>
        <p:spPr>
          <a:xfrm>
            <a:off x="7230139" y="5709318"/>
            <a:ext cx="866554" cy="260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135686" y="1778445"/>
            <a:ext cx="1972340" cy="369332"/>
          </a:xfrm>
          <a:prstGeom prst="rect">
            <a:avLst/>
          </a:prstGeom>
          <a:noFill/>
        </p:spPr>
        <p:txBody>
          <a:bodyPr wrap="square" rtlCol="0">
            <a:spAutoFit/>
          </a:bodyPr>
          <a:lstStyle/>
          <a:p>
            <a:pPr algn="ctr"/>
            <a:r>
              <a:rPr lang="en-GB" b="1" dirty="0" smtClean="0">
                <a:solidFill>
                  <a:schemeClr val="accent1"/>
                </a:solidFill>
              </a:rPr>
              <a:t>Learning Plan</a:t>
            </a:r>
            <a:endParaRPr lang="en-GB" b="1" dirty="0">
              <a:solidFill>
                <a:schemeClr val="accent1"/>
              </a:solidFill>
            </a:endParaRPr>
          </a:p>
        </p:txBody>
      </p:sp>
    </p:spTree>
    <p:extLst>
      <p:ext uri="{BB962C8B-B14F-4D97-AF65-F5344CB8AC3E}">
        <p14:creationId xmlns:p14="http://schemas.microsoft.com/office/powerpoint/2010/main" val="3894097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4tiran.com/e/2019/07/unique-image-of-professional-powerpoint-templates-blue-yellow-design-background-wallpaper-for-presentations-free-ppt-backgrounds-your.jpg">
            <a:extLst>
              <a:ext uri="{FF2B5EF4-FFF2-40B4-BE49-F238E27FC236}">
                <a16:creationId xmlns:a16="http://schemas.microsoft.com/office/drawing/2014/main" id="{224256F5-6F73-49E1-B5CF-248AE8DC6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76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lgn="ctr"/>
            <a:r>
              <a:rPr lang="en-GB" b="1" dirty="0" smtClean="0"/>
              <a:t>I think my child may require a diagnosis</a:t>
            </a:r>
            <a:endParaRPr lang="en-GB" b="1" dirty="0"/>
          </a:p>
        </p:txBody>
      </p:sp>
      <p:sp>
        <p:nvSpPr>
          <p:cNvPr id="4" name="TextBox 3"/>
          <p:cNvSpPr txBox="1"/>
          <p:nvPr/>
        </p:nvSpPr>
        <p:spPr>
          <a:xfrm>
            <a:off x="606940" y="1651849"/>
            <a:ext cx="11232413" cy="646331"/>
          </a:xfrm>
          <a:prstGeom prst="rect">
            <a:avLst/>
          </a:prstGeom>
          <a:noFill/>
        </p:spPr>
        <p:txBody>
          <a:bodyPr wrap="square" rtlCol="0">
            <a:spAutoFit/>
          </a:bodyPr>
          <a:lstStyle/>
          <a:p>
            <a:r>
              <a:rPr lang="en-GB" dirty="0" smtClean="0"/>
              <a:t>While not all children on the SEND register will require a diagnosis, some may and Mrs Reilly will support you to get the necessary assessments to get you the help you require for your child.</a:t>
            </a:r>
            <a:endParaRPr lang="en-GB" dirty="0"/>
          </a:p>
        </p:txBody>
      </p:sp>
      <p:sp>
        <p:nvSpPr>
          <p:cNvPr id="5" name="TextBox 4"/>
          <p:cNvSpPr txBox="1"/>
          <p:nvPr/>
        </p:nvSpPr>
        <p:spPr>
          <a:xfrm>
            <a:off x="690998" y="2657275"/>
            <a:ext cx="11953655" cy="4524315"/>
          </a:xfrm>
          <a:prstGeom prst="rect">
            <a:avLst/>
          </a:prstGeom>
          <a:noFill/>
        </p:spPr>
        <p:txBody>
          <a:bodyPr wrap="square" rtlCol="0">
            <a:spAutoFit/>
          </a:bodyPr>
          <a:lstStyle/>
          <a:p>
            <a:r>
              <a:rPr lang="en-GB" dirty="0" smtClean="0"/>
              <a:t>If you are worried or need a little extra help:</a:t>
            </a:r>
          </a:p>
          <a:p>
            <a:endParaRPr lang="en-GB" dirty="0" smtClean="0"/>
          </a:p>
          <a:p>
            <a:pPr marL="742950" lvl="1" indent="-285750">
              <a:buFont typeface="Arial" panose="020B0604020202020204" pitchFamily="34" charset="0"/>
              <a:buChar char="•"/>
            </a:pPr>
            <a:r>
              <a:rPr lang="en-GB" dirty="0" smtClean="0"/>
              <a:t>Speak to the class teacher and share your concerns:</a:t>
            </a:r>
          </a:p>
          <a:p>
            <a:pPr marL="1200150" lvl="2" indent="-285750">
              <a:buFont typeface="Courier New" panose="02070309020205020404" pitchFamily="49" charset="0"/>
              <a:buChar char="o"/>
            </a:pPr>
            <a:r>
              <a:rPr lang="en-GB" dirty="0" smtClean="0"/>
              <a:t>They will share what they see in class </a:t>
            </a:r>
            <a:endParaRPr lang="en-GB" dirty="0"/>
          </a:p>
          <a:p>
            <a:pPr marL="1200150" lvl="2" indent="-285750">
              <a:buFont typeface="Courier New" panose="02070309020205020404" pitchFamily="49" charset="0"/>
              <a:buChar char="o"/>
            </a:pPr>
            <a:r>
              <a:rPr lang="en-GB" dirty="0" smtClean="0"/>
              <a:t>Take some additional information from you around your concerns</a:t>
            </a:r>
          </a:p>
          <a:p>
            <a:pPr lvl="2"/>
            <a:endParaRPr lang="en-GB" dirty="0" smtClean="0"/>
          </a:p>
          <a:p>
            <a:pPr marL="742950" lvl="1" indent="-285750">
              <a:buFont typeface="Arial" panose="020B0604020202020204" pitchFamily="34" charset="0"/>
              <a:buChar char="•"/>
            </a:pPr>
            <a:r>
              <a:rPr lang="en-GB" dirty="0" smtClean="0"/>
              <a:t>You may be directed to meet with Mrs Reilly who can support with:</a:t>
            </a:r>
          </a:p>
          <a:p>
            <a:pPr marL="1200150" lvl="2" indent="-285750">
              <a:buFont typeface="Courier New" panose="02070309020205020404" pitchFamily="49" charset="0"/>
              <a:buChar char="o"/>
            </a:pPr>
            <a:r>
              <a:rPr lang="en-GB" dirty="0"/>
              <a:t>S</a:t>
            </a:r>
            <a:r>
              <a:rPr lang="en-GB" dirty="0" smtClean="0"/>
              <a:t>pecialist support, advice </a:t>
            </a:r>
          </a:p>
          <a:p>
            <a:pPr marL="1200150" lvl="2" indent="-285750">
              <a:buFont typeface="Courier New" panose="02070309020205020404" pitchFamily="49" charset="0"/>
              <a:buChar char="o"/>
            </a:pPr>
            <a:r>
              <a:rPr lang="en-GB" dirty="0" smtClean="0"/>
              <a:t>Request assessments for external services: OT, Speech and Language, School Nurse etc.</a:t>
            </a:r>
          </a:p>
          <a:p>
            <a:pPr marL="1200150" lvl="2" indent="-285750">
              <a:buFont typeface="Courier New" panose="02070309020205020404" pitchFamily="49" charset="0"/>
              <a:buChar char="o"/>
            </a:pPr>
            <a:r>
              <a:rPr lang="en-GB" dirty="0"/>
              <a:t>S</a:t>
            </a:r>
            <a:r>
              <a:rPr lang="en-GB" dirty="0" smtClean="0"/>
              <a:t>ignposting to other external providers</a:t>
            </a:r>
          </a:p>
          <a:p>
            <a:pPr marL="1200150" lvl="2" indent="-285750">
              <a:buFont typeface="Courier New" panose="02070309020205020404" pitchFamily="49" charset="0"/>
              <a:buChar char="o"/>
            </a:pPr>
            <a:r>
              <a:rPr lang="en-GB" dirty="0" smtClean="0"/>
              <a:t>Seek parental support for you</a:t>
            </a:r>
          </a:p>
          <a:p>
            <a:pPr marL="1200150" lvl="2" indent="-285750">
              <a:buFont typeface="Courier New" panose="02070309020205020404" pitchFamily="49" charset="0"/>
              <a:buChar char="o"/>
            </a:pPr>
            <a:r>
              <a:rPr lang="en-GB" dirty="0" smtClean="0"/>
              <a:t>Help with issues such as toileting, independence, diet, behaviour, communication, social interactions etc.</a:t>
            </a:r>
          </a:p>
          <a:p>
            <a:pPr marL="1200150" lvl="2" indent="-285750">
              <a:buFont typeface="Courier New" panose="02070309020205020404" pitchFamily="49" charset="0"/>
              <a:buChar char="o"/>
            </a:pPr>
            <a:endParaRPr lang="en-GB" dirty="0" smtClean="0"/>
          </a:p>
          <a:p>
            <a:pPr marL="1200150" lvl="2" indent="-285750">
              <a:buFont typeface="Courier New" panose="02070309020205020404" pitchFamily="49" charset="0"/>
              <a:buChar char="o"/>
            </a:pPr>
            <a:endParaRPr lang="en-GB" dirty="0" smtClean="0"/>
          </a:p>
          <a:p>
            <a:pPr marL="1200150" lvl="2" indent="-285750">
              <a:buFont typeface="Courier New" panose="02070309020205020404" pitchFamily="49" charset="0"/>
              <a:buChar char="o"/>
            </a:pPr>
            <a:endParaRPr lang="en-GB" dirty="0" smtClean="0"/>
          </a:p>
          <a:p>
            <a:pPr marL="742950" lvl="1" indent="-285750">
              <a:buFont typeface="Courier New" panose="02070309020205020404" pitchFamily="49" charset="0"/>
              <a:buChar char="o"/>
            </a:pPr>
            <a:endParaRPr lang="en-GB" dirty="0"/>
          </a:p>
        </p:txBody>
      </p:sp>
    </p:spTree>
    <p:extLst>
      <p:ext uri="{BB962C8B-B14F-4D97-AF65-F5344CB8AC3E}">
        <p14:creationId xmlns:p14="http://schemas.microsoft.com/office/powerpoint/2010/main" val="232845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TotalTime>
  <Words>1047</Words>
  <Application>Microsoft Office PowerPoint</Application>
  <PresentationFormat>Widescreen</PresentationFormat>
  <Paragraphs>197</Paragraphs>
  <Slides>24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 little sunshine</vt:lpstr>
      <vt:lpstr>Arial</vt:lpstr>
      <vt:lpstr>Calibri</vt:lpstr>
      <vt:lpstr>Calibri Light</vt:lpstr>
      <vt:lpstr>Comic Sans MS</vt:lpstr>
      <vt:lpstr>Courier New</vt:lpstr>
      <vt:lpstr>Lucida Handwriting</vt:lpstr>
      <vt:lpstr>XCCW Joined 1a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Educational Needs and Disability- SEND/SEN</vt:lpstr>
      <vt:lpstr>I think my child may require a diagnosis</vt:lpstr>
      <vt:lpstr>PowerPoint Presentation</vt:lpstr>
      <vt:lpstr>PowerPoint Presentation</vt:lpstr>
      <vt:lpstr>PowerPoint Presentation</vt:lpstr>
      <vt:lpstr>PowerPoint Presentation</vt:lpstr>
      <vt:lpstr>St Michael’s Catholic Primary School</vt:lpstr>
      <vt:lpstr>St Michael’s Catholic Primary School</vt:lpstr>
      <vt:lpstr>St Michael’s Catholic Primary School</vt:lpstr>
      <vt:lpstr> </vt:lpstr>
      <vt:lpstr>St Michael’s Catholic Primary School</vt:lpstr>
      <vt:lpstr>St Michael’s Catholic Primary School</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Olivia Sharpes</cp:lastModifiedBy>
  <cp:revision>98</cp:revision>
  <dcterms:created xsi:type="dcterms:W3CDTF">2019-08-31T06:38:12Z</dcterms:created>
  <dcterms:modified xsi:type="dcterms:W3CDTF">2024-09-18T07:46:33Z</dcterms:modified>
</cp:coreProperties>
</file>