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4" r:id="rId5"/>
    <p:sldId id="285" r:id="rId6"/>
    <p:sldId id="265" r:id="rId7"/>
    <p:sldId id="260" r:id="rId8"/>
    <p:sldId id="270" r:id="rId9"/>
    <p:sldId id="268" r:id="rId10"/>
    <p:sldId id="266" r:id="rId11"/>
    <p:sldId id="281" r:id="rId12"/>
    <p:sldId id="282" r:id="rId13"/>
    <p:sldId id="279" r:id="rId14"/>
    <p:sldId id="262" r:id="rId15"/>
    <p:sldId id="261" r:id="rId16"/>
    <p:sldId id="283" r:id="rId17"/>
    <p:sldId id="280" r:id="rId18"/>
    <p:sldId id="286" r:id="rId19"/>
    <p:sldId id="27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5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3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8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60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E935-89CC-4126-A988-6EBCBED8FCF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D624-37C3-407D-803F-2AA8EDDF6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9.pn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8343" y="5814992"/>
            <a:ext cx="1149531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5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-47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168">
            <a:off x="1634653" y="707409"/>
            <a:ext cx="2907264" cy="217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t="21092" r="7581"/>
          <a:stretch/>
        </p:blipFill>
        <p:spPr>
          <a:xfrm rot="294777">
            <a:off x="1894091" y="2420571"/>
            <a:ext cx="2967170" cy="202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122">
            <a:off x="7212401" y="716632"/>
            <a:ext cx="2813588" cy="211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8" r="7841" b="15319"/>
          <a:stretch/>
        </p:blipFill>
        <p:spPr>
          <a:xfrm rot="259587">
            <a:off x="4395021" y="449640"/>
            <a:ext cx="2888016" cy="2178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218">
            <a:off x="6897818" y="2373086"/>
            <a:ext cx="3135565" cy="208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786">
            <a:off x="7296979" y="4137204"/>
            <a:ext cx="2644430" cy="1983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094">
            <a:off x="4526176" y="4055256"/>
            <a:ext cx="2625707" cy="196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I:\Pictures\Sch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5669" y="2408367"/>
            <a:ext cx="1866523" cy="186652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44">
            <a:off x="1848549" y="4063126"/>
            <a:ext cx="2565907" cy="1914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23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354" y="249585"/>
            <a:ext cx="10659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Communication</a:t>
            </a:r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0" dirty="0"/>
          </a:p>
          <a:p>
            <a:pPr algn="ctr"/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9" name="Picture 2" descr="H:\Pictures\New Pupils Presentation\pho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27" y="4946458"/>
            <a:ext cx="3226930" cy="21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54535" y="4034388"/>
            <a:ext cx="351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Phone Calls </a:t>
            </a:r>
          </a:p>
          <a:p>
            <a:r>
              <a:rPr lang="en-GB" sz="2000" dirty="0"/>
              <a:t>School require at least 2 up to date contactable numbers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12479" y="1141271"/>
            <a:ext cx="351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Newsletter</a:t>
            </a:r>
          </a:p>
          <a:p>
            <a:r>
              <a:rPr lang="en-GB" sz="2000" dirty="0"/>
              <a:t>Sent out on app and available on school website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5829"/>
          <a:stretch>
            <a:fillRect/>
          </a:stretch>
        </p:blipFill>
        <p:spPr bwMode="auto">
          <a:xfrm>
            <a:off x="4204548" y="2546195"/>
            <a:ext cx="3804074" cy="138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26211" y="1289289"/>
            <a:ext cx="396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Website/Twitter</a:t>
            </a:r>
          </a:p>
          <a:p>
            <a:r>
              <a:rPr lang="en-GB" sz="2000" dirty="0"/>
              <a:t>General information and daily class page updates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4841" y="934885"/>
            <a:ext cx="38262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School App</a:t>
            </a:r>
          </a:p>
          <a:p>
            <a:r>
              <a:rPr lang="en-GB" sz="2000" dirty="0"/>
              <a:t>Used regularly – </a:t>
            </a:r>
            <a:r>
              <a:rPr lang="en-GB" sz="2000" dirty="0" smtClean="0"/>
              <a:t>click on link in text invite from St Michael’s and follow instructions.</a:t>
            </a:r>
            <a:endParaRPr lang="en-GB" sz="2000" dirty="0"/>
          </a:p>
          <a:p>
            <a:r>
              <a:rPr lang="en-US" sz="2000" dirty="0" smtClean="0"/>
              <a:t>Call into office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f you need 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elp or have not</a:t>
            </a:r>
            <a:endParaRPr lang="en-GB" sz="2000" dirty="0" smtClean="0"/>
          </a:p>
          <a:p>
            <a:r>
              <a:rPr lang="en-US" sz="2000" dirty="0" smtClean="0"/>
              <a:t>received a 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7857" y="4027859"/>
            <a:ext cx="35110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Face to Face</a:t>
            </a:r>
          </a:p>
          <a:p>
            <a:r>
              <a:rPr lang="en-GB" sz="2000" dirty="0"/>
              <a:t>Staff can make arrangements to meet</a:t>
            </a:r>
            <a:r>
              <a:rPr lang="en-GB" sz="2000" dirty="0" smtClean="0"/>
              <a:t>. This is by appointment only.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4081" y="4788441"/>
            <a:ext cx="351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Letters Home</a:t>
            </a:r>
          </a:p>
          <a:p>
            <a:r>
              <a:rPr lang="en-GB" sz="2000" dirty="0"/>
              <a:t>Usually for trips, main </a:t>
            </a:r>
          </a:p>
          <a:p>
            <a:r>
              <a:rPr lang="en-GB" sz="2000" dirty="0"/>
              <a:t>contact through app.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204">
            <a:off x="3210234" y="5066104"/>
            <a:ext cx="1070918" cy="1349896"/>
          </a:xfrm>
          <a:prstGeom prst="rect">
            <a:avLst/>
          </a:prstGeom>
        </p:spPr>
      </p:pic>
      <p:pic>
        <p:nvPicPr>
          <p:cNvPr id="19" name="Picture 3" descr="H:\Pictures\New Pupils Presentation\face2f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62" y="5284394"/>
            <a:ext cx="2316669" cy="15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1121" y="2357111"/>
            <a:ext cx="1982255" cy="1515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679" y="2103571"/>
            <a:ext cx="1301106" cy="2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945A-CB76-4F41-9B77-D4D2241E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137F-B0AB-45F9-8925-19F5E493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1EACCEB8-4AAE-4654-90BA-7A434DF7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C3AFE1-6CF6-4130-8A02-A03F11DE7F23}"/>
              </a:ext>
            </a:extLst>
          </p:cNvPr>
          <p:cNvSpPr txBox="1">
            <a:spLocks/>
          </p:cNvSpPr>
          <p:nvPr/>
        </p:nvSpPr>
        <p:spPr>
          <a:xfrm>
            <a:off x="256760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:\Pictures\SchLogo.png">
            <a:extLst>
              <a:ext uri="{FF2B5EF4-FFF2-40B4-BE49-F238E27FC236}">
                <a16:creationId xmlns:a16="http://schemas.microsoft.com/office/drawing/2014/main" id="{26F2CD26-674C-4FB6-B679-504AA2A5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C9A82-1386-49EC-8AD1-4E5E5819939B}"/>
              </a:ext>
            </a:extLst>
          </p:cNvPr>
          <p:cNvSpPr txBox="1"/>
          <p:nvPr/>
        </p:nvSpPr>
        <p:spPr>
          <a:xfrm>
            <a:off x="1524000" y="7133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31AD5EF8-A385-4EFD-8430-822F3F53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9A6335-06E3-42D4-B59A-E3BA5944F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3" b="21"/>
          <a:stretch/>
        </p:blipFill>
        <p:spPr>
          <a:xfrm>
            <a:off x="3380081" y="936784"/>
            <a:ext cx="8761615" cy="58957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F3B89D9-6CA6-468D-B3B8-941E062B1156}"/>
              </a:ext>
            </a:extLst>
          </p:cNvPr>
          <p:cNvSpPr txBox="1">
            <a:spLocks/>
          </p:cNvSpPr>
          <p:nvPr/>
        </p:nvSpPr>
        <p:spPr>
          <a:xfrm>
            <a:off x="2666728" y="-115094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I:\Pictures\SchLogo.png">
            <a:extLst>
              <a:ext uri="{FF2B5EF4-FFF2-40B4-BE49-F238E27FC236}">
                <a16:creationId xmlns:a16="http://schemas.microsoft.com/office/drawing/2014/main" id="{26D8165A-DB03-41CC-8708-79510E36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712" y="36241"/>
            <a:ext cx="936104" cy="93610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D7D138-31C9-4224-BA6E-A6AFEDBBD2B2}"/>
              </a:ext>
            </a:extLst>
          </p:cNvPr>
          <p:cNvSpPr txBox="1"/>
          <p:nvPr/>
        </p:nvSpPr>
        <p:spPr>
          <a:xfrm>
            <a:off x="-2842592" y="6042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1DCC82-1F81-480C-ADCD-92338186F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73" y="1650975"/>
            <a:ext cx="1969478" cy="1070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9A384-3204-4755-93AE-AA491DD9D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23" y="2857386"/>
            <a:ext cx="3015770" cy="14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945A-CB76-4F41-9B77-D4D2241E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137F-B0AB-45F9-8925-19F5E493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1EACCEB8-4AAE-4654-90BA-7A434DF7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C3AFE1-6CF6-4130-8A02-A03F11DE7F23}"/>
              </a:ext>
            </a:extLst>
          </p:cNvPr>
          <p:cNvSpPr txBox="1">
            <a:spLocks/>
          </p:cNvSpPr>
          <p:nvPr/>
        </p:nvSpPr>
        <p:spPr>
          <a:xfrm>
            <a:off x="256760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:\Pictures\SchLogo.png">
            <a:extLst>
              <a:ext uri="{FF2B5EF4-FFF2-40B4-BE49-F238E27FC236}">
                <a16:creationId xmlns:a16="http://schemas.microsoft.com/office/drawing/2014/main" id="{26F2CD26-674C-4FB6-B679-504AA2A5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BC9A82-1386-49EC-8AD1-4E5E5819939B}"/>
              </a:ext>
            </a:extLst>
          </p:cNvPr>
          <p:cNvSpPr txBox="1"/>
          <p:nvPr/>
        </p:nvSpPr>
        <p:spPr>
          <a:xfrm>
            <a:off x="1524000" y="7133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31AD5EF8-A385-4EFD-8430-822F3F53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F3B89D9-6CA6-468D-B3B8-941E062B1156}"/>
              </a:ext>
            </a:extLst>
          </p:cNvPr>
          <p:cNvSpPr txBox="1">
            <a:spLocks/>
          </p:cNvSpPr>
          <p:nvPr/>
        </p:nvSpPr>
        <p:spPr>
          <a:xfrm>
            <a:off x="2666728" y="-115094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I:\Pictures\SchLogo.png">
            <a:extLst>
              <a:ext uri="{FF2B5EF4-FFF2-40B4-BE49-F238E27FC236}">
                <a16:creationId xmlns:a16="http://schemas.microsoft.com/office/drawing/2014/main" id="{26D8165A-DB03-41CC-8708-79510E36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712" y="36241"/>
            <a:ext cx="936104" cy="93610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D7D138-31C9-4224-BA6E-A6AFEDBBD2B2}"/>
              </a:ext>
            </a:extLst>
          </p:cNvPr>
          <p:cNvSpPr txBox="1"/>
          <p:nvPr/>
        </p:nvSpPr>
        <p:spPr>
          <a:xfrm>
            <a:off x="-2842592" y="6042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0777C-C80C-4A4D-9F25-D6A4D2F5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47" y="849740"/>
            <a:ext cx="8464143" cy="5906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355FB-B7B0-46D5-B74B-758E2B8DC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73" y="1650975"/>
            <a:ext cx="1969478" cy="1070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E428E2-F955-46BA-91C2-50F7E71B5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23" y="2857386"/>
            <a:ext cx="3015770" cy="12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4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224256F5-6F73-49E1-B5CF-248AE8DC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pic>
        <p:nvPicPr>
          <p:cNvPr id="5122" name="Picture 2" descr="I:\Pictures\New Pupils Presentation\New folder\SAMD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902" y="3717033"/>
            <a:ext cx="2296571" cy="2314675"/>
          </a:xfrm>
          <a:prstGeom prst="rect">
            <a:avLst/>
          </a:prstGeom>
          <a:noFill/>
        </p:spPr>
      </p:pic>
      <p:pic>
        <p:nvPicPr>
          <p:cNvPr id="5124" name="Picture 4" descr="I:\Pictures\New Pupils Presentation\New folder\holida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9537" y="4005065"/>
            <a:ext cx="2798223" cy="20757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7133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Holidays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520" y="1988841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520" y="291855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Half Term and End of Term holidays?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852937"/>
            <a:ext cx="864096" cy="6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Pictures\New Pupils Presentation\New folder\button_cance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7888" y="2204864"/>
            <a:ext cx="571128" cy="5711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43872" y="4221089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is Important!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701A1BD9-C33C-47C2-92FA-94DB8286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87488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  <a:endParaRPr lang="en-US" sz="2000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1967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Attendance &amp; Punctuality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:\Pictures\New Pupils Presentation\Thermome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99929"/>
            <a:ext cx="1188640" cy="35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104" y="2492896"/>
            <a:ext cx="107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840" y="3697868"/>
            <a:ext cx="107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2104" y="4797152"/>
            <a:ext cx="107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7" y="1988841"/>
            <a:ext cx="3370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5440" y="2773378"/>
            <a:ext cx="3370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1505" y="3573017"/>
            <a:ext cx="4039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5440" y="4437113"/>
            <a:ext cx="3370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1505" y="5221650"/>
            <a:ext cx="3370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</a:t>
            </a:r>
          </a:p>
        </p:txBody>
      </p:sp>
      <p:pic>
        <p:nvPicPr>
          <p:cNvPr id="3076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2095466"/>
            <a:ext cx="1014895" cy="7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26" y="2825059"/>
            <a:ext cx="1014895" cy="7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46" y="3583950"/>
            <a:ext cx="1014895" cy="7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4462759"/>
            <a:ext cx="1014895" cy="7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:\Pictures\New Pupils Presentation\tick-clip-art_412230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5320373"/>
            <a:ext cx="1014895" cy="7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4068" y="2989982"/>
            <a:ext cx="2311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 registration closes at 8:50am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56040" y="2693818"/>
            <a:ext cx="147376" cy="267939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21624382-C00D-434F-B53C-95B3271C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Pictures\New Pupils Presentation\S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17" y="2770674"/>
            <a:ext cx="6263459" cy="414908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pic>
        <p:nvPicPr>
          <p:cNvPr id="3075" name="Picture 3" descr="I:\Pictures\New Pupils Presentation\Tele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8696" y="4212377"/>
            <a:ext cx="1335584" cy="13355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03512" y="98072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Sickness / Illness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8576" y="5652538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Tel. 0151 </a:t>
            </a:r>
            <a:r>
              <a:rPr lang="en-US" sz="3200" dirty="0">
                <a:latin typeface="Comic Sans MS" pitchFamily="66" charset="0"/>
              </a:rPr>
              <a:t>263 8460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28" y="213285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If your child is ill you must let the school know as soon as possible.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C1A38100-5656-49C9-BFEC-6F6DEC62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14310-DD85-4724-B312-7BEB0DA4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88DD-08D5-4EFF-937B-D10D9CE87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/>
              <a:t>Access via the school app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66DBE3-5697-449E-836F-56AAB84BEC59}"/>
              </a:ext>
            </a:extLst>
          </p:cNvPr>
          <p:cNvSpPr txBox="1">
            <a:spLocks/>
          </p:cNvSpPr>
          <p:nvPr/>
        </p:nvSpPr>
        <p:spPr>
          <a:xfrm>
            <a:off x="256760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I:\Pictures\SchLogo.png">
            <a:extLst>
              <a:ext uri="{FF2B5EF4-FFF2-40B4-BE49-F238E27FC236}">
                <a16:creationId xmlns:a16="http://schemas.microsoft.com/office/drawing/2014/main" id="{1207B328-95CF-4AAF-B677-BB3A9978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21C1F1-4346-46F6-8D13-0B18311E28EF}"/>
              </a:ext>
            </a:extLst>
          </p:cNvPr>
          <p:cNvSpPr txBox="1"/>
          <p:nvPr/>
        </p:nvSpPr>
        <p:spPr>
          <a:xfrm>
            <a:off x="1703512" y="98072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Online Payment System</a:t>
            </a:r>
            <a:endParaRPr 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013449-988E-4AE2-876E-D40DDA62D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29" y="2609618"/>
            <a:ext cx="9452462" cy="33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224256F5-6F73-49E1-B5CF-248AE8DC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0" y="-19844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327496-EC7A-4F26-AC80-93FB35E88AC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u="sng" dirty="0"/>
              <a:t>Breakfast Club </a:t>
            </a:r>
          </a:p>
          <a:p>
            <a:pPr marL="0" indent="0" algn="ctr">
              <a:buNone/>
            </a:pPr>
            <a:r>
              <a:rPr lang="en-GB" dirty="0"/>
              <a:t>7:45am – start of school day</a:t>
            </a:r>
          </a:p>
          <a:p>
            <a:pPr marL="0" indent="0" algn="ctr">
              <a:buNone/>
            </a:pPr>
            <a:r>
              <a:rPr lang="en-GB" dirty="0"/>
              <a:t>50p for breakfast – book and pay using online payment system via school app</a:t>
            </a:r>
          </a:p>
          <a:p>
            <a:pPr marL="0" indent="0" algn="ctr">
              <a:buNone/>
            </a:pPr>
            <a:r>
              <a:rPr lang="en-GB" dirty="0"/>
              <a:t>All welcome</a:t>
            </a:r>
          </a:p>
          <a:p>
            <a:pPr marL="0" indent="0" algn="ctr">
              <a:buNone/>
            </a:pPr>
            <a:r>
              <a:rPr lang="en-GB" dirty="0"/>
              <a:t>Entry via infant gate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‘Sparkles’ after school club</a:t>
            </a:r>
          </a:p>
          <a:p>
            <a:pPr marL="0" indent="0" algn="ctr">
              <a:buNone/>
            </a:pPr>
            <a:r>
              <a:rPr lang="en-GB" dirty="0"/>
              <a:t>End of school day – 5:30pm</a:t>
            </a:r>
          </a:p>
          <a:p>
            <a:pPr marL="0" indent="0" algn="ctr">
              <a:buNone/>
            </a:pPr>
            <a:r>
              <a:rPr lang="en-GB" dirty="0"/>
              <a:t>Book in advance (by midnight the day before) using online payment system via school </a:t>
            </a:r>
          </a:p>
          <a:p>
            <a:pPr marL="0" indent="0" algn="ctr">
              <a:buNone/>
            </a:pPr>
            <a:r>
              <a:rPr lang="en-GB" dirty="0"/>
              <a:t>£3 up to 1 hour, £5 full session</a:t>
            </a:r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b="1" u="sng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A00CE23-81EF-4059-8E75-CBE17466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768" y="1512599"/>
            <a:ext cx="174689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rainbow-montessori-school.co.uk/wp-content/uploads/2013/09/AfterSchool2.jpg">
            <a:extLst>
              <a:ext uri="{FF2B5EF4-FFF2-40B4-BE49-F238E27FC236}">
                <a16:creationId xmlns:a16="http://schemas.microsoft.com/office/drawing/2014/main" id="{78BE9DDA-5BD3-43D4-A412-30571BA2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830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224256F5-6F73-49E1-B5CF-248AE8DC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0" y="-19844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552" y="1166842"/>
            <a:ext cx="89046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chemeClr val="bg1"/>
                </a:solidFill>
              </a:rPr>
              <a:t>After School Clubs</a:t>
            </a:r>
          </a:p>
          <a:p>
            <a:endParaRPr lang="en-GB" sz="3200" dirty="0"/>
          </a:p>
          <a:p>
            <a:r>
              <a:rPr lang="en-GB" sz="3200" dirty="0" smtClean="0"/>
              <a:t>All after school clubs will finish at </a:t>
            </a:r>
            <a:r>
              <a:rPr lang="en-GB" sz="3200" u="sng" dirty="0" smtClean="0">
                <a:solidFill>
                  <a:schemeClr val="bg1"/>
                </a:solidFill>
              </a:rPr>
              <a:t>4.15pm.</a:t>
            </a:r>
          </a:p>
          <a:p>
            <a:r>
              <a:rPr lang="en-GB" sz="3200" dirty="0" smtClean="0"/>
              <a:t>It is important that you are punctual when picking your child up.</a:t>
            </a:r>
          </a:p>
          <a:p>
            <a:endParaRPr lang="en-GB" sz="3200" dirty="0"/>
          </a:p>
          <a:p>
            <a:r>
              <a:rPr lang="en-GB" sz="3200" dirty="0" smtClean="0"/>
              <a:t>If your child is late being picked up from any club on </a:t>
            </a:r>
            <a:r>
              <a:rPr lang="en-GB" sz="3200" u="sng" dirty="0" smtClean="0">
                <a:solidFill>
                  <a:schemeClr val="bg1"/>
                </a:solidFill>
              </a:rPr>
              <a:t>2 </a:t>
            </a:r>
            <a:r>
              <a:rPr lang="en-GB" sz="3200" dirty="0" smtClean="0"/>
              <a:t>occasions, then unfortunately they will lose their place in the club and it will be given to someone else.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24" y="3908379"/>
            <a:ext cx="24574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Pictures\New Pupils Presentation\New folder\social_media_r2-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4000" b="1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88641"/>
            <a:ext cx="936104" cy="936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87488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  <a:endParaRPr lang="en-US" sz="2000" dirty="0">
              <a:solidFill>
                <a:srgbClr val="FEE2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752" y="980729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 about your child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08" y="1988841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</a:p>
          <a:p>
            <a:pPr>
              <a:buFont typeface="Arial" pitchFamily="34" charset="0"/>
              <a:buChar char="•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Unhappy</a:t>
            </a:r>
          </a:p>
          <a:p>
            <a:pPr>
              <a:buFont typeface="Arial" pitchFamily="34" charset="0"/>
              <a:buChar char="•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</a:t>
            </a:r>
          </a:p>
          <a:p>
            <a:pPr>
              <a:buFont typeface="Arial" pitchFamily="34" charset="0"/>
              <a:buChar char="•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Safeguarding</a:t>
            </a:r>
          </a:p>
          <a:p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8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273" y="449640"/>
            <a:ext cx="106592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Welcome to </a:t>
            </a:r>
          </a:p>
          <a:p>
            <a:pPr algn="ctr"/>
            <a:r>
              <a:rPr lang="en-GB" sz="9600" b="1" dirty="0" smtClean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Year</a:t>
            </a:r>
          </a:p>
          <a:p>
            <a:pPr algn="ctr"/>
            <a:r>
              <a:rPr lang="en-GB" sz="9600" b="1" dirty="0" smtClean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3</a:t>
            </a:r>
          </a:p>
          <a:p>
            <a:pPr algn="ctr"/>
            <a:r>
              <a:rPr lang="en-GB" sz="96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Olympians</a:t>
            </a:r>
          </a:p>
        </p:txBody>
      </p:sp>
    </p:spTree>
    <p:extLst>
      <p:ext uri="{BB962C8B-B14F-4D97-AF65-F5344CB8AC3E}">
        <p14:creationId xmlns:p14="http://schemas.microsoft.com/office/powerpoint/2010/main" val="252783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15958" y="2138065"/>
            <a:ext cx="126522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Thank you!</a:t>
            </a:r>
          </a:p>
          <a:p>
            <a:pPr algn="ctr"/>
            <a:r>
              <a:rPr lang="en-GB" sz="50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Any questions?</a:t>
            </a:r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endParaRPr lang="en-GB" sz="400" dirty="0"/>
          </a:p>
          <a:p>
            <a:pPr algn="ctr"/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0110" r="13512" b="5605"/>
          <a:stretch/>
        </p:blipFill>
        <p:spPr>
          <a:xfrm rot="21334942">
            <a:off x="140074" y="175408"/>
            <a:ext cx="1842657" cy="123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580">
            <a:off x="9390660" y="4920742"/>
            <a:ext cx="2674152" cy="180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85" y="128487"/>
            <a:ext cx="1480975" cy="1974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661">
            <a:off x="411370" y="4516070"/>
            <a:ext cx="2049574" cy="1537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682">
            <a:off x="6141069" y="4831853"/>
            <a:ext cx="2505616" cy="187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886">
            <a:off x="158201" y="1717178"/>
            <a:ext cx="2250551" cy="227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84">
            <a:off x="9599381" y="2508596"/>
            <a:ext cx="2679997" cy="2002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17478"/>
          <a:stretch/>
        </p:blipFill>
        <p:spPr>
          <a:xfrm rot="209358">
            <a:off x="8801428" y="584885"/>
            <a:ext cx="1500791" cy="173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74" y="543529"/>
            <a:ext cx="2267725" cy="170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3148" r="5745"/>
          <a:stretch/>
        </p:blipFill>
        <p:spPr>
          <a:xfrm>
            <a:off x="3226289" y="574535"/>
            <a:ext cx="1627096" cy="147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2363" b="34639"/>
          <a:stretch/>
        </p:blipFill>
        <p:spPr>
          <a:xfrm>
            <a:off x="3049571" y="4824656"/>
            <a:ext cx="2024264" cy="157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68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87" y="442638"/>
            <a:ext cx="10659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Staff in </a:t>
            </a:r>
            <a:r>
              <a:rPr lang="en-GB" sz="9600" b="1" dirty="0" smtClean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Year 3 </a:t>
            </a:r>
            <a:endParaRPr lang="en-GB" sz="9600" b="1" dirty="0">
              <a:solidFill>
                <a:srgbClr val="FF0000"/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50" y="1802785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-337701" y="4255992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Olympians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Class Teacher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Ms Gibney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" y="85772"/>
            <a:ext cx="1959537" cy="125970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77794" y="1802785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085874" y="1796190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088745" y="1786887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116343" y="1786887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106110" y="1796190"/>
            <a:ext cx="1959537" cy="2386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10" y="1842363"/>
            <a:ext cx="1837062" cy="23215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26203" y="4182686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Olympians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LSA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TBC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1663" y="4182686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Olympians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1:1 teacher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Mrs Ealey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9830"/>
          <a:stretch/>
        </p:blipFill>
        <p:spPr>
          <a:xfrm>
            <a:off x="6164021" y="1842363"/>
            <a:ext cx="1825969" cy="22908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701349" y="4232118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Heroes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Class Teacher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Mrs Hollywood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8314" y="4163167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Heroes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LSA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Mrs Haynes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18332" y="4149312"/>
            <a:ext cx="2615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Heroes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1:1 teacher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Mrs Brown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2495" y="1842363"/>
            <a:ext cx="1850668" cy="2228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058" y="1857496"/>
            <a:ext cx="1814166" cy="22128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845" y="1881571"/>
            <a:ext cx="1782780" cy="22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8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263" y="357187"/>
            <a:ext cx="1065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Daily Routines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645434"/>
            <a:ext cx="89654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8:40 -</a:t>
            </a:r>
            <a:r>
              <a:rPr lang="en-GB" sz="3000" dirty="0"/>
              <a:t> School gates open</a:t>
            </a:r>
          </a:p>
          <a:p>
            <a:pPr algn="ctr"/>
            <a:endParaRPr lang="en-GB" sz="3000" dirty="0"/>
          </a:p>
          <a:p>
            <a:pPr algn="ctr"/>
            <a:r>
              <a:rPr lang="en-GB" sz="3000" b="1" dirty="0"/>
              <a:t>8:50 -</a:t>
            </a:r>
            <a:r>
              <a:rPr lang="en-GB" sz="3000" dirty="0"/>
              <a:t> Pupil registration ends</a:t>
            </a:r>
          </a:p>
          <a:p>
            <a:pPr algn="ctr"/>
            <a:endParaRPr lang="en-GB" sz="3000" dirty="0"/>
          </a:p>
          <a:p>
            <a:pPr algn="ctr"/>
            <a:r>
              <a:rPr lang="en-GB" sz="3000" b="1" dirty="0"/>
              <a:t>10:45 - </a:t>
            </a:r>
            <a:r>
              <a:rPr lang="en-GB" sz="3000" dirty="0"/>
              <a:t>Playtime</a:t>
            </a:r>
          </a:p>
          <a:p>
            <a:pPr algn="ctr"/>
            <a:endParaRPr lang="en-GB" sz="3000" dirty="0"/>
          </a:p>
          <a:p>
            <a:pPr algn="ctr"/>
            <a:r>
              <a:rPr lang="en-GB" sz="3000" b="1" dirty="0"/>
              <a:t>12:30 - </a:t>
            </a:r>
            <a:r>
              <a:rPr lang="en-GB" sz="3000" dirty="0"/>
              <a:t>Lunchtime</a:t>
            </a:r>
          </a:p>
          <a:p>
            <a:pPr algn="ctr"/>
            <a:endParaRPr lang="en-GB" sz="3000" dirty="0"/>
          </a:p>
          <a:p>
            <a:pPr algn="ctr"/>
            <a:r>
              <a:rPr lang="en-GB" sz="3000" b="1" dirty="0"/>
              <a:t>3:15 - </a:t>
            </a:r>
            <a:r>
              <a:rPr lang="en-GB" sz="3000" dirty="0"/>
              <a:t>School ends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b="6708"/>
          <a:stretch/>
        </p:blipFill>
        <p:spPr>
          <a:xfrm>
            <a:off x="9412058" y="4545874"/>
            <a:ext cx="2561547" cy="22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931" y="-804152"/>
            <a:ext cx="1065929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7200" dirty="0">
              <a:solidFill>
                <a:srgbClr val="FF0000"/>
              </a:solidFill>
            </a:endParaRP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   Homework</a:t>
            </a:r>
            <a:r>
              <a:rPr lang="en-GB" sz="6000" dirty="0">
                <a:solidFill>
                  <a:srgbClr val="FF0000"/>
                </a:solidFill>
              </a:rPr>
              <a:t> </a:t>
            </a:r>
            <a:r>
              <a:rPr lang="en-GB" sz="6000" dirty="0"/>
              <a:t>is set on a </a:t>
            </a:r>
            <a:r>
              <a:rPr lang="en-GB" sz="6000" u="sng" dirty="0" smtClean="0">
                <a:solidFill>
                  <a:srgbClr val="FF0000"/>
                </a:solidFill>
              </a:rPr>
              <a:t>Friday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smtClean="0"/>
              <a:t>and </a:t>
            </a:r>
            <a:r>
              <a:rPr lang="en-GB" sz="6000" dirty="0"/>
              <a:t>needs to be handed in by </a:t>
            </a:r>
            <a:r>
              <a:rPr lang="en-GB" sz="6000" u="sng" dirty="0" smtClean="0">
                <a:solidFill>
                  <a:srgbClr val="FF0000"/>
                </a:solidFill>
              </a:rPr>
              <a:t>Monday or Tuesday. </a:t>
            </a:r>
          </a:p>
          <a:p>
            <a:pPr algn="ctr"/>
            <a:r>
              <a:rPr lang="en-GB" sz="2400" u="sng" dirty="0" smtClean="0">
                <a:solidFill>
                  <a:schemeClr val="bg1"/>
                </a:solidFill>
              </a:rPr>
              <a:t>(you even earn a dojo for getting it in on time)</a:t>
            </a:r>
          </a:p>
          <a:p>
            <a:pPr algn="ctr"/>
            <a:r>
              <a:rPr lang="en-GB" sz="6000" dirty="0" smtClean="0"/>
              <a:t>Your </a:t>
            </a:r>
            <a:r>
              <a:rPr lang="en-GB" sz="6000" dirty="0"/>
              <a:t>child should also read at home </a:t>
            </a:r>
            <a:r>
              <a:rPr lang="en-GB" sz="6000" b="1" u="sng">
                <a:solidFill>
                  <a:srgbClr val="FF0000"/>
                </a:solidFill>
              </a:rPr>
              <a:t>every </a:t>
            </a:r>
            <a:r>
              <a:rPr lang="en-GB" sz="6000" b="1" u="sng" smtClean="0">
                <a:solidFill>
                  <a:srgbClr val="FF0000"/>
                </a:solidFill>
              </a:rPr>
              <a:t>single day!</a:t>
            </a:r>
            <a:endParaRPr lang="en-GB" sz="6000" dirty="0">
              <a:solidFill>
                <a:srgbClr val="FF0000"/>
              </a:solidFill>
            </a:endParaRPr>
          </a:p>
          <a:p>
            <a:pPr algn="ctr"/>
            <a:endParaRPr lang="en-GB" sz="7200" dirty="0">
              <a:solidFill>
                <a:srgbClr val="FF0000"/>
              </a:solidFill>
            </a:endParaRPr>
          </a:p>
          <a:p>
            <a:pPr algn="ctr"/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"/>
          <a:stretch/>
        </p:blipFill>
        <p:spPr>
          <a:xfrm>
            <a:off x="10441056" y="5257800"/>
            <a:ext cx="1646769" cy="14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3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4tiran.com/e/2019/07/unique-image-of-professional-powerpoint-templates-blue-yellow-design-background-wallpaper-for-presentations-free-ppt-backgrounds-your.jpg">
            <a:extLst>
              <a:ext uri="{FF2B5EF4-FFF2-40B4-BE49-F238E27FC236}">
                <a16:creationId xmlns:a16="http://schemas.microsoft.com/office/drawing/2014/main" id="{A17BD0AF-0C68-49BC-BD1C-33F7A0AA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4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D1164-3CBE-4D3C-94E7-38B19F985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6" y="1464468"/>
            <a:ext cx="2506062" cy="2506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0EF93-8B39-416F-9F9E-63961AFA0F60}"/>
              </a:ext>
            </a:extLst>
          </p:cNvPr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A91D-FDFD-435E-A0F6-425C54839B60}"/>
              </a:ext>
            </a:extLst>
          </p:cNvPr>
          <p:cNvSpPr txBox="1"/>
          <p:nvPr/>
        </p:nvSpPr>
        <p:spPr>
          <a:xfrm>
            <a:off x="619812" y="449640"/>
            <a:ext cx="111355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 </a:t>
            </a:r>
            <a:r>
              <a:rPr lang="en-GB" sz="5400" b="1" u="sng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 is every </a:t>
            </a:r>
            <a:r>
              <a:rPr lang="en-GB" sz="5400" u="sng" dirty="0" smtClean="0"/>
              <a:t>Monday and Wednesday. </a:t>
            </a:r>
            <a:endParaRPr lang="en-GB" sz="5400" u="sng" dirty="0"/>
          </a:p>
          <a:p>
            <a:pPr algn="ctr"/>
            <a:endParaRPr lang="en-GB" sz="5400" dirty="0" smtClean="0"/>
          </a:p>
          <a:p>
            <a:pPr algn="ctr"/>
            <a:endParaRPr lang="en-GB" sz="5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13B038-B58D-433F-8A29-09E58CBF306F}"/>
              </a:ext>
            </a:extLst>
          </p:cNvPr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I:\Pictures\SchLogo.png">
            <a:extLst>
              <a:ext uri="{FF2B5EF4-FFF2-40B4-BE49-F238E27FC236}">
                <a16:creationId xmlns:a16="http://schemas.microsoft.com/office/drawing/2014/main" id="{E0E7FEBB-7EFF-4EB5-8CFF-1A31C9EE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82834" y="1680754"/>
            <a:ext cx="8952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St. Michaels PE kit is required.</a:t>
            </a:r>
          </a:p>
          <a:p>
            <a:pPr algn="ctr"/>
            <a:r>
              <a:rPr lang="en-GB" sz="4800" dirty="0"/>
              <a:t>(</a:t>
            </a:r>
            <a:r>
              <a:rPr lang="en-GB" sz="4800" dirty="0">
                <a:solidFill>
                  <a:schemeClr val="bg1"/>
                </a:solidFill>
              </a:rPr>
              <a:t>White </a:t>
            </a:r>
            <a:r>
              <a:rPr lang="en-GB" sz="4800" dirty="0" smtClean="0">
                <a:solidFill>
                  <a:schemeClr val="bg1"/>
                </a:solidFill>
              </a:rPr>
              <a:t>t-shirt</a:t>
            </a:r>
            <a:r>
              <a:rPr lang="en-GB" sz="4800" dirty="0" smtClean="0"/>
              <a:t>, </a:t>
            </a:r>
            <a:r>
              <a:rPr lang="en-GB" sz="4800" dirty="0" smtClean="0">
                <a:solidFill>
                  <a:srgbClr val="0070C0"/>
                </a:solidFill>
              </a:rPr>
              <a:t>blue shorts</a:t>
            </a:r>
            <a:r>
              <a:rPr lang="en-GB" sz="4800" dirty="0" smtClean="0"/>
              <a:t>)</a:t>
            </a:r>
          </a:p>
          <a:p>
            <a:pPr algn="ctr"/>
            <a:r>
              <a:rPr lang="en-GB" sz="4800" dirty="0" smtClean="0"/>
              <a:t>These don’t have to have the school logo on them as long as they are the correct colours and are plain.</a:t>
            </a:r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15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4tiran.com/e/2019/07/unique-image-of-professional-powerpoint-templates-blue-yellow-design-background-wallpaper-for-presentations-free-ppt-backgrounds-y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Pictures\Sc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7737"/>
            <a:ext cx="470263" cy="47026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75657" y="5754689"/>
            <a:ext cx="780674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Michael’s Catholic Primary School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EE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With Jesus we can achieve what we dream and believe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354" y="249585"/>
            <a:ext cx="10659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Supporting your child</a:t>
            </a:r>
          </a:p>
          <a:p>
            <a:pPr algn="ctr"/>
            <a:r>
              <a:rPr lang="en-GB" sz="3600" dirty="0"/>
              <a:t>What you can do to help?</a:t>
            </a:r>
          </a:p>
          <a:p>
            <a:pPr algn="ctr"/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713" y="1788598"/>
            <a:ext cx="112079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Attendance and Punctuality –  </a:t>
            </a:r>
            <a:r>
              <a:rPr lang="en-GB" sz="2400" dirty="0"/>
              <a:t>on time and attend school every day. Inform school morning of absence to prevent home visit. 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English </a:t>
            </a:r>
            <a:r>
              <a:rPr lang="en-GB" sz="2400" dirty="0"/>
              <a:t>– Encourage your child to read for pleasure. Good readers become good writers. Model good grammar/vocabulary. Learning weekly spellings</a:t>
            </a:r>
            <a:r>
              <a:rPr lang="en-GB" sz="2400" dirty="0" smtClean="0"/>
              <a:t>. (Reading Eggs)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Maths</a:t>
            </a:r>
            <a:r>
              <a:rPr lang="en-GB" sz="2400" dirty="0"/>
              <a:t> - Basic skills – Times tables (</a:t>
            </a:r>
            <a:r>
              <a:rPr lang="en-GB" sz="2400" dirty="0" smtClean="0"/>
              <a:t>All-TTRS). </a:t>
            </a:r>
            <a:r>
              <a:rPr lang="en-GB" sz="2400" dirty="0"/>
              <a:t>Calculations - (All operations) Teach your child the time.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FF0000"/>
                </a:solidFill>
              </a:rPr>
              <a:t>Ensure school has up to date contact details – </a:t>
            </a:r>
            <a:r>
              <a:rPr lang="en-GB" sz="2000" dirty="0"/>
              <a:t>should be contactable at all times</a:t>
            </a:r>
          </a:p>
          <a:p>
            <a:endParaRPr lang="en-GB" sz="2000" dirty="0"/>
          </a:p>
          <a:p>
            <a:r>
              <a:rPr lang="en-GB" sz="2400" b="1" dirty="0">
                <a:solidFill>
                  <a:srgbClr val="FF0000"/>
                </a:solidFill>
              </a:rPr>
              <a:t>Download school app </a:t>
            </a:r>
            <a:r>
              <a:rPr lang="en-GB" sz="2400" dirty="0" smtClean="0"/>
              <a:t>– </a:t>
            </a:r>
            <a:r>
              <a:rPr lang="en-GB" sz="2000" dirty="0" smtClean="0"/>
              <a:t>click on link in text invite from St </a:t>
            </a:r>
            <a:r>
              <a:rPr lang="en-GB" sz="2000" dirty="0"/>
              <a:t>Michael’s </a:t>
            </a:r>
            <a:r>
              <a:rPr lang="en-GB" sz="2000" dirty="0" smtClean="0"/>
              <a:t>and follow instructions</a:t>
            </a:r>
            <a:endParaRPr lang="en-GB" sz="2000" dirty="0"/>
          </a:p>
          <a:p>
            <a:r>
              <a:rPr lang="en-GB" dirty="0"/>
              <a:t> </a:t>
            </a:r>
          </a:p>
          <a:p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973" y="5074055"/>
            <a:ext cx="1252186" cy="17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6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772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 little sunshine</vt:lpstr>
      <vt:lpstr>Arial</vt:lpstr>
      <vt:lpstr>Calibri</vt:lpstr>
      <vt:lpstr>Calibri Light</vt:lpstr>
      <vt:lpstr>Comic Sans MS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Michael’s Catholic Primary School</vt:lpstr>
      <vt:lpstr>St Michael’s Catholic Primary School</vt:lpstr>
      <vt:lpstr>St Michael’s Catholic Primary School</vt:lpstr>
      <vt:lpstr> </vt:lpstr>
      <vt:lpstr>St Michael’s Catholic Primary School</vt:lpstr>
      <vt:lpstr>St Michael’s Catholic Primary School</vt:lpstr>
      <vt:lpstr>St Michael’s Catholic Primary 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Kelly GIBNEY</cp:lastModifiedBy>
  <cp:revision>101</cp:revision>
  <dcterms:created xsi:type="dcterms:W3CDTF">2019-08-31T06:38:12Z</dcterms:created>
  <dcterms:modified xsi:type="dcterms:W3CDTF">2023-09-18T13:15:03Z</dcterms:modified>
</cp:coreProperties>
</file>