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Caveat" panose="020B0604020202020204" charset="0"/>
      <p:regular r:id="rId8"/>
      <p:bold r:id="rId9"/>
    </p:embeddedFont>
    <p:embeddedFont>
      <p:font typeface="Pacifico" panose="020B0604020202020204" charset="0"/>
      <p:regular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35" y="4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defa815494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defa815494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defa815494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defa815494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defa815494_3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defa815494_3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1e248c2c2e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1e248c2c2e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1f293940d0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1f293940d0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8" Type="http://schemas.openxmlformats.org/officeDocument/2006/relationships/hyperlink" Target="https://www.womenshistory.org/resources/lesson-plan/elinor-lin-ostrom-nobel-prize-economist" TargetMode="External"/><Relationship Id="rId13" Type="http://schemas.openxmlformats.org/officeDocument/2006/relationships/hyperlink" Target="https://www.womenshistory.org/donor-privacy-policy" TargetMode="External"/><Relationship Id="rId3" Type="http://schemas.openxmlformats.org/officeDocument/2006/relationships/hyperlink" Target="https://www.womenshistory.org/education-resources/biographies/stacey-abrams" TargetMode="External"/><Relationship Id="rId7" Type="http://schemas.openxmlformats.org/officeDocument/2006/relationships/hyperlink" Target="https://www.womenshistory.org/resources/lesson-plan/frances-ellen-watkins-harper" TargetMode="External"/><Relationship Id="rId12" Type="http://schemas.openxmlformats.org/officeDocument/2006/relationships/hyperlink" Target="https://www.womenshistory.org/terms-use"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https://www.womenshistory.org/education-resources/biographies/toshiko-akiyoshi" TargetMode="External"/><Relationship Id="rId11" Type="http://schemas.openxmlformats.org/officeDocument/2006/relationships/hyperlink" Target="https://www.womenshistory.org/donate" TargetMode="External"/><Relationship Id="rId5" Type="http://schemas.openxmlformats.org/officeDocument/2006/relationships/hyperlink" Target="https://www.womenshistory.org/education-resources/biographies/jane-addams" TargetMode="External"/><Relationship Id="rId10" Type="http://schemas.openxmlformats.org/officeDocument/2006/relationships/hyperlink" Target="https://www.womenshistory.org/resources/lesson-plan/stacey-abrams-changing-trajectory-protecting-peoples-voices-and-votes" TargetMode="External"/><Relationship Id="rId4" Type="http://schemas.openxmlformats.org/officeDocument/2006/relationships/hyperlink" Target="https://www.womenshistory.org/education-resources/biographies/abigail-adams" TargetMode="External"/><Relationship Id="rId9" Type="http://schemas.openxmlformats.org/officeDocument/2006/relationships/hyperlink" Target="https://www.womenshistory.org/resources/lesson-plan/lessons-leadership-honorable-yvonne-b-miller" TargetMode="External"/><Relationship Id="rId14" Type="http://schemas.openxmlformats.org/officeDocument/2006/relationships/hyperlink" Target="http://www.newyorker.com/culture/cultural-comment/good-clean-fun-a-revival-of-gigi#:~:text=Ironically%2C%20she%20is%20best%20known%20to%20English-speaking%20readers%20as%20the%20author%20of%20a%20single%20novella%20%E2%80%94%20%22Gigi%22%20%E2%80%94%20written%20during%20the%20Second%20World%20War%2C%20which%20is%20unique%20in%20her%20oeuvre%20precisely%20for%20the%20mellowness%20that%20makes%20it%20so%20popular.%2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Female scientist</a:t>
            </a:r>
            <a:endParaRPr/>
          </a:p>
        </p:txBody>
      </p:sp>
      <p:sp>
        <p:nvSpPr>
          <p:cNvPr id="55" name="Google Shape;55;p13"/>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Rachel</a:t>
            </a:r>
            <a:endParaRPr/>
          </a:p>
          <a:p>
            <a:pPr marL="0" lvl="0" indent="0" algn="ctr" rtl="0">
              <a:spcBef>
                <a:spcPts val="0"/>
              </a:spcBef>
              <a:spcAft>
                <a:spcPts val="0"/>
              </a:spcAft>
              <a:buNone/>
            </a:pPr>
            <a:r>
              <a:rPr lang="en"/>
              <a:t> carson</a:t>
            </a:r>
            <a:endParaRPr/>
          </a:p>
        </p:txBody>
      </p:sp>
      <p:sp>
        <p:nvSpPr>
          <p:cNvPr id="56" name="Google Shape;56;p13"/>
          <p:cNvSpPr txBox="1">
            <a:spLocks noGrp="1"/>
          </p:cNvSpPr>
          <p:nvPr>
            <p:ph type="body" idx="2"/>
          </p:nvPr>
        </p:nvSpPr>
        <p:spPr>
          <a:xfrm>
            <a:off x="4879275" y="613600"/>
            <a:ext cx="3837000" cy="36951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Rachel was born on may 27th 1907 springdale us.</a:t>
            </a:r>
            <a:endParaRPr/>
          </a:p>
          <a:p>
            <a:pPr marL="0" lvl="0" indent="0" algn="l" rtl="0">
              <a:spcBef>
                <a:spcPts val="1200"/>
              </a:spcBef>
              <a:spcAft>
                <a:spcPts val="1200"/>
              </a:spcAft>
              <a:buNone/>
            </a:pPr>
            <a:r>
              <a:rPr lang="en"/>
              <a:t>Died in 1964 april 14th silver spring maryland us.`	</a:t>
            </a:r>
            <a:endParaRPr/>
          </a:p>
        </p:txBody>
      </p:sp>
      <p:pic>
        <p:nvPicPr>
          <p:cNvPr id="57" name="Google Shape;57;p13"/>
          <p:cNvPicPr preferRelativeResize="0"/>
          <p:nvPr/>
        </p:nvPicPr>
        <p:blipFill>
          <a:blip r:embed="rId3">
            <a:alphaModFix/>
          </a:blip>
          <a:stretch>
            <a:fillRect/>
          </a:stretch>
        </p:blipFill>
        <p:spPr>
          <a:xfrm>
            <a:off x="949275" y="3238275"/>
            <a:ext cx="7956225" cy="1747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5208450" y="784900"/>
            <a:ext cx="4045200" cy="1482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a:p>
            <a:pPr marL="0" lvl="0" indent="0" algn="ctr" rtl="0">
              <a:spcBef>
                <a:spcPts val="0"/>
              </a:spcBef>
              <a:spcAft>
                <a:spcPts val="0"/>
              </a:spcAft>
              <a:buNone/>
            </a:pPr>
            <a:endParaRPr/>
          </a:p>
        </p:txBody>
      </p:sp>
      <p:sp>
        <p:nvSpPr>
          <p:cNvPr id="63" name="Google Shape;63;p14"/>
          <p:cNvSpPr txBox="1">
            <a:spLocks noGrp="1"/>
          </p:cNvSpPr>
          <p:nvPr>
            <p:ph type="subTitle" idx="1"/>
          </p:nvPr>
        </p:nvSpPr>
        <p:spPr>
          <a:xfrm>
            <a:off x="99575" y="2049175"/>
            <a:ext cx="4045200" cy="2721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fact.</a:t>
            </a:r>
            <a:endParaRPr/>
          </a:p>
        </p:txBody>
      </p:sp>
      <p:sp>
        <p:nvSpPr>
          <p:cNvPr id="64" name="Google Shape;64;p14"/>
          <p:cNvSpPr txBox="1">
            <a:spLocks noGrp="1"/>
          </p:cNvSpPr>
          <p:nvPr>
            <p:ph type="body" idx="2"/>
          </p:nvPr>
        </p:nvSpPr>
        <p:spPr>
          <a:xfrm>
            <a:off x="4939500" y="724075"/>
            <a:ext cx="3837000" cy="44193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r>
              <a:rPr lang="en">
                <a:latin typeface="Pacifico"/>
                <a:ea typeface="Pacifico"/>
                <a:cs typeface="Pacifico"/>
                <a:sym typeface="Pacifico"/>
              </a:rPr>
              <a:t>This is rachel carson.she died at the age 56 and she is also famous for her creations…</a:t>
            </a:r>
            <a:endParaRPr>
              <a:latin typeface="Pacifico"/>
              <a:ea typeface="Pacifico"/>
              <a:cs typeface="Pacifico"/>
              <a:sym typeface="Pacifico"/>
            </a:endParaRPr>
          </a:p>
        </p:txBody>
      </p:sp>
      <p:sp>
        <p:nvSpPr>
          <p:cNvPr id="65" name="Google Shape;65;p14"/>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 </a:t>
            </a:r>
            <a:endParaRPr/>
          </a:p>
        </p:txBody>
      </p:sp>
      <p:pic>
        <p:nvPicPr>
          <p:cNvPr id="66" name="Google Shape;66;p14" descr="Image result for is rachel a famous female scientist"/>
          <p:cNvPicPr preferRelativeResize="0"/>
          <p:nvPr/>
        </p:nvPicPr>
        <p:blipFill>
          <a:blip r:embed="rId4">
            <a:alphaModFix/>
          </a:blip>
          <a:stretch>
            <a:fillRect/>
          </a:stretch>
        </p:blipFill>
        <p:spPr>
          <a:xfrm>
            <a:off x="265500" y="1434750"/>
            <a:ext cx="1266739" cy="1524000"/>
          </a:xfrm>
          <a:prstGeom prst="rect">
            <a:avLst/>
          </a:prstGeom>
          <a:noFill/>
          <a:ln>
            <a:noFill/>
          </a:ln>
        </p:spPr>
      </p:pic>
      <p:sp>
        <p:nvSpPr>
          <p:cNvPr id="67" name="Google Shape;67;p14"/>
          <p:cNvSpPr txBox="1"/>
          <p:nvPr/>
        </p:nvSpPr>
        <p:spPr>
          <a:xfrm>
            <a:off x="417900" y="158715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What she is famous for.</a:t>
            </a:r>
            <a:endParaRPr/>
          </a:p>
          <a:p>
            <a:pPr marL="0" lvl="0" indent="0" algn="l" rtl="0">
              <a:lnSpc>
                <a:spcPct val="115000"/>
              </a:lnSpc>
              <a:spcBef>
                <a:spcPts val="0"/>
              </a:spcBef>
              <a:spcAft>
                <a:spcPts val="0"/>
              </a:spcAft>
              <a:buNone/>
            </a:pPr>
            <a:r>
              <a:rPr lang="en" sz="1200">
                <a:solidFill>
                  <a:srgbClr val="202124"/>
                </a:solidFill>
                <a:highlight>
                  <a:srgbClr val="FFFFFF"/>
                </a:highlight>
              </a:rPr>
              <a:t>Rachel Carson was an American biologist well known for </a:t>
            </a:r>
            <a:r>
              <a:rPr lang="en" sz="1200" b="1">
                <a:solidFill>
                  <a:srgbClr val="202124"/>
                </a:solidFill>
                <a:highlight>
                  <a:srgbClr val="FFFFFF"/>
                </a:highlight>
              </a:rPr>
              <a:t>her writings on environmental pollution and the natural history of the sea</a:t>
            </a:r>
            <a:r>
              <a:rPr lang="en" sz="1200">
                <a:solidFill>
                  <a:srgbClr val="202124"/>
                </a:solidFill>
                <a:highlight>
                  <a:srgbClr val="FFFFFF"/>
                </a:highlight>
              </a:rPr>
              <a:t>. Her book, Silent Spring (1962), became one of the most influential books in the modern environmental movement and provided the impetus for tighter control of pesticides, including DDT.</a:t>
            </a:r>
            <a:r>
              <a:rPr lang="en" sz="900">
                <a:solidFill>
                  <a:srgbClr val="70757A"/>
                </a:solidFill>
                <a:highlight>
                  <a:srgbClr val="FFFFFF"/>
                </a:highlight>
              </a:rPr>
              <a:t>26 Jan 2023</a:t>
            </a:r>
            <a:endParaRPr sz="900">
              <a:solidFill>
                <a:srgbClr val="70757A"/>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526800" y="220525"/>
            <a:ext cx="4045200" cy="1482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latin typeface="Caveat"/>
                <a:ea typeface="Caveat"/>
                <a:cs typeface="Caveat"/>
                <a:sym typeface="Caveat"/>
              </a:rPr>
              <a:t>What she is known for.</a:t>
            </a:r>
            <a:endParaRPr>
              <a:latin typeface="Caveat"/>
              <a:ea typeface="Caveat"/>
              <a:cs typeface="Caveat"/>
              <a:sym typeface="Caveat"/>
            </a:endParaRPr>
          </a:p>
          <a:p>
            <a:pPr marL="0" lvl="0" indent="0" algn="ctr" rtl="0">
              <a:spcBef>
                <a:spcPts val="0"/>
              </a:spcBef>
              <a:spcAft>
                <a:spcPts val="0"/>
              </a:spcAft>
              <a:buNone/>
            </a:pPr>
            <a:endParaRPr/>
          </a:p>
        </p:txBody>
      </p:sp>
      <p:sp>
        <p:nvSpPr>
          <p:cNvPr id="73" name="Google Shape;73;p15"/>
          <p:cNvSpPr txBox="1"/>
          <p:nvPr/>
        </p:nvSpPr>
        <p:spPr>
          <a:xfrm>
            <a:off x="9028825" y="-809900"/>
            <a:ext cx="3000000" cy="3000000"/>
          </a:xfrm>
          <a:prstGeom prst="rect">
            <a:avLst/>
          </a:prstGeom>
          <a:noFill/>
          <a:ln>
            <a:noFill/>
          </a:ln>
        </p:spPr>
        <p:txBody>
          <a:bodyPr spcFirstLastPara="1" wrap="square" lIns="91425" tIns="91425" rIns="91425" bIns="91425" anchor="ctr" anchorCtr="0">
            <a:noAutofit/>
          </a:bodyPr>
          <a:lstStyle/>
          <a:p>
            <a:pPr marL="1219200" marR="2235200" lvl="0" indent="0" algn="l" rtl="0">
              <a:lnSpc>
                <a:spcPct val="140000"/>
              </a:lnSpc>
              <a:spcBef>
                <a:spcPts val="0"/>
              </a:spcBef>
              <a:spcAft>
                <a:spcPts val="0"/>
              </a:spcAft>
              <a:buNone/>
            </a:pPr>
            <a:r>
              <a:rPr lang="en" sz="1500">
                <a:solidFill>
                  <a:srgbClr val="333333"/>
                </a:solidFill>
                <a:highlight>
                  <a:srgbClr val="FFFFFF"/>
                </a:highlight>
                <a:latin typeface="Times New Roman"/>
                <a:ea typeface="Times New Roman"/>
                <a:cs typeface="Times New Roman"/>
                <a:sym typeface="Times New Roman"/>
              </a:rPr>
              <a:t>A marine biologist and nature writer, Rachel Carson catalyzed the global environmental movement with her 1962 book </a:t>
            </a:r>
            <a:r>
              <a:rPr lang="en" sz="1500" i="1">
                <a:solidFill>
                  <a:srgbClr val="333333"/>
                </a:solidFill>
                <a:highlight>
                  <a:srgbClr val="FFFFFF"/>
                </a:highlight>
                <a:latin typeface="Times New Roman"/>
                <a:ea typeface="Times New Roman"/>
                <a:cs typeface="Times New Roman"/>
                <a:sym typeface="Times New Roman"/>
              </a:rPr>
              <a:t>Silent Spring</a:t>
            </a:r>
            <a:r>
              <a:rPr lang="en" sz="1500">
                <a:solidFill>
                  <a:srgbClr val="333333"/>
                </a:solidFill>
                <a:highlight>
                  <a:srgbClr val="FFFFFF"/>
                </a:highlight>
                <a:latin typeface="Times New Roman"/>
                <a:ea typeface="Times New Roman"/>
                <a:cs typeface="Times New Roman"/>
                <a:sym typeface="Times New Roman"/>
              </a:rPr>
              <a:t>. Outlining the dangers of chemical pesticides, the book led to a nationwide ban on DDT and other pesticides and sparked the movement that ultimately led to the creation of the US Environmental Protection Agency (EPA).</a:t>
            </a:r>
            <a:endParaRPr sz="1500">
              <a:solidFill>
                <a:srgbClr val="333333"/>
              </a:solidFill>
              <a:highlight>
                <a:srgbClr val="FFFFFF"/>
              </a:highlight>
              <a:latin typeface="Times New Roman"/>
              <a:ea typeface="Times New Roman"/>
              <a:cs typeface="Times New Roman"/>
              <a:sym typeface="Times New Roman"/>
            </a:endParaRPr>
          </a:p>
          <a:p>
            <a:pPr marL="1219200" marR="2235200" lvl="0" indent="0" algn="l" rtl="0">
              <a:lnSpc>
                <a:spcPct val="140000"/>
              </a:lnSpc>
              <a:spcBef>
                <a:spcPts val="800"/>
              </a:spcBef>
              <a:spcAft>
                <a:spcPts val="0"/>
              </a:spcAft>
              <a:buNone/>
            </a:pPr>
            <a:r>
              <a:rPr lang="en" sz="1500">
                <a:solidFill>
                  <a:srgbClr val="333333"/>
                </a:solidFill>
                <a:highlight>
                  <a:srgbClr val="FFFFFF"/>
                </a:highlight>
                <a:latin typeface="Times New Roman"/>
                <a:ea typeface="Times New Roman"/>
                <a:cs typeface="Times New Roman"/>
                <a:sym typeface="Times New Roman"/>
              </a:rPr>
              <a:t>Born on May 27, 1907 on a farm in Springdale, Pennsylvania, Carson was the youngest of Robert and Maria McLean Carson’s three children. She developed a love of nature from her mother, and Carson became a published writer for children’s magazines by age 10. She attended the Pennsylvania College for Women (now Chatham University), graduating magna cum laude in 1929. She next studied at the oceanographic institute at Woods Hole, Massachusetts and at Johns Hopkins University, where she received a master’s degree in zoology in 1932. Strained family finances forced her to forego pursuit of a doctorate and help support her mother and, later, two orphaned nieces.</a:t>
            </a:r>
            <a:endParaRPr sz="1500">
              <a:solidFill>
                <a:srgbClr val="333333"/>
              </a:solidFill>
              <a:highlight>
                <a:srgbClr val="FFFFFF"/>
              </a:highlight>
              <a:latin typeface="Times New Roman"/>
              <a:ea typeface="Times New Roman"/>
              <a:cs typeface="Times New Roman"/>
              <a:sym typeface="Times New Roman"/>
            </a:endParaRPr>
          </a:p>
          <a:p>
            <a:pPr marL="1219200" marR="2235200" lvl="0" indent="0" algn="l" rtl="0">
              <a:lnSpc>
                <a:spcPct val="140000"/>
              </a:lnSpc>
              <a:spcBef>
                <a:spcPts val="800"/>
              </a:spcBef>
              <a:spcAft>
                <a:spcPts val="0"/>
              </a:spcAft>
              <a:buNone/>
            </a:pPr>
            <a:r>
              <a:rPr lang="en" sz="1500">
                <a:solidFill>
                  <a:srgbClr val="333333"/>
                </a:solidFill>
                <a:highlight>
                  <a:srgbClr val="FFFFFF"/>
                </a:highlight>
                <a:latin typeface="Times New Roman"/>
                <a:ea typeface="Times New Roman"/>
                <a:cs typeface="Times New Roman"/>
                <a:sym typeface="Times New Roman"/>
              </a:rPr>
              <a:t>After outscoring all other applicants on the civil service exam, in 1936 Carson became the second woman hired by the US Bureau of Fisheries. She remained there for 15 years, writing brochures and other materials for the public. She was promoted to Editor-in-Chief of all publications for the US Fish and Wildlife Service.</a:t>
            </a:r>
            <a:endParaRPr sz="1500">
              <a:solidFill>
                <a:srgbClr val="333333"/>
              </a:solidFill>
              <a:highlight>
                <a:srgbClr val="FFFFFF"/>
              </a:highlight>
              <a:latin typeface="Times New Roman"/>
              <a:ea typeface="Times New Roman"/>
              <a:cs typeface="Times New Roman"/>
              <a:sym typeface="Times New Roman"/>
            </a:endParaRPr>
          </a:p>
          <a:p>
            <a:pPr marL="1219200" marR="2235200" lvl="0" indent="0" algn="l" rtl="0">
              <a:lnSpc>
                <a:spcPct val="140000"/>
              </a:lnSpc>
              <a:spcBef>
                <a:spcPts val="800"/>
              </a:spcBef>
              <a:spcAft>
                <a:spcPts val="0"/>
              </a:spcAft>
              <a:buNone/>
            </a:pPr>
            <a:r>
              <a:rPr lang="en" sz="1500">
                <a:solidFill>
                  <a:srgbClr val="333333"/>
                </a:solidFill>
                <a:highlight>
                  <a:srgbClr val="FFFFFF"/>
                </a:highlight>
                <a:latin typeface="Times New Roman"/>
                <a:ea typeface="Times New Roman"/>
                <a:cs typeface="Times New Roman"/>
                <a:sym typeface="Times New Roman"/>
              </a:rPr>
              <a:t>Meanwhile, she wrote several popular books about aquatic life, among them </a:t>
            </a:r>
            <a:r>
              <a:rPr lang="en" sz="1500" i="1">
                <a:solidFill>
                  <a:srgbClr val="333333"/>
                </a:solidFill>
                <a:highlight>
                  <a:srgbClr val="FFFFFF"/>
                </a:highlight>
                <a:latin typeface="Times New Roman"/>
                <a:ea typeface="Times New Roman"/>
                <a:cs typeface="Times New Roman"/>
                <a:sym typeface="Times New Roman"/>
              </a:rPr>
              <a:t>Under the Sea Wind</a:t>
            </a:r>
            <a:r>
              <a:rPr lang="en" sz="1500">
                <a:solidFill>
                  <a:srgbClr val="333333"/>
                </a:solidFill>
                <a:highlight>
                  <a:srgbClr val="FFFFFF"/>
                </a:highlight>
                <a:latin typeface="Times New Roman"/>
                <a:ea typeface="Times New Roman"/>
                <a:cs typeface="Times New Roman"/>
                <a:sym typeface="Times New Roman"/>
              </a:rPr>
              <a:t> (1941) and </a:t>
            </a:r>
            <a:r>
              <a:rPr lang="en" sz="1500" i="1">
                <a:solidFill>
                  <a:srgbClr val="333333"/>
                </a:solidFill>
                <a:highlight>
                  <a:srgbClr val="FFFFFF"/>
                </a:highlight>
                <a:latin typeface="Times New Roman"/>
                <a:ea typeface="Times New Roman"/>
                <a:cs typeface="Times New Roman"/>
                <a:sym typeface="Times New Roman"/>
              </a:rPr>
              <a:t>The Sea Around Us</a:t>
            </a:r>
            <a:r>
              <a:rPr lang="en" sz="1500">
                <a:solidFill>
                  <a:srgbClr val="333333"/>
                </a:solidFill>
                <a:highlight>
                  <a:srgbClr val="FFFFFF"/>
                </a:highlight>
                <a:latin typeface="Times New Roman"/>
                <a:ea typeface="Times New Roman"/>
                <a:cs typeface="Times New Roman"/>
                <a:sym typeface="Times New Roman"/>
              </a:rPr>
              <a:t> (1951). The latter was serialized in the </a:t>
            </a:r>
            <a:r>
              <a:rPr lang="en" sz="1500" i="1">
                <a:solidFill>
                  <a:srgbClr val="333333"/>
                </a:solidFill>
                <a:highlight>
                  <a:srgbClr val="FFFFFF"/>
                </a:highlight>
                <a:latin typeface="Times New Roman"/>
                <a:ea typeface="Times New Roman"/>
                <a:cs typeface="Times New Roman"/>
                <a:sym typeface="Times New Roman"/>
              </a:rPr>
              <a:t>New Yorker</a:t>
            </a:r>
            <a:r>
              <a:rPr lang="en" sz="1500">
                <a:solidFill>
                  <a:srgbClr val="333333"/>
                </a:solidFill>
                <a:highlight>
                  <a:srgbClr val="FFFFFF"/>
                </a:highlight>
                <a:latin typeface="Times New Roman"/>
                <a:ea typeface="Times New Roman"/>
                <a:cs typeface="Times New Roman"/>
                <a:sym typeface="Times New Roman"/>
              </a:rPr>
              <a:t> and sold well worldwide. She won a National Book Award, a national science writing-prize and a Guggenheim grant, which, with the book’s sales, enabled her to move to Southport Island, Maine in 1953 to concentrate on writing. In 1955, she published </a:t>
            </a:r>
            <a:r>
              <a:rPr lang="en" sz="1500" i="1">
                <a:solidFill>
                  <a:srgbClr val="333333"/>
                </a:solidFill>
                <a:highlight>
                  <a:srgbClr val="FFFFFF"/>
                </a:highlight>
                <a:latin typeface="Times New Roman"/>
                <a:ea typeface="Times New Roman"/>
                <a:cs typeface="Times New Roman"/>
                <a:sym typeface="Times New Roman"/>
              </a:rPr>
              <a:t>The Edge of the Sea</a:t>
            </a:r>
            <a:r>
              <a:rPr lang="en" sz="1500">
                <a:solidFill>
                  <a:srgbClr val="333333"/>
                </a:solidFill>
                <a:highlight>
                  <a:srgbClr val="FFFFFF"/>
                </a:highlight>
                <a:latin typeface="Times New Roman"/>
                <a:ea typeface="Times New Roman"/>
                <a:cs typeface="Times New Roman"/>
                <a:sym typeface="Times New Roman"/>
              </a:rPr>
              <a:t>, another popular seller. She also began a relationship with Dorothy Freeman, a married summer resident. Though much of their correspondence was destroyed shortly before Carson’s death, the rest was published by Freeman’s granddaughter in 1995 as </a:t>
            </a:r>
            <a:r>
              <a:rPr lang="en" sz="1500" i="1">
                <a:solidFill>
                  <a:srgbClr val="333333"/>
                </a:solidFill>
                <a:highlight>
                  <a:srgbClr val="FFFFFF"/>
                </a:highlight>
                <a:latin typeface="Times New Roman"/>
                <a:ea typeface="Times New Roman"/>
                <a:cs typeface="Times New Roman"/>
                <a:sym typeface="Times New Roman"/>
              </a:rPr>
              <a:t>Always, Rachel: The Letters of Rachel Carson and Dorothy Freeman, 1952–1964: An Intimate Portrait of a Remarkable Friendship</a:t>
            </a:r>
            <a:r>
              <a:rPr lang="en" sz="1500">
                <a:solidFill>
                  <a:srgbClr val="333333"/>
                </a:solidFill>
                <a:highlight>
                  <a:srgbClr val="FFFFFF"/>
                </a:highlight>
                <a:latin typeface="Times New Roman"/>
                <a:ea typeface="Times New Roman"/>
                <a:cs typeface="Times New Roman"/>
                <a:sym typeface="Times New Roman"/>
              </a:rPr>
              <a:t>.</a:t>
            </a:r>
            <a:endParaRPr sz="1500">
              <a:solidFill>
                <a:srgbClr val="333333"/>
              </a:solidFill>
              <a:highlight>
                <a:srgbClr val="FFFFFF"/>
              </a:highlight>
              <a:latin typeface="Times New Roman"/>
              <a:ea typeface="Times New Roman"/>
              <a:cs typeface="Times New Roman"/>
              <a:sym typeface="Times New Roman"/>
            </a:endParaRPr>
          </a:p>
          <a:p>
            <a:pPr marL="1219200" marR="2235200" lvl="0" indent="0" algn="l" rtl="0">
              <a:lnSpc>
                <a:spcPct val="140000"/>
              </a:lnSpc>
              <a:spcBef>
                <a:spcPts val="800"/>
              </a:spcBef>
              <a:spcAft>
                <a:spcPts val="0"/>
              </a:spcAft>
              <a:buNone/>
            </a:pPr>
            <a:r>
              <a:rPr lang="en" sz="1500">
                <a:solidFill>
                  <a:srgbClr val="333333"/>
                </a:solidFill>
                <a:highlight>
                  <a:srgbClr val="FFFFFF"/>
                </a:highlight>
                <a:latin typeface="Times New Roman"/>
                <a:ea typeface="Times New Roman"/>
                <a:cs typeface="Times New Roman"/>
                <a:sym typeface="Times New Roman"/>
              </a:rPr>
              <a:t>After a niece died in early 1957, Carson adopted her son and relocated to Silver Spring, Maryland, to care for her aging mother. A letter from a friend in Duxbury, Massachusetts about the loss of bird life after pesticide spraying inspired Carson to write </a:t>
            </a:r>
            <a:r>
              <a:rPr lang="en" sz="1500" i="1">
                <a:solidFill>
                  <a:srgbClr val="333333"/>
                </a:solidFill>
                <a:highlight>
                  <a:srgbClr val="FFFFFF"/>
                </a:highlight>
                <a:latin typeface="Times New Roman"/>
                <a:ea typeface="Times New Roman"/>
                <a:cs typeface="Times New Roman"/>
                <a:sym typeface="Times New Roman"/>
              </a:rPr>
              <a:t>Silent Spring</a:t>
            </a:r>
            <a:r>
              <a:rPr lang="en" sz="1500">
                <a:solidFill>
                  <a:srgbClr val="333333"/>
                </a:solidFill>
                <a:highlight>
                  <a:srgbClr val="FFFFFF"/>
                </a:highlight>
                <a:latin typeface="Times New Roman"/>
                <a:ea typeface="Times New Roman"/>
                <a:cs typeface="Times New Roman"/>
                <a:sym typeface="Times New Roman"/>
              </a:rPr>
              <a:t>. The book primarily focuses on pesticides' effects on ecosystems, but four chapters detail their impact on humans, including cancer. She also accused the chemical industry of spreading misinformation and public officials of accepting industry claims uncritically.</a:t>
            </a:r>
            <a:endParaRPr sz="1500">
              <a:solidFill>
                <a:srgbClr val="333333"/>
              </a:solidFill>
              <a:highlight>
                <a:srgbClr val="FFFFFF"/>
              </a:highlight>
              <a:latin typeface="Times New Roman"/>
              <a:ea typeface="Times New Roman"/>
              <a:cs typeface="Times New Roman"/>
              <a:sym typeface="Times New Roman"/>
            </a:endParaRPr>
          </a:p>
          <a:p>
            <a:pPr marL="1219200" marR="2235200" lvl="0" indent="0" algn="l" rtl="0">
              <a:lnSpc>
                <a:spcPct val="140000"/>
              </a:lnSpc>
              <a:spcBef>
                <a:spcPts val="800"/>
              </a:spcBef>
              <a:spcAft>
                <a:spcPts val="0"/>
              </a:spcAft>
              <a:buNone/>
            </a:pPr>
            <a:r>
              <a:rPr lang="en" sz="1500">
                <a:solidFill>
                  <a:srgbClr val="333333"/>
                </a:solidFill>
                <a:highlight>
                  <a:srgbClr val="FFFFFF"/>
                </a:highlight>
                <a:latin typeface="Times New Roman"/>
                <a:ea typeface="Times New Roman"/>
                <a:cs typeface="Times New Roman"/>
                <a:sym typeface="Times New Roman"/>
              </a:rPr>
              <a:t>Chemical companies sought to discredit her as a Communist or hysterical woman. Many pulled their ads from the CBS Reports TV special on April 3, 1963, entitled “The Silent Spring of Rachel Carson.” Still, roughly 15 million viewers tuned in, and that, combined with President John F. Kennedy’s Science Advisory Committee Report—which validated Carson’s research—made pesticides a major public issue. Carson received medals from the National Audubon Society and the American Geographical Society, and induction into the American Academy of Arts and Letters.</a:t>
            </a:r>
            <a:endParaRPr sz="1500">
              <a:solidFill>
                <a:srgbClr val="333333"/>
              </a:solidFill>
              <a:highlight>
                <a:srgbClr val="FFFFFF"/>
              </a:highlight>
              <a:latin typeface="Times New Roman"/>
              <a:ea typeface="Times New Roman"/>
              <a:cs typeface="Times New Roman"/>
              <a:sym typeface="Times New Roman"/>
            </a:endParaRPr>
          </a:p>
          <a:p>
            <a:pPr marL="1219200" marR="2235200" lvl="0" indent="0" algn="l" rtl="0">
              <a:lnSpc>
                <a:spcPct val="140000"/>
              </a:lnSpc>
              <a:spcBef>
                <a:spcPts val="800"/>
              </a:spcBef>
              <a:spcAft>
                <a:spcPts val="0"/>
              </a:spcAft>
              <a:buNone/>
            </a:pPr>
            <a:r>
              <a:rPr lang="en" sz="1500">
                <a:solidFill>
                  <a:srgbClr val="333333"/>
                </a:solidFill>
                <a:highlight>
                  <a:srgbClr val="FFFFFF"/>
                </a:highlight>
                <a:latin typeface="Times New Roman"/>
                <a:ea typeface="Times New Roman"/>
                <a:cs typeface="Times New Roman"/>
                <a:sym typeface="Times New Roman"/>
              </a:rPr>
              <a:t>Seriously ill with breast cancer, Carson died two years after her book’s publication. In 1980, she was posthumously awarded the Presidential Medal of Freedom. Her homes are considered national historic landmarks, and various awards bear her name.</a:t>
            </a:r>
            <a:endParaRPr sz="1500">
              <a:solidFill>
                <a:srgbClr val="333333"/>
              </a:solidFill>
              <a:highlight>
                <a:srgbClr val="FFFFFF"/>
              </a:highlight>
              <a:latin typeface="Times New Roman"/>
              <a:ea typeface="Times New Roman"/>
              <a:cs typeface="Times New Roman"/>
              <a:sym typeface="Times New Roman"/>
            </a:endParaRPr>
          </a:p>
          <a:p>
            <a:pPr marL="1358900" marR="2374900" lvl="0" indent="0" algn="l" rtl="0">
              <a:lnSpc>
                <a:spcPct val="140000"/>
              </a:lnSpc>
              <a:spcBef>
                <a:spcPts val="800"/>
              </a:spcBef>
              <a:spcAft>
                <a:spcPts val="0"/>
              </a:spcAft>
              <a:buNone/>
            </a:pPr>
            <a:r>
              <a:rPr lang="en" sz="1500" b="1">
                <a:solidFill>
                  <a:srgbClr val="2A24E4"/>
                </a:solidFill>
                <a:highlight>
                  <a:srgbClr val="FFFFFF"/>
                </a:highlight>
                <a:latin typeface="Times New Roman"/>
                <a:ea typeface="Times New Roman"/>
                <a:cs typeface="Times New Roman"/>
                <a:sym typeface="Times New Roman"/>
              </a:rPr>
              <a:t>Works Cited</a:t>
            </a:r>
            <a:endParaRPr sz="1500" b="1">
              <a:solidFill>
                <a:srgbClr val="2A24E4"/>
              </a:solidFill>
              <a:highlight>
                <a:srgbClr val="FFFFFF"/>
              </a:highlight>
              <a:latin typeface="Times New Roman"/>
              <a:ea typeface="Times New Roman"/>
              <a:cs typeface="Times New Roman"/>
              <a:sym typeface="Times New Roman"/>
            </a:endParaRPr>
          </a:p>
          <a:p>
            <a:pPr marL="1358900" marR="2374900" lvl="0" indent="0" algn="l" rtl="0">
              <a:lnSpc>
                <a:spcPct val="140000"/>
              </a:lnSpc>
              <a:spcBef>
                <a:spcPts val="0"/>
              </a:spcBef>
              <a:spcAft>
                <a:spcPts val="0"/>
              </a:spcAft>
              <a:buNone/>
            </a:pPr>
            <a:r>
              <a:rPr lang="en" sz="1500" b="1">
                <a:solidFill>
                  <a:srgbClr val="2A24E4"/>
                </a:solidFill>
                <a:highlight>
                  <a:srgbClr val="FFFFFF"/>
                </a:highlight>
                <a:latin typeface="Times New Roman"/>
                <a:ea typeface="Times New Roman"/>
                <a:cs typeface="Times New Roman"/>
                <a:sym typeface="Times New Roman"/>
              </a:rPr>
              <a:t>How to Cite this page</a:t>
            </a:r>
            <a:endParaRPr sz="1500" b="1">
              <a:solidFill>
                <a:srgbClr val="2A24E4"/>
              </a:solidFill>
              <a:highlight>
                <a:srgbClr val="FFFFFF"/>
              </a:highlight>
              <a:latin typeface="Times New Roman"/>
              <a:ea typeface="Times New Roman"/>
              <a:cs typeface="Times New Roman"/>
              <a:sym typeface="Times New Roman"/>
            </a:endParaRPr>
          </a:p>
          <a:p>
            <a:pPr marL="1358900" marR="2374900" lvl="0" indent="0" algn="l" rtl="0">
              <a:lnSpc>
                <a:spcPct val="140000"/>
              </a:lnSpc>
              <a:spcBef>
                <a:spcPts val="0"/>
              </a:spcBef>
              <a:spcAft>
                <a:spcPts val="0"/>
              </a:spcAft>
              <a:buNone/>
            </a:pPr>
            <a:r>
              <a:rPr lang="en" sz="1500" b="1">
                <a:solidFill>
                  <a:srgbClr val="2A24E4"/>
                </a:solidFill>
                <a:highlight>
                  <a:srgbClr val="FFFFFF"/>
                </a:highlight>
                <a:latin typeface="Times New Roman"/>
                <a:ea typeface="Times New Roman"/>
                <a:cs typeface="Times New Roman"/>
                <a:sym typeface="Times New Roman"/>
              </a:rPr>
              <a:t>Additional Resources</a:t>
            </a:r>
            <a:endParaRPr sz="1500" b="1">
              <a:solidFill>
                <a:srgbClr val="2A24E4"/>
              </a:solidFill>
              <a:highlight>
                <a:srgbClr val="FFFFFF"/>
              </a:highlight>
              <a:latin typeface="Times New Roman"/>
              <a:ea typeface="Times New Roman"/>
              <a:cs typeface="Times New Roman"/>
              <a:sym typeface="Times New Roman"/>
            </a:endParaRPr>
          </a:p>
          <a:p>
            <a:pPr marL="0" lvl="0" indent="0" algn="l" rtl="0">
              <a:lnSpc>
                <a:spcPct val="125000"/>
              </a:lnSpc>
              <a:spcBef>
                <a:spcPts val="1700"/>
              </a:spcBef>
              <a:spcAft>
                <a:spcPts val="0"/>
              </a:spcAft>
              <a:buNone/>
            </a:pPr>
            <a:r>
              <a:rPr lang="en" sz="1950" b="1">
                <a:solidFill>
                  <a:srgbClr val="333333"/>
                </a:solidFill>
                <a:highlight>
                  <a:srgbClr val="FFFFFF"/>
                </a:highlight>
                <a:latin typeface="Times New Roman"/>
                <a:ea typeface="Times New Roman"/>
                <a:cs typeface="Times New Roman"/>
                <a:sym typeface="Times New Roman"/>
              </a:rPr>
              <a:t>Related Biographies</a:t>
            </a:r>
            <a:endParaRPr sz="1950" b="1">
              <a:solidFill>
                <a:srgbClr val="333333"/>
              </a:solidFill>
              <a:highlight>
                <a:srgbClr val="FFFFFF"/>
              </a:highlight>
              <a:latin typeface="Times New Roman"/>
              <a:ea typeface="Times New Roman"/>
              <a:cs typeface="Times New Roman"/>
              <a:sym typeface="Times New Roman"/>
            </a:endParaRPr>
          </a:p>
          <a:p>
            <a:pPr marL="279400" marR="279400" lvl="0" indent="0" algn="ctr" rtl="0">
              <a:lnSpc>
                <a:spcPct val="140000"/>
              </a:lnSpc>
              <a:spcBef>
                <a:spcPts val="1900"/>
              </a:spcBef>
              <a:spcAft>
                <a:spcPts val="0"/>
              </a:spcAft>
              <a:buNone/>
            </a:pPr>
            <a:r>
              <a:rPr lang="en" sz="1350" b="1">
                <a:highlight>
                  <a:srgbClr val="FFFFFF"/>
                </a:highlight>
                <a:uFill>
                  <a:noFill/>
                </a:uFill>
                <a:latin typeface="Times New Roman"/>
                <a:ea typeface="Times New Roman"/>
                <a:cs typeface="Times New Roman"/>
                <a:sym typeface="Times New Roman"/>
                <a:hlinkClick r:id="rId3"/>
              </a:rPr>
              <a:t>Stacey Abrams</a:t>
            </a:r>
            <a:endParaRPr sz="1350" b="1">
              <a:highlight>
                <a:srgbClr val="FFFFFF"/>
              </a:highlight>
              <a:uFill>
                <a:noFill/>
              </a:uFill>
              <a:latin typeface="Times New Roman"/>
              <a:ea typeface="Times New Roman"/>
              <a:cs typeface="Times New Roman"/>
              <a:sym typeface="Times New Roman"/>
              <a:hlinkClick r:id="rId3"/>
            </a:endParaRPr>
          </a:p>
          <a:p>
            <a:pPr marL="279400" marR="279400" lvl="0" indent="0" algn="ctr" rtl="0">
              <a:lnSpc>
                <a:spcPct val="140000"/>
              </a:lnSpc>
              <a:spcBef>
                <a:spcPts val="1100"/>
              </a:spcBef>
              <a:spcAft>
                <a:spcPts val="0"/>
              </a:spcAft>
              <a:buNone/>
            </a:pPr>
            <a:r>
              <a:rPr lang="en" sz="1350" b="1">
                <a:highlight>
                  <a:srgbClr val="FFFFFF"/>
                </a:highlight>
                <a:uFill>
                  <a:noFill/>
                </a:uFill>
                <a:latin typeface="Times New Roman"/>
                <a:ea typeface="Times New Roman"/>
                <a:cs typeface="Times New Roman"/>
                <a:sym typeface="Times New Roman"/>
                <a:hlinkClick r:id="rId4"/>
              </a:rPr>
              <a:t>Abigail Smith Adams</a:t>
            </a:r>
            <a:endParaRPr sz="1350" b="1">
              <a:highlight>
                <a:srgbClr val="FFFFFF"/>
              </a:highlight>
              <a:uFill>
                <a:noFill/>
              </a:uFill>
              <a:latin typeface="Times New Roman"/>
              <a:ea typeface="Times New Roman"/>
              <a:cs typeface="Times New Roman"/>
              <a:sym typeface="Times New Roman"/>
              <a:hlinkClick r:id="rId4"/>
            </a:endParaRPr>
          </a:p>
          <a:p>
            <a:pPr marL="279400" marR="279400" lvl="0" indent="0" algn="ctr" rtl="0">
              <a:lnSpc>
                <a:spcPct val="140000"/>
              </a:lnSpc>
              <a:spcBef>
                <a:spcPts val="1100"/>
              </a:spcBef>
              <a:spcAft>
                <a:spcPts val="0"/>
              </a:spcAft>
              <a:buNone/>
            </a:pPr>
            <a:r>
              <a:rPr lang="en" sz="1350" b="1">
                <a:highlight>
                  <a:srgbClr val="FFFFFF"/>
                </a:highlight>
                <a:uFill>
                  <a:noFill/>
                </a:uFill>
                <a:latin typeface="Times New Roman"/>
                <a:ea typeface="Times New Roman"/>
                <a:cs typeface="Times New Roman"/>
                <a:sym typeface="Times New Roman"/>
                <a:hlinkClick r:id="rId5"/>
              </a:rPr>
              <a:t>Jane Addams</a:t>
            </a:r>
            <a:endParaRPr sz="1350" b="1">
              <a:highlight>
                <a:srgbClr val="FFFFFF"/>
              </a:highlight>
              <a:uFill>
                <a:noFill/>
              </a:uFill>
              <a:latin typeface="Times New Roman"/>
              <a:ea typeface="Times New Roman"/>
              <a:cs typeface="Times New Roman"/>
              <a:sym typeface="Times New Roman"/>
              <a:hlinkClick r:id="rId5"/>
            </a:endParaRPr>
          </a:p>
          <a:p>
            <a:pPr marL="279400" marR="279400" lvl="0" indent="0" algn="ctr" rtl="0">
              <a:lnSpc>
                <a:spcPct val="140000"/>
              </a:lnSpc>
              <a:spcBef>
                <a:spcPts val="1100"/>
              </a:spcBef>
              <a:spcAft>
                <a:spcPts val="0"/>
              </a:spcAft>
              <a:buNone/>
            </a:pPr>
            <a:r>
              <a:rPr lang="en" sz="1350" b="1">
                <a:highlight>
                  <a:srgbClr val="FFFFFF"/>
                </a:highlight>
                <a:uFill>
                  <a:noFill/>
                </a:uFill>
                <a:latin typeface="Times New Roman"/>
                <a:ea typeface="Times New Roman"/>
                <a:cs typeface="Times New Roman"/>
                <a:sym typeface="Times New Roman"/>
                <a:hlinkClick r:id="rId6"/>
              </a:rPr>
              <a:t>Toshiko Akiyoshi</a:t>
            </a:r>
            <a:endParaRPr sz="1350" b="1">
              <a:highlight>
                <a:srgbClr val="FFFFFF"/>
              </a:highlight>
              <a:uFill>
                <a:noFill/>
              </a:uFill>
              <a:latin typeface="Times New Roman"/>
              <a:ea typeface="Times New Roman"/>
              <a:cs typeface="Times New Roman"/>
              <a:sym typeface="Times New Roman"/>
              <a:hlinkClick r:id="rId6"/>
            </a:endParaRPr>
          </a:p>
          <a:p>
            <a:pPr marL="0" lvl="0" indent="0" algn="l" rtl="0">
              <a:lnSpc>
                <a:spcPct val="125000"/>
              </a:lnSpc>
              <a:spcBef>
                <a:spcPts val="1700"/>
              </a:spcBef>
              <a:spcAft>
                <a:spcPts val="0"/>
              </a:spcAft>
              <a:buNone/>
            </a:pPr>
            <a:r>
              <a:rPr lang="en" sz="1950" b="1">
                <a:solidFill>
                  <a:srgbClr val="333333"/>
                </a:solidFill>
                <a:highlight>
                  <a:srgbClr val="FFFFFF"/>
                </a:highlight>
                <a:latin typeface="Times New Roman"/>
                <a:ea typeface="Times New Roman"/>
                <a:cs typeface="Times New Roman"/>
                <a:sym typeface="Times New Roman"/>
              </a:rPr>
              <a:t>Related Background</a:t>
            </a:r>
            <a:endParaRPr sz="1950" b="1">
              <a:solidFill>
                <a:srgbClr val="333333"/>
              </a:solidFill>
              <a:highlight>
                <a:srgbClr val="FFFFFF"/>
              </a:highlight>
              <a:latin typeface="Times New Roman"/>
              <a:ea typeface="Times New Roman"/>
              <a:cs typeface="Times New Roman"/>
              <a:sym typeface="Times New Roman"/>
            </a:endParaRPr>
          </a:p>
          <a:p>
            <a:pPr marL="139700" marR="139700" lvl="0" indent="0" algn="l" rtl="0">
              <a:lnSpc>
                <a:spcPct val="115000"/>
              </a:lnSpc>
              <a:spcBef>
                <a:spcPts val="1900"/>
              </a:spcBef>
              <a:spcAft>
                <a:spcPts val="0"/>
              </a:spcAft>
              <a:buNone/>
            </a:pPr>
            <a:r>
              <a:rPr lang="en" sz="1050">
                <a:solidFill>
                  <a:srgbClr val="FFFFFF"/>
                </a:solidFill>
                <a:highlight>
                  <a:srgbClr val="000000"/>
                </a:highlight>
                <a:latin typeface="Times New Roman"/>
                <a:ea typeface="Times New Roman"/>
                <a:cs typeface="Times New Roman"/>
                <a:sym typeface="Times New Roman"/>
              </a:rPr>
              <a:t>Lesson Plan</a:t>
            </a:r>
            <a:endParaRPr sz="1050">
              <a:solidFill>
                <a:srgbClr val="FFFFFF"/>
              </a:solidFill>
              <a:highlight>
                <a:srgbClr val="000000"/>
              </a:highlight>
              <a:latin typeface="Times New Roman"/>
              <a:ea typeface="Times New Roman"/>
              <a:cs typeface="Times New Roman"/>
              <a:sym typeface="Times New Roman"/>
            </a:endParaRPr>
          </a:p>
          <a:p>
            <a:pPr marL="279400" marR="279400" lvl="0" indent="0" algn="ctr" rtl="0">
              <a:lnSpc>
                <a:spcPct val="140000"/>
              </a:lnSpc>
              <a:spcBef>
                <a:spcPts val="3400"/>
              </a:spcBef>
              <a:spcAft>
                <a:spcPts val="0"/>
              </a:spcAft>
              <a:buNone/>
            </a:pPr>
            <a:r>
              <a:rPr lang="en" sz="1350" b="1">
                <a:highlight>
                  <a:srgbClr val="FFFFFF"/>
                </a:highlight>
                <a:uFill>
                  <a:noFill/>
                </a:uFill>
                <a:latin typeface="Times New Roman"/>
                <a:ea typeface="Times New Roman"/>
                <a:cs typeface="Times New Roman"/>
                <a:sym typeface="Times New Roman"/>
                <a:hlinkClick r:id="rId7"/>
              </a:rPr>
              <a:t>Frances Ellen Watkins Harper</a:t>
            </a:r>
            <a:endParaRPr sz="1350" b="1">
              <a:highlight>
                <a:srgbClr val="FFFFFF"/>
              </a:highlight>
              <a:uFill>
                <a:noFill/>
              </a:uFill>
              <a:latin typeface="Times New Roman"/>
              <a:ea typeface="Times New Roman"/>
              <a:cs typeface="Times New Roman"/>
              <a:sym typeface="Times New Roman"/>
              <a:hlinkClick r:id="rId7"/>
            </a:endParaRPr>
          </a:p>
          <a:p>
            <a:pPr marL="139700" marR="139700" lvl="0" indent="0" algn="l" rtl="0">
              <a:lnSpc>
                <a:spcPct val="115000"/>
              </a:lnSpc>
              <a:spcBef>
                <a:spcPts val="3400"/>
              </a:spcBef>
              <a:spcAft>
                <a:spcPts val="0"/>
              </a:spcAft>
              <a:buNone/>
            </a:pPr>
            <a:r>
              <a:rPr lang="en" sz="1050">
                <a:solidFill>
                  <a:srgbClr val="FFFFFF"/>
                </a:solidFill>
                <a:highlight>
                  <a:srgbClr val="000000"/>
                </a:highlight>
                <a:latin typeface="Times New Roman"/>
                <a:ea typeface="Times New Roman"/>
                <a:cs typeface="Times New Roman"/>
                <a:sym typeface="Times New Roman"/>
              </a:rPr>
              <a:t>Lesson Plan</a:t>
            </a:r>
            <a:endParaRPr sz="1050">
              <a:solidFill>
                <a:srgbClr val="FFFFFF"/>
              </a:solidFill>
              <a:highlight>
                <a:srgbClr val="000000"/>
              </a:highlight>
              <a:latin typeface="Times New Roman"/>
              <a:ea typeface="Times New Roman"/>
              <a:cs typeface="Times New Roman"/>
              <a:sym typeface="Times New Roman"/>
            </a:endParaRPr>
          </a:p>
          <a:p>
            <a:pPr marL="279400" marR="279400" lvl="0" indent="0" algn="ctr" rtl="0">
              <a:lnSpc>
                <a:spcPct val="140000"/>
              </a:lnSpc>
              <a:spcBef>
                <a:spcPts val="3400"/>
              </a:spcBef>
              <a:spcAft>
                <a:spcPts val="0"/>
              </a:spcAft>
              <a:buNone/>
            </a:pPr>
            <a:r>
              <a:rPr lang="en" sz="1350" b="1">
                <a:highlight>
                  <a:srgbClr val="FFFFFF"/>
                </a:highlight>
                <a:uFill>
                  <a:noFill/>
                </a:uFill>
                <a:latin typeface="Times New Roman"/>
                <a:ea typeface="Times New Roman"/>
                <a:cs typeface="Times New Roman"/>
                <a:sym typeface="Times New Roman"/>
                <a:hlinkClick r:id="rId8"/>
              </a:rPr>
              <a:t>Elinor “Lin” Ostrom, Nobel Prize Economist</a:t>
            </a:r>
            <a:endParaRPr sz="1350" b="1">
              <a:highlight>
                <a:srgbClr val="FFFFFF"/>
              </a:highlight>
              <a:uFill>
                <a:noFill/>
              </a:uFill>
              <a:latin typeface="Times New Roman"/>
              <a:ea typeface="Times New Roman"/>
              <a:cs typeface="Times New Roman"/>
              <a:sym typeface="Times New Roman"/>
              <a:hlinkClick r:id="rId8"/>
            </a:endParaRPr>
          </a:p>
          <a:p>
            <a:pPr marL="139700" marR="139700" lvl="0" indent="0" algn="l" rtl="0">
              <a:lnSpc>
                <a:spcPct val="115000"/>
              </a:lnSpc>
              <a:spcBef>
                <a:spcPts val="3400"/>
              </a:spcBef>
              <a:spcAft>
                <a:spcPts val="0"/>
              </a:spcAft>
              <a:buNone/>
            </a:pPr>
            <a:r>
              <a:rPr lang="en" sz="1050">
                <a:solidFill>
                  <a:srgbClr val="FFFFFF"/>
                </a:solidFill>
                <a:highlight>
                  <a:srgbClr val="000000"/>
                </a:highlight>
                <a:latin typeface="Times New Roman"/>
                <a:ea typeface="Times New Roman"/>
                <a:cs typeface="Times New Roman"/>
                <a:sym typeface="Times New Roman"/>
              </a:rPr>
              <a:t>Lesson Plan</a:t>
            </a:r>
            <a:endParaRPr sz="1050">
              <a:solidFill>
                <a:srgbClr val="FFFFFF"/>
              </a:solidFill>
              <a:highlight>
                <a:srgbClr val="000000"/>
              </a:highlight>
              <a:latin typeface="Times New Roman"/>
              <a:ea typeface="Times New Roman"/>
              <a:cs typeface="Times New Roman"/>
              <a:sym typeface="Times New Roman"/>
            </a:endParaRPr>
          </a:p>
          <a:p>
            <a:pPr marL="279400" marR="279400" lvl="0" indent="0" algn="ctr" rtl="0">
              <a:lnSpc>
                <a:spcPct val="140000"/>
              </a:lnSpc>
              <a:spcBef>
                <a:spcPts val="3400"/>
              </a:spcBef>
              <a:spcAft>
                <a:spcPts val="0"/>
              </a:spcAft>
              <a:buNone/>
            </a:pPr>
            <a:r>
              <a:rPr lang="en" sz="1350" b="1">
                <a:highlight>
                  <a:srgbClr val="FFFFFF"/>
                </a:highlight>
                <a:uFill>
                  <a:noFill/>
                </a:uFill>
                <a:latin typeface="Times New Roman"/>
                <a:ea typeface="Times New Roman"/>
                <a:cs typeface="Times New Roman"/>
                <a:sym typeface="Times New Roman"/>
                <a:hlinkClick r:id="rId9"/>
              </a:rPr>
              <a:t>Lessons in Leadership: The Honorable Yvonne B. Miller</a:t>
            </a:r>
            <a:endParaRPr sz="1350" b="1">
              <a:highlight>
                <a:srgbClr val="FFFFFF"/>
              </a:highlight>
              <a:uFill>
                <a:noFill/>
              </a:uFill>
              <a:latin typeface="Times New Roman"/>
              <a:ea typeface="Times New Roman"/>
              <a:cs typeface="Times New Roman"/>
              <a:sym typeface="Times New Roman"/>
              <a:hlinkClick r:id="rId9"/>
            </a:endParaRPr>
          </a:p>
          <a:p>
            <a:pPr marL="139700" marR="139700" lvl="0" indent="0" algn="l" rtl="0">
              <a:lnSpc>
                <a:spcPct val="115000"/>
              </a:lnSpc>
              <a:spcBef>
                <a:spcPts val="3400"/>
              </a:spcBef>
              <a:spcAft>
                <a:spcPts val="0"/>
              </a:spcAft>
              <a:buNone/>
            </a:pPr>
            <a:r>
              <a:rPr lang="en" sz="1050">
                <a:solidFill>
                  <a:srgbClr val="FFFFFF"/>
                </a:solidFill>
                <a:highlight>
                  <a:srgbClr val="000000"/>
                </a:highlight>
                <a:latin typeface="Times New Roman"/>
                <a:ea typeface="Times New Roman"/>
                <a:cs typeface="Times New Roman"/>
                <a:sym typeface="Times New Roman"/>
              </a:rPr>
              <a:t>Lesson Plan</a:t>
            </a:r>
            <a:endParaRPr sz="1050">
              <a:solidFill>
                <a:srgbClr val="FFFFFF"/>
              </a:solidFill>
              <a:highlight>
                <a:srgbClr val="000000"/>
              </a:highlight>
              <a:latin typeface="Times New Roman"/>
              <a:ea typeface="Times New Roman"/>
              <a:cs typeface="Times New Roman"/>
              <a:sym typeface="Times New Roman"/>
            </a:endParaRPr>
          </a:p>
          <a:p>
            <a:pPr marL="279400" marR="279400" lvl="0" indent="0" algn="ctr" rtl="0">
              <a:lnSpc>
                <a:spcPct val="140000"/>
              </a:lnSpc>
              <a:spcBef>
                <a:spcPts val="3400"/>
              </a:spcBef>
              <a:spcAft>
                <a:spcPts val="0"/>
              </a:spcAft>
              <a:buNone/>
            </a:pPr>
            <a:r>
              <a:rPr lang="en" sz="1350" b="1">
                <a:highlight>
                  <a:srgbClr val="FFFFFF"/>
                </a:highlight>
                <a:uFill>
                  <a:noFill/>
                </a:uFill>
                <a:latin typeface="Times New Roman"/>
                <a:ea typeface="Times New Roman"/>
                <a:cs typeface="Times New Roman"/>
                <a:sym typeface="Times New Roman"/>
                <a:hlinkClick r:id="rId10"/>
              </a:rPr>
              <a:t>Stacey Abrams: Changing the Trajectory of Protecting People’s Voices and Votes</a:t>
            </a:r>
            <a:endParaRPr sz="1350" b="1">
              <a:highlight>
                <a:srgbClr val="FFFFFF"/>
              </a:highlight>
              <a:uFill>
                <a:noFill/>
              </a:uFill>
              <a:latin typeface="Times New Roman"/>
              <a:ea typeface="Times New Roman"/>
              <a:cs typeface="Times New Roman"/>
              <a:sym typeface="Times New Roman"/>
              <a:hlinkClick r:id="rId10"/>
            </a:endParaRPr>
          </a:p>
          <a:p>
            <a:pPr marL="139700" marR="139700" lvl="0" indent="0" algn="l" rtl="0">
              <a:lnSpc>
                <a:spcPct val="125000"/>
              </a:lnSpc>
              <a:spcBef>
                <a:spcPts val="3400"/>
              </a:spcBef>
              <a:spcAft>
                <a:spcPts val="0"/>
              </a:spcAft>
              <a:buNone/>
            </a:pPr>
            <a:r>
              <a:rPr lang="en" sz="1350" b="1">
                <a:solidFill>
                  <a:srgbClr val="FFFFFF"/>
                </a:solidFill>
                <a:highlight>
                  <a:srgbClr val="000000"/>
                </a:highlight>
              </a:rPr>
              <a:t>SUPPORT US</a:t>
            </a:r>
            <a:endParaRPr sz="1350" b="1">
              <a:solidFill>
                <a:srgbClr val="FFFFFF"/>
              </a:solidFill>
              <a:highlight>
                <a:srgbClr val="000000"/>
              </a:highlight>
            </a:endParaRPr>
          </a:p>
          <a:p>
            <a:pPr marL="139700" marR="139700" lvl="0" indent="0" algn="l" rtl="0">
              <a:lnSpc>
                <a:spcPct val="115000"/>
              </a:lnSpc>
              <a:spcBef>
                <a:spcPts val="1100"/>
              </a:spcBef>
              <a:spcAft>
                <a:spcPts val="0"/>
              </a:spcAft>
              <a:buNone/>
            </a:pPr>
            <a:r>
              <a:rPr lang="en" sz="1500" b="1">
                <a:solidFill>
                  <a:srgbClr val="2A24E4"/>
                </a:solidFill>
                <a:highlight>
                  <a:srgbClr val="000000"/>
                </a:highlight>
                <a:uFill>
                  <a:noFill/>
                </a:uFill>
                <a:latin typeface="Times New Roman"/>
                <a:ea typeface="Times New Roman"/>
                <a:cs typeface="Times New Roman"/>
                <a:sym typeface="Times New Roman"/>
                <a:hlinkClick r:id="rId11">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DONATE</a:t>
            </a:r>
            <a:endParaRPr sz="1500" b="1">
              <a:solidFill>
                <a:srgbClr val="2A24E4"/>
              </a:solidFill>
              <a:highlight>
                <a:srgbClr val="000000"/>
              </a:highlight>
              <a:latin typeface="Times New Roman"/>
              <a:ea typeface="Times New Roman"/>
              <a:cs typeface="Times New Roman"/>
              <a:sym typeface="Times New Roman"/>
            </a:endParaRPr>
          </a:p>
          <a:p>
            <a:pPr marL="139700" marR="139700" lvl="0" indent="0" algn="l" rtl="0">
              <a:lnSpc>
                <a:spcPct val="115000"/>
              </a:lnSpc>
              <a:spcBef>
                <a:spcPts val="0"/>
              </a:spcBef>
              <a:spcAft>
                <a:spcPts val="0"/>
              </a:spcAft>
              <a:buNone/>
            </a:pPr>
            <a:r>
              <a:rPr lang="en" sz="1500" b="1">
                <a:solidFill>
                  <a:srgbClr val="FFFFFF"/>
                </a:solidFill>
                <a:highlight>
                  <a:srgbClr val="000000"/>
                </a:highlight>
                <a:latin typeface="Times New Roman"/>
                <a:ea typeface="Times New Roman"/>
                <a:cs typeface="Times New Roman"/>
                <a:sym typeface="Times New Roman"/>
              </a:rPr>
              <a:t>Select Site Text Size</a:t>
            </a:r>
            <a:endParaRPr sz="1500" b="1">
              <a:solidFill>
                <a:srgbClr val="FFFFFF"/>
              </a:solidFill>
              <a:highlight>
                <a:srgbClr val="000000"/>
              </a:highlight>
              <a:latin typeface="Times New Roman"/>
              <a:ea typeface="Times New Roman"/>
              <a:cs typeface="Times New Roman"/>
              <a:sym typeface="Times New Roman"/>
            </a:endParaRPr>
          </a:p>
          <a:p>
            <a:pPr marL="254000" marR="254000" lvl="0" indent="0" algn="l" rtl="0">
              <a:lnSpc>
                <a:spcPct val="142857"/>
              </a:lnSpc>
              <a:spcBef>
                <a:spcPts val="0"/>
              </a:spcBef>
              <a:spcAft>
                <a:spcPts val="0"/>
              </a:spcAft>
              <a:buNone/>
            </a:pPr>
            <a:r>
              <a:rPr lang="en" sz="1200">
                <a:solidFill>
                  <a:srgbClr val="555555"/>
                </a:solidFill>
                <a:highlight>
                  <a:srgbClr val="FFFFFF"/>
                </a:highlight>
                <a:latin typeface="Times New Roman"/>
                <a:ea typeface="Times New Roman"/>
                <a:cs typeface="Times New Roman"/>
                <a:sym typeface="Times New Roman"/>
              </a:rPr>
              <a:t>RegularLargeLargerLargest</a:t>
            </a:r>
            <a:endParaRPr sz="1200">
              <a:solidFill>
                <a:srgbClr val="555555"/>
              </a:solidFill>
              <a:highlight>
                <a:srgbClr val="FFFFFF"/>
              </a:highlight>
              <a:latin typeface="Times New Roman"/>
              <a:ea typeface="Times New Roman"/>
              <a:cs typeface="Times New Roman"/>
              <a:sym typeface="Times New Roman"/>
            </a:endParaRPr>
          </a:p>
          <a:p>
            <a:pPr marL="139700" marR="2324100" lvl="0" indent="0" algn="l" rtl="0">
              <a:lnSpc>
                <a:spcPct val="125000"/>
              </a:lnSpc>
              <a:spcBef>
                <a:spcPts val="0"/>
              </a:spcBef>
              <a:spcAft>
                <a:spcPts val="0"/>
              </a:spcAft>
              <a:buNone/>
            </a:pPr>
            <a:r>
              <a:rPr lang="en" sz="1350" b="1">
                <a:solidFill>
                  <a:srgbClr val="FFFFFF"/>
                </a:solidFill>
                <a:highlight>
                  <a:srgbClr val="000000"/>
                </a:highlight>
              </a:rPr>
              <a:t>STAY IN TOUCH</a:t>
            </a:r>
            <a:endParaRPr sz="1350" b="1">
              <a:solidFill>
                <a:srgbClr val="FFFFFF"/>
              </a:solidFill>
              <a:highlight>
                <a:srgbClr val="000000"/>
              </a:highlight>
            </a:endParaRPr>
          </a:p>
          <a:p>
            <a:pPr marL="139700" marR="2324100" lvl="0" indent="0" algn="l" rtl="0">
              <a:lnSpc>
                <a:spcPct val="115000"/>
              </a:lnSpc>
              <a:spcBef>
                <a:spcPts val="1100"/>
              </a:spcBef>
              <a:spcAft>
                <a:spcPts val="0"/>
              </a:spcAft>
              <a:buNone/>
            </a:pPr>
            <a:r>
              <a:rPr lang="en" sz="1500">
                <a:solidFill>
                  <a:srgbClr val="333333"/>
                </a:solidFill>
                <a:highlight>
                  <a:srgbClr val="000000"/>
                </a:highlight>
                <a:latin typeface="Times New Roman"/>
                <a:ea typeface="Times New Roman"/>
                <a:cs typeface="Times New Roman"/>
                <a:sym typeface="Times New Roman"/>
              </a:rPr>
              <a:t> </a:t>
            </a:r>
            <a:endParaRPr sz="1500">
              <a:solidFill>
                <a:srgbClr val="333333"/>
              </a:solidFill>
              <a:highlight>
                <a:srgbClr val="000000"/>
              </a:highlight>
              <a:latin typeface="Times New Roman"/>
              <a:ea typeface="Times New Roman"/>
              <a:cs typeface="Times New Roman"/>
              <a:sym typeface="Times New Roman"/>
            </a:endParaRPr>
          </a:p>
          <a:p>
            <a:pPr marL="139700" marR="2324100" lvl="0" indent="0" algn="l" rtl="0">
              <a:lnSpc>
                <a:spcPct val="115000"/>
              </a:lnSpc>
              <a:spcBef>
                <a:spcPts val="500"/>
              </a:spcBef>
              <a:spcAft>
                <a:spcPts val="0"/>
              </a:spcAft>
              <a:buNone/>
            </a:pPr>
            <a:r>
              <a:rPr lang="en" sz="850">
                <a:solidFill>
                  <a:srgbClr val="999999"/>
                </a:solidFill>
                <a:highlight>
                  <a:srgbClr val="000000"/>
                </a:highlight>
                <a:latin typeface="Times New Roman"/>
                <a:ea typeface="Times New Roman"/>
                <a:cs typeface="Times New Roman"/>
                <a:sym typeface="Times New Roman"/>
              </a:rPr>
              <a:t>We’ll never share your email with anyone else</a:t>
            </a:r>
            <a:endParaRPr sz="850">
              <a:solidFill>
                <a:srgbClr val="999999"/>
              </a:solidFill>
              <a:highlight>
                <a:srgbClr val="000000"/>
              </a:highlight>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sz="1500">
                <a:highlight>
                  <a:srgbClr val="FFFFFF"/>
                </a:highlight>
                <a:latin typeface="Times New Roman"/>
                <a:ea typeface="Times New Roman"/>
                <a:cs typeface="Times New Roman"/>
                <a:sym typeface="Times New Roman"/>
              </a:rPr>
              <a:t>   </a:t>
            </a:r>
            <a:r>
              <a:rPr lang="en" sz="900" b="1">
                <a:highlight>
                  <a:srgbClr val="FFFFFF"/>
                </a:highlight>
                <a:uFill>
                  <a:noFill/>
                </a:uFill>
                <a:hlinkClick r:id="rId12"/>
              </a:rPr>
              <a:t>Terms of Use</a:t>
            </a:r>
            <a:r>
              <a:rPr lang="en" sz="1500">
                <a:highlight>
                  <a:srgbClr val="FFFFFF"/>
                </a:highlight>
                <a:latin typeface="Times New Roman"/>
                <a:ea typeface="Times New Roman"/>
                <a:cs typeface="Times New Roman"/>
                <a:sym typeface="Times New Roman"/>
              </a:rPr>
              <a:t> </a:t>
            </a:r>
            <a:r>
              <a:rPr lang="en" sz="900" b="1">
                <a:highlight>
                  <a:srgbClr val="FFFFFF"/>
                </a:highlight>
                <a:uFill>
                  <a:noFill/>
                </a:uFill>
                <a:hlinkClick r:id="rId13"/>
              </a:rPr>
              <a:t>Privacy Policy</a:t>
            </a:r>
            <a:endParaRPr sz="900" b="1">
              <a:highlight>
                <a:srgbClr val="FFFFFF"/>
              </a:highlight>
            </a:endParaRPr>
          </a:p>
          <a:p>
            <a:pPr marL="0" lvl="0" indent="0" algn="l" rtl="0">
              <a:lnSpc>
                <a:spcPct val="115000"/>
              </a:lnSpc>
              <a:spcBef>
                <a:spcPts val="1500"/>
              </a:spcBef>
              <a:spcAft>
                <a:spcPts val="0"/>
              </a:spcAft>
              <a:buNone/>
            </a:pPr>
            <a:r>
              <a:rPr lang="en" sz="1500">
                <a:highlight>
                  <a:srgbClr val="FFFFFF"/>
                </a:highlight>
                <a:latin typeface="Times New Roman"/>
                <a:ea typeface="Times New Roman"/>
                <a:cs typeface="Times New Roman"/>
                <a:sym typeface="Times New Roman"/>
              </a:rPr>
              <a:t>                 </a:t>
            </a:r>
            <a:r>
              <a:rPr lang="en" sz="1050">
                <a:highlight>
                  <a:srgbClr val="FFFFFF"/>
                </a:highlight>
                <a:latin typeface="Times New Roman"/>
                <a:ea typeface="Times New Roman"/>
                <a:cs typeface="Times New Roman"/>
                <a:sym typeface="Times New Roman"/>
              </a:rPr>
              <a:t>GENEROUSLY SUPPORTED BY</a:t>
            </a:r>
            <a:r>
              <a:rPr lang="en" sz="1500">
                <a:highlight>
                  <a:srgbClr val="FFFFFF"/>
                </a:highlight>
                <a:latin typeface="Times New Roman"/>
                <a:ea typeface="Times New Roman"/>
                <a:cs typeface="Times New Roman"/>
                <a:sym typeface="Times New Roman"/>
              </a:rPr>
              <a:t> </a:t>
            </a:r>
            <a:endParaRPr sz="1500">
              <a:highlight>
                <a:srgbClr val="FFFFFF"/>
              </a:highlight>
              <a:latin typeface="Times New Roman"/>
              <a:ea typeface="Times New Roman"/>
              <a:cs typeface="Times New Roman"/>
              <a:sym typeface="Times New Roman"/>
            </a:endParaRPr>
          </a:p>
        </p:txBody>
      </p:sp>
      <p:sp>
        <p:nvSpPr>
          <p:cNvPr id="74" name="Google Shape;74;p15"/>
          <p:cNvSpPr txBox="1"/>
          <p:nvPr/>
        </p:nvSpPr>
        <p:spPr>
          <a:xfrm rot="-729" flipH="1">
            <a:off x="95749" y="1701442"/>
            <a:ext cx="8487900" cy="827700"/>
          </a:xfrm>
          <a:prstGeom prst="rect">
            <a:avLst/>
          </a:prstGeom>
          <a:noFill/>
          <a:ln>
            <a:noFill/>
          </a:ln>
        </p:spPr>
        <p:txBody>
          <a:bodyPr spcFirstLastPara="1" wrap="square" lIns="91425" tIns="91425" rIns="91425" bIns="91425" anchor="t" anchorCtr="0">
            <a:spAutoFit/>
          </a:bodyPr>
          <a:lstStyle/>
          <a:p>
            <a:pPr marL="114300" marR="114300" lvl="0" indent="0" algn="l" rtl="0">
              <a:lnSpc>
                <a:spcPct val="115000"/>
              </a:lnSpc>
              <a:spcBef>
                <a:spcPts val="0"/>
              </a:spcBef>
              <a:spcAft>
                <a:spcPts val="0"/>
              </a:spcAft>
              <a:buNone/>
            </a:pPr>
            <a:r>
              <a:rPr lang="en" sz="1100">
                <a:solidFill>
                  <a:schemeClr val="dk1"/>
                </a:solidFill>
              </a:rPr>
              <a:t>Ironically, </a:t>
            </a:r>
            <a:r>
              <a:rPr lang="en" sz="1100" b="1">
                <a:solidFill>
                  <a:schemeClr val="dk1"/>
                </a:solidFill>
              </a:rPr>
              <a:t>she is best known to</a:t>
            </a:r>
            <a:r>
              <a:rPr lang="en" sz="1100">
                <a:solidFill>
                  <a:schemeClr val="dk1"/>
                </a:solidFill>
              </a:rPr>
              <a:t> English-speaking readers as the author of a single novella — "Gigi" — written during the Second World War, which is unique in her oeuvre precisely for the mellowness that makes it so popular.</a:t>
            </a:r>
            <a:endParaRPr sz="1100">
              <a:solidFill>
                <a:schemeClr val="dk1"/>
              </a:solidFill>
            </a:endParaRPr>
          </a:p>
          <a:p>
            <a:pPr marL="38100" marR="38100" lvl="0" indent="0" algn="ctr" rtl="0">
              <a:lnSpc>
                <a:spcPct val="115000"/>
              </a:lnSpc>
              <a:spcBef>
                <a:spcPts val="0"/>
              </a:spcBef>
              <a:spcAft>
                <a:spcPts val="0"/>
              </a:spcAft>
              <a:buNone/>
            </a:pPr>
            <a:r>
              <a:rPr lang="en" sz="650">
                <a:solidFill>
                  <a:srgbClr val="C6C6C6"/>
                </a:solidFill>
                <a:highlight>
                  <a:srgbClr val="FFFFFF"/>
                </a:highlight>
              </a:rPr>
              <a:t>1</a:t>
            </a:r>
            <a:endParaRPr sz="650">
              <a:solidFill>
                <a:srgbClr val="C6C6C6"/>
              </a:solidFill>
              <a:highlight>
                <a:srgbClr val="FFFFFF"/>
              </a:highlight>
            </a:endParaRPr>
          </a:p>
          <a:p>
            <a:pPr marL="0" marR="152400" lvl="0" indent="0" algn="l" rtl="0">
              <a:lnSpc>
                <a:spcPct val="115000"/>
              </a:lnSpc>
              <a:spcBef>
                <a:spcPts val="0"/>
              </a:spcBef>
              <a:spcAft>
                <a:spcPts val="0"/>
              </a:spcAft>
              <a:buNone/>
            </a:pPr>
            <a:endParaRPr sz="900">
              <a:solidFill>
                <a:schemeClr val="hlink"/>
              </a:solidFill>
              <a:highlight>
                <a:srgbClr val="FFFFFF"/>
              </a:highlight>
              <a:uFill>
                <a:noFill/>
              </a:uFill>
              <a:hlinkClick r:id="rId14"/>
            </a:endParaRPr>
          </a:p>
        </p:txBody>
      </p:sp>
      <p:sp>
        <p:nvSpPr>
          <p:cNvPr id="75" name="Google Shape;75;p15"/>
          <p:cNvSpPr txBox="1"/>
          <p:nvPr/>
        </p:nvSpPr>
        <p:spPr>
          <a:xfrm>
            <a:off x="0" y="0"/>
            <a:ext cx="3000000" cy="323100"/>
          </a:xfrm>
          <a:prstGeom prst="rect">
            <a:avLst/>
          </a:prstGeom>
          <a:noFill/>
          <a:ln>
            <a:noFill/>
          </a:ln>
        </p:spPr>
        <p:txBody>
          <a:bodyPr spcFirstLastPara="1" wrap="square" lIns="91425" tIns="91425" rIns="91425" bIns="91425" anchor="t" anchorCtr="0">
            <a:spAutoFit/>
          </a:bodyPr>
          <a:lstStyle/>
          <a:p>
            <a:pPr marL="0" marR="114300" lvl="0" indent="0" algn="l" rtl="0">
              <a:lnSpc>
                <a:spcPct val="115000"/>
              </a:lnSpc>
              <a:spcBef>
                <a:spcPts val="0"/>
              </a:spcBef>
              <a:spcAft>
                <a:spcPts val="0"/>
              </a:spcAft>
              <a:buNone/>
            </a:pPr>
            <a:endParaRPr sz="900">
              <a:solidFill>
                <a:schemeClr val="hlink"/>
              </a:solidFill>
              <a:highlight>
                <a:srgbClr val="FFFFFF"/>
              </a:highlight>
              <a:uFill>
                <a:noFill/>
              </a:uFill>
              <a:hlinkClick r:id="rId14"/>
            </a:endParaRPr>
          </a:p>
        </p:txBody>
      </p:sp>
      <p:sp>
        <p:nvSpPr>
          <p:cNvPr id="76" name="Google Shape;76;p15"/>
          <p:cNvSpPr txBox="1"/>
          <p:nvPr/>
        </p:nvSpPr>
        <p:spPr>
          <a:xfrm>
            <a:off x="95750" y="1078475"/>
            <a:ext cx="3000000" cy="354000"/>
          </a:xfrm>
          <a:prstGeom prst="rect">
            <a:avLst/>
          </a:prstGeom>
          <a:noFill/>
          <a:ln>
            <a:noFill/>
          </a:ln>
        </p:spPr>
        <p:txBody>
          <a:bodyPr spcFirstLastPara="1" wrap="square" lIns="91425" tIns="91425" rIns="91425" bIns="91425" anchor="t" anchorCtr="0">
            <a:spAutoFit/>
          </a:bodyPr>
          <a:lstStyle/>
          <a:p>
            <a:pPr marL="0" marR="114300" lvl="0" indent="0" algn="l" rtl="0">
              <a:lnSpc>
                <a:spcPct val="115000"/>
              </a:lnSpc>
              <a:spcBef>
                <a:spcPts val="0"/>
              </a:spcBef>
              <a:spcAft>
                <a:spcPts val="0"/>
              </a:spcAft>
              <a:buNone/>
            </a:pPr>
            <a:endParaRPr sz="1100" b="1">
              <a:solidFill>
                <a:schemeClr val="dk1"/>
              </a:solidFill>
              <a:uFill>
                <a:noFill/>
              </a:uFill>
              <a:hlinkClick r:id="rId1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265500" y="2803075"/>
            <a:ext cx="4045200" cy="1482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Rachel carson.</a:t>
            </a:r>
            <a:endParaRPr/>
          </a:p>
        </p:txBody>
      </p:sp>
      <p:sp>
        <p:nvSpPr>
          <p:cNvPr id="82" name="Google Shape;82;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
        <p:nvSpPr>
          <p:cNvPr id="83" name="Google Shape;83;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endParaRPr/>
          </a:p>
        </p:txBody>
      </p:sp>
      <p:pic>
        <p:nvPicPr>
          <p:cNvPr id="84" name="Google Shape;84;p16" descr="Image result for is rachel a famous female scientist"/>
          <p:cNvPicPr preferRelativeResize="0"/>
          <p:nvPr/>
        </p:nvPicPr>
        <p:blipFill>
          <a:blip r:embed="rId3">
            <a:alphaModFix/>
          </a:blip>
          <a:stretch>
            <a:fillRect/>
          </a:stretch>
        </p:blipFill>
        <p:spPr>
          <a:xfrm>
            <a:off x="899050" y="85775"/>
            <a:ext cx="1266750" cy="2309600"/>
          </a:xfrm>
          <a:prstGeom prst="rect">
            <a:avLst/>
          </a:prstGeom>
          <a:noFill/>
          <a:ln>
            <a:noFill/>
          </a:ln>
        </p:spPr>
      </p:pic>
      <p:sp>
        <p:nvSpPr>
          <p:cNvPr id="85" name="Google Shape;85;p16"/>
          <p:cNvSpPr txBox="1"/>
          <p:nvPr/>
        </p:nvSpPr>
        <p:spPr>
          <a:xfrm>
            <a:off x="719600" y="5164850"/>
            <a:ext cx="3000000" cy="863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lnSpc>
                <a:spcPct val="115000"/>
              </a:lnSpc>
              <a:spcBef>
                <a:spcPts val="0"/>
              </a:spcBef>
              <a:spcAft>
                <a:spcPts val="0"/>
              </a:spcAft>
              <a:buNone/>
            </a:pPr>
            <a:endParaRPr sz="900">
              <a:solidFill>
                <a:srgbClr val="70757A"/>
              </a:solidFill>
              <a:highlight>
                <a:srgbClr val="FFFFFF"/>
              </a:highlight>
            </a:endParaRPr>
          </a:p>
        </p:txBody>
      </p:sp>
      <p:pic>
        <p:nvPicPr>
          <p:cNvPr id="86" name="Google Shape;86;p16" descr="Image result for is rachel a famous female scientist"/>
          <p:cNvPicPr preferRelativeResize="0"/>
          <p:nvPr/>
        </p:nvPicPr>
        <p:blipFill>
          <a:blip r:embed="rId3">
            <a:alphaModFix/>
          </a:blip>
          <a:stretch>
            <a:fillRect/>
          </a:stretch>
        </p:blipFill>
        <p:spPr>
          <a:xfrm>
            <a:off x="5102325" y="1355300"/>
            <a:ext cx="1266739" cy="1524000"/>
          </a:xfrm>
          <a:prstGeom prst="rect">
            <a:avLst/>
          </a:prstGeom>
          <a:noFill/>
          <a:ln>
            <a:noFill/>
          </a:ln>
        </p:spPr>
      </p:pic>
      <p:sp>
        <p:nvSpPr>
          <p:cNvPr id="87" name="Google Shape;87;p16"/>
          <p:cNvSpPr txBox="1"/>
          <p:nvPr/>
        </p:nvSpPr>
        <p:spPr>
          <a:xfrm>
            <a:off x="5254725" y="15077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lnSpc>
                <a:spcPct val="115000"/>
              </a:lnSpc>
              <a:spcBef>
                <a:spcPts val="0"/>
              </a:spcBef>
              <a:spcAft>
                <a:spcPts val="0"/>
              </a:spcAft>
              <a:buNone/>
            </a:pPr>
            <a:r>
              <a:rPr lang="en" sz="1200">
                <a:solidFill>
                  <a:srgbClr val="202124"/>
                </a:solidFill>
                <a:highlight>
                  <a:srgbClr val="FFFFFF"/>
                </a:highlight>
              </a:rPr>
              <a:t>Rachel Carson was an American biologist well known for </a:t>
            </a:r>
            <a:r>
              <a:rPr lang="en" sz="1200" b="1">
                <a:solidFill>
                  <a:srgbClr val="202124"/>
                </a:solidFill>
                <a:highlight>
                  <a:srgbClr val="FFFFFF"/>
                </a:highlight>
              </a:rPr>
              <a:t>her writings on environmental pollution and the natural history of the sea</a:t>
            </a:r>
            <a:r>
              <a:rPr lang="en" sz="1200">
                <a:solidFill>
                  <a:srgbClr val="202124"/>
                </a:solidFill>
                <a:highlight>
                  <a:srgbClr val="FFFFFF"/>
                </a:highlight>
              </a:rPr>
              <a:t>. Her book, Silent Spring (1962), became one of the most influential books in the modern environmental movement and provided the impetus for tighter control of pesticides, including DDT.</a:t>
            </a:r>
            <a:r>
              <a:rPr lang="en" sz="900">
                <a:solidFill>
                  <a:srgbClr val="70757A"/>
                </a:solidFill>
                <a:highlight>
                  <a:srgbClr val="FFFFFF"/>
                </a:highlight>
              </a:rPr>
              <a:t>26 Jan 2023</a:t>
            </a:r>
            <a:endParaRPr sz="900">
              <a:solidFill>
                <a:srgbClr val="70757A"/>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subTitle" idx="1"/>
          </p:nvPr>
        </p:nvSpPr>
        <p:spPr>
          <a:xfrm>
            <a:off x="735625" y="2571750"/>
            <a:ext cx="4045200" cy="1235100"/>
          </a:xfrm>
          <a:prstGeom prst="rect">
            <a:avLst/>
          </a:prstGeom>
          <a:ln w="9525" cap="flat" cmpd="sng">
            <a:solidFill>
              <a:schemeClr val="dk1"/>
            </a:solidFill>
            <a:prstDash val="solid"/>
            <a:round/>
            <a:headEnd type="none" w="sm" len="sm"/>
            <a:tailEnd type="none" w="sm" len="sm"/>
          </a:ln>
        </p:spPr>
        <p:txBody>
          <a:bodyPr spcFirstLastPara="1" wrap="square" lIns="800100" tIns="91425" rIns="91425" bIns="91425" anchor="t" anchorCtr="0">
            <a:noAutofit/>
          </a:bodyPr>
          <a:lstStyle/>
          <a:p>
            <a:pPr marL="0" lvl="0" indent="0" algn="l" rtl="0">
              <a:spcBef>
                <a:spcPts val="0"/>
              </a:spcBef>
              <a:spcAft>
                <a:spcPts val="0"/>
              </a:spcAft>
              <a:buNone/>
            </a:pPr>
            <a:r>
              <a:rPr lang="en" sz="8000"/>
              <a:t>facts…</a:t>
            </a:r>
            <a:endParaRPr sz="8000">
              <a:latin typeface="Caveat"/>
              <a:ea typeface="Caveat"/>
              <a:cs typeface="Caveat"/>
              <a:sym typeface="Caveat"/>
            </a:endParaRPr>
          </a:p>
        </p:txBody>
      </p:sp>
      <p:sp>
        <p:nvSpPr>
          <p:cNvPr id="93" name="Google Shape;93;p17"/>
          <p:cNvSpPr txBox="1">
            <a:spLocks noGrp="1"/>
          </p:cNvSpPr>
          <p:nvPr>
            <p:ph type="body" idx="2"/>
          </p:nvPr>
        </p:nvSpPr>
        <p:spPr>
          <a:xfrm>
            <a:off x="4939500" y="724075"/>
            <a:ext cx="3837000" cy="3695100"/>
          </a:xfrm>
          <a:prstGeom prst="rect">
            <a:avLst/>
          </a:prstGeom>
          <a:ln w="9525" cap="flat" cmpd="sng">
            <a:solidFill>
              <a:schemeClr val="accent4"/>
            </a:solidFill>
            <a:prstDash val="solid"/>
            <a:round/>
            <a:headEnd type="none" w="sm" len="sm"/>
            <a:tailEnd type="none" w="sm" len="sm"/>
          </a:ln>
        </p:spPr>
        <p:txBody>
          <a:bodyPr spcFirstLastPara="1" wrap="square" lIns="91425" tIns="91425" rIns="91425" bIns="91425" anchor="ctr" anchorCtr="0">
            <a:normAutofit/>
          </a:bodyPr>
          <a:lstStyle/>
          <a:p>
            <a:pPr marL="0" lvl="0" indent="0" algn="l" rtl="0">
              <a:spcBef>
                <a:spcPts val="0"/>
              </a:spcBef>
              <a:spcAft>
                <a:spcPts val="0"/>
              </a:spcAft>
              <a:buClr>
                <a:schemeClr val="dk1"/>
              </a:buClr>
              <a:buSzPts val="1100"/>
              <a:buFont typeface="Arial"/>
              <a:buNone/>
            </a:pPr>
            <a:r>
              <a:rPr lang="en" sz="1050">
                <a:solidFill>
                  <a:srgbClr val="444444"/>
                </a:solidFill>
                <a:highlight>
                  <a:srgbClr val="FFFFFF"/>
                </a:highlight>
              </a:rPr>
              <a:t>Rachel’s father, Robert Carson, was a traveling insurance salesman who was often absent from home.</a:t>
            </a:r>
            <a:endParaRPr sz="1050">
              <a:solidFill>
                <a:srgbClr val="444444"/>
              </a:solidFill>
              <a:highlight>
                <a:srgbClr val="FFFFFF"/>
              </a:highlight>
            </a:endParaRPr>
          </a:p>
          <a:p>
            <a:pPr marL="0" lvl="0" indent="0" algn="l" rtl="0">
              <a:spcBef>
                <a:spcPts val="1200"/>
              </a:spcBef>
              <a:spcAft>
                <a:spcPts val="0"/>
              </a:spcAft>
              <a:buClr>
                <a:schemeClr val="dk1"/>
              </a:buClr>
              <a:buSzPts val="1100"/>
              <a:buFont typeface="Arial"/>
              <a:buNone/>
            </a:pPr>
            <a:r>
              <a:rPr lang="en" sz="1050">
                <a:solidFill>
                  <a:srgbClr val="444444"/>
                </a:solidFill>
                <a:highlight>
                  <a:srgbClr val="FFFFFF"/>
                </a:highlight>
              </a:rPr>
              <a:t>Her mother, Maria McLean, had been educated at an elite Presbyterian high school in Washington D.C. and was an accomplished singer and musician; before marriage she was a school teacher.</a:t>
            </a:r>
            <a:endParaRPr sz="1050">
              <a:solidFill>
                <a:srgbClr val="444444"/>
              </a:solidFill>
              <a:highlight>
                <a:srgbClr val="FFFFFF"/>
              </a:highlight>
            </a:endParaRPr>
          </a:p>
          <a:p>
            <a:pPr marL="0" lvl="0" indent="0" algn="l" rtl="0">
              <a:spcBef>
                <a:spcPts val="1400"/>
              </a:spcBef>
              <a:spcAft>
                <a:spcPts val="0"/>
              </a:spcAft>
              <a:buClr>
                <a:schemeClr val="dk1"/>
              </a:buClr>
              <a:buSzPts val="1100"/>
              <a:buFont typeface="Arial"/>
              <a:buNone/>
            </a:pPr>
            <a:r>
              <a:rPr lang="en" sz="1050">
                <a:solidFill>
                  <a:srgbClr val="444444"/>
                </a:solidFill>
                <a:highlight>
                  <a:srgbClr val="FFFFFF"/>
                </a:highlight>
              </a:rPr>
              <a:t>Rachel was the youngest of her parents’ three children – her sister Marian and brother Robert were ten and eight years older than her.</a:t>
            </a:r>
            <a:endParaRPr sz="1050">
              <a:solidFill>
                <a:srgbClr val="444444"/>
              </a:solidFill>
              <a:highlight>
                <a:srgbClr val="FFFFFF"/>
              </a:highlight>
            </a:endParaRPr>
          </a:p>
          <a:p>
            <a:pPr marL="0" lvl="0" indent="0" algn="l" rtl="0">
              <a:spcBef>
                <a:spcPts val="1400"/>
              </a:spcBef>
              <a:spcAft>
                <a:spcPts val="0"/>
              </a:spcAft>
              <a:buClr>
                <a:schemeClr val="dk1"/>
              </a:buClr>
              <a:buSzPts val="1100"/>
              <a:buFont typeface="Arial"/>
              <a:buNone/>
            </a:pPr>
            <a:r>
              <a:rPr lang="en" sz="1050">
                <a:solidFill>
                  <a:srgbClr val="444444"/>
                </a:solidFill>
                <a:highlight>
                  <a:srgbClr val="FFFFFF"/>
                </a:highlight>
              </a:rPr>
              <a:t>Although the Carson’s home had plenty of land, the family had very little money. Their home had no indoor plumbing and no electricity.</a:t>
            </a:r>
            <a:endParaRPr sz="1050">
              <a:solidFill>
                <a:srgbClr val="444444"/>
              </a:solidFill>
              <a:highlight>
                <a:srgbClr val="FFFFFF"/>
              </a:highlight>
            </a:endParaRPr>
          </a:p>
          <a:p>
            <a:pPr marL="0" lvl="0" indent="0" algn="l" rtl="0">
              <a:spcBef>
                <a:spcPts val="14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1044</Words>
  <Application>Microsoft Office PowerPoint</Application>
  <PresentationFormat>On-screen Show (16:9)</PresentationFormat>
  <Paragraphs>54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Caveat</vt:lpstr>
      <vt:lpstr>Pacifico</vt:lpstr>
      <vt:lpstr>Simple Light</vt:lpstr>
      <vt:lpstr>Female scientist</vt:lpstr>
      <vt:lpstr> </vt:lpstr>
      <vt:lpstr>What she is known for. </vt:lpstr>
      <vt:lpstr>Rachel carson.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scientist</dc:title>
  <dc:creator>Kelly GIBNEY</dc:creator>
  <cp:lastModifiedBy>Kelly GIBNEY</cp:lastModifiedBy>
  <cp:revision>1</cp:revision>
  <dcterms:modified xsi:type="dcterms:W3CDTF">2023-04-03T13:33:13Z</dcterms:modified>
</cp:coreProperties>
</file>