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35"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dfaf0195c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1dfaf0195c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1dfaf0195c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1dfaf0195c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1e248773f6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1e248773f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1dee6f7009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1dee6f7009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1dee6f700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1dee6f700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1dfaf0195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1dfaf019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1dfaf0195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1dfaf0195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1dfaf0195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1dfaf0195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1dfaf0195c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1dfaf0195c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1dfaf0195c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1dfaf0195c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1dfaf0195c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1dfaf0195c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144275"/>
            <a:ext cx="8520600" cy="2052600"/>
          </a:xfrm>
          <a:prstGeom prst="rect">
            <a:avLst/>
          </a:prstGeom>
          <a:solidFill>
            <a:schemeClr val="lt1"/>
          </a:solidFill>
        </p:spPr>
        <p:txBody>
          <a:bodyPr spcFirstLastPara="1" wrap="square" lIns="91425" tIns="91425" rIns="91425" bIns="91425" anchor="b" anchorCtr="0">
            <a:normAutofit/>
          </a:bodyPr>
          <a:lstStyle/>
          <a:p>
            <a:pPr marL="0" lvl="0" indent="0" algn="ctr" rtl="0">
              <a:spcBef>
                <a:spcPts val="0"/>
              </a:spcBef>
              <a:spcAft>
                <a:spcPts val="0"/>
              </a:spcAft>
              <a:buNone/>
            </a:pPr>
            <a:r>
              <a:rPr lang="en" sz="11500"/>
              <a:t>Mary Anning</a:t>
            </a:r>
            <a:endParaRPr sz="11500"/>
          </a:p>
        </p:txBody>
      </p:sp>
      <p:sp>
        <p:nvSpPr>
          <p:cNvPr id="55" name="Google Shape;55;p13"/>
          <p:cNvSpPr txBox="1">
            <a:spLocks noGrp="1"/>
          </p:cNvSpPr>
          <p:nvPr>
            <p:ph type="subTitle" idx="1"/>
          </p:nvPr>
        </p:nvSpPr>
        <p:spPr>
          <a:xfrm>
            <a:off x="434950" y="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7100" u="sng"/>
              <a:t>FEMALE SCIENTIST</a:t>
            </a:r>
            <a:endParaRPr sz="7100" u="sng"/>
          </a:p>
        </p:txBody>
      </p:sp>
      <p:pic>
        <p:nvPicPr>
          <p:cNvPr id="56" name="Google Shape;56;p13"/>
          <p:cNvPicPr preferRelativeResize="0"/>
          <p:nvPr/>
        </p:nvPicPr>
        <p:blipFill>
          <a:blip r:embed="rId3">
            <a:alphaModFix/>
          </a:blip>
          <a:stretch>
            <a:fillRect/>
          </a:stretch>
        </p:blipFill>
        <p:spPr>
          <a:xfrm>
            <a:off x="0" y="76200"/>
            <a:ext cx="2381250" cy="2495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she didn’t go to school?</a:t>
            </a:r>
            <a:endParaRPr/>
          </a:p>
        </p:txBody>
      </p:sp>
      <p:sp>
        <p:nvSpPr>
          <p:cNvPr id="111" name="Google Shape;111;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950">
                <a:solidFill>
                  <a:srgbClr val="E2EEFF"/>
                </a:solidFill>
              </a:rPr>
              <a:t>Anning didn't attend school as she needed to earn money for the family, and it was too expensive at the time to attend</a:t>
            </a:r>
            <a:r>
              <a:rPr lang="en" sz="2950">
                <a:solidFill>
                  <a:srgbClr val="E8EAED"/>
                </a:solidFill>
                <a:highlight>
                  <a:srgbClr val="202124"/>
                </a:highlight>
              </a:rPr>
              <a:t>. She taught herself how to read, write and draw, and read all about anatomy to help her understand the way the fossilised animals that she found were formed.</a:t>
            </a:r>
            <a:endParaRPr sz="3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u="sng"/>
              <a:t>ANY QUESTIONS?</a:t>
            </a:r>
            <a:endParaRPr u="sng"/>
          </a:p>
        </p:txBody>
      </p:sp>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18" name="Google Shape;118;p23"/>
          <p:cNvPicPr preferRelativeResize="0"/>
          <p:nvPr/>
        </p:nvPicPr>
        <p:blipFill>
          <a:blip r:embed="rId3">
            <a:alphaModFix/>
          </a:blip>
          <a:stretch>
            <a:fillRect/>
          </a:stretch>
        </p:blipFill>
        <p:spPr>
          <a:xfrm>
            <a:off x="0" y="926950"/>
            <a:ext cx="9144000" cy="4273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2339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en" sz="14000"/>
              <a:t>FINISHED</a:t>
            </a:r>
            <a:endParaRPr sz="14000"/>
          </a:p>
        </p:txBody>
      </p:sp>
      <p:sp>
        <p:nvSpPr>
          <p:cNvPr id="124" name="Google Shape;124;p24"/>
          <p:cNvSpPr txBox="1">
            <a:spLocks noGrp="1"/>
          </p:cNvSpPr>
          <p:nvPr>
            <p:ph type="body" idx="1"/>
          </p:nvPr>
        </p:nvSpPr>
        <p:spPr>
          <a:xfrm>
            <a:off x="8749600" y="4465225"/>
            <a:ext cx="82800" cy="1035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endParaRPr/>
          </a:p>
        </p:txBody>
      </p:sp>
      <p:sp>
        <p:nvSpPr>
          <p:cNvPr id="125" name="Google Shape;125;p24"/>
          <p:cNvSpPr txBox="1"/>
          <p:nvPr/>
        </p:nvSpPr>
        <p:spPr>
          <a:xfrm>
            <a:off x="587825" y="3334800"/>
            <a:ext cx="5912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320"/>
              <a:t>When did she born?</a:t>
            </a:r>
            <a:endParaRPr sz="3320"/>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a:solidFill>
                  <a:srgbClr val="E8EAED"/>
                </a:solidFill>
                <a:highlight>
                  <a:srgbClr val="202124"/>
                </a:highlight>
              </a:rPr>
              <a:t>21 May 1799</a:t>
            </a:r>
            <a:endParaRPr sz="3300">
              <a:solidFill>
                <a:srgbClr val="E8EAED"/>
              </a:solidFill>
              <a:highlight>
                <a:srgbClr val="202124"/>
              </a:highlight>
            </a:endParaRPr>
          </a:p>
          <a:p>
            <a:pPr marL="0" lvl="0" indent="0" algn="l" rtl="0">
              <a:spcBef>
                <a:spcPts val="1200"/>
              </a:spcBef>
              <a:spcAft>
                <a:spcPts val="0"/>
              </a:spcAft>
              <a:buNone/>
            </a:pPr>
            <a:r>
              <a:rPr lang="en" sz="3300">
                <a:solidFill>
                  <a:srgbClr val="E8EAED"/>
                </a:solidFill>
                <a:highlight>
                  <a:srgbClr val="202124"/>
                </a:highlight>
              </a:rPr>
              <a:t>When did she died?</a:t>
            </a:r>
            <a:endParaRPr sz="3300">
              <a:solidFill>
                <a:srgbClr val="E8EAED"/>
              </a:solidFill>
              <a:highlight>
                <a:srgbClr val="202124"/>
              </a:highlight>
            </a:endParaRPr>
          </a:p>
          <a:p>
            <a:pPr marL="0" lvl="0" indent="0" algn="l" rtl="0">
              <a:spcBef>
                <a:spcPts val="1200"/>
              </a:spcBef>
              <a:spcAft>
                <a:spcPts val="0"/>
              </a:spcAft>
              <a:buNone/>
            </a:pPr>
            <a:r>
              <a:rPr lang="en" sz="3300">
                <a:solidFill>
                  <a:srgbClr val="E8EAED"/>
                </a:solidFill>
                <a:highlight>
                  <a:srgbClr val="202124"/>
                </a:highlight>
              </a:rPr>
              <a:t>9 March 1847</a:t>
            </a:r>
            <a:endParaRPr sz="4200">
              <a:solidFill>
                <a:srgbClr val="E8EAED"/>
              </a:solidFill>
              <a:highlight>
                <a:srgbClr val="202124"/>
              </a:highlight>
            </a:endParaRPr>
          </a:p>
          <a:p>
            <a:pPr marL="0" lvl="0" indent="0" algn="l" rtl="0">
              <a:spcBef>
                <a:spcPts val="1200"/>
              </a:spcBef>
              <a:spcAft>
                <a:spcPts val="0"/>
              </a:spcAft>
              <a:buNone/>
            </a:pPr>
            <a:r>
              <a:rPr lang="en" sz="3300">
                <a:solidFill>
                  <a:srgbClr val="E8EAED"/>
                </a:solidFill>
                <a:highlight>
                  <a:srgbClr val="202124"/>
                </a:highlight>
              </a:rPr>
              <a:t>In what age did Mary Anning died?</a:t>
            </a:r>
            <a:endParaRPr sz="3300">
              <a:solidFill>
                <a:srgbClr val="E8EAED"/>
              </a:solidFill>
              <a:highlight>
                <a:srgbClr val="202124"/>
              </a:highlight>
            </a:endParaRPr>
          </a:p>
          <a:p>
            <a:pPr marL="0" lvl="0" indent="0" algn="l" rtl="0">
              <a:spcBef>
                <a:spcPts val="1200"/>
              </a:spcBef>
              <a:spcAft>
                <a:spcPts val="1200"/>
              </a:spcAft>
              <a:buNone/>
            </a:pPr>
            <a:r>
              <a:rPr lang="en" sz="3300">
                <a:solidFill>
                  <a:srgbClr val="E8EAED"/>
                </a:solidFill>
                <a:highlight>
                  <a:srgbClr val="202124"/>
                </a:highlight>
              </a:rPr>
              <a:t>47 years</a:t>
            </a:r>
            <a:endParaRPr sz="3300">
              <a:solidFill>
                <a:srgbClr val="E8EAED"/>
              </a:solidFill>
              <a:highlight>
                <a:srgbClr val="202124"/>
              </a:highlight>
            </a:endParaRPr>
          </a:p>
        </p:txBody>
      </p:sp>
      <p:pic>
        <p:nvPicPr>
          <p:cNvPr id="63" name="Google Shape;63;p14"/>
          <p:cNvPicPr preferRelativeResize="0"/>
          <p:nvPr/>
        </p:nvPicPr>
        <p:blipFill>
          <a:blip r:embed="rId3">
            <a:alphaModFix/>
          </a:blip>
          <a:stretch>
            <a:fillRect/>
          </a:stretch>
        </p:blipFill>
        <p:spPr>
          <a:xfrm>
            <a:off x="5810450" y="859124"/>
            <a:ext cx="3333551" cy="4284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Why is she famous?</a:t>
            </a:r>
            <a:r>
              <a:rPr lang="en" b="1">
                <a:solidFill>
                  <a:schemeClr val="lt1"/>
                </a:solidFill>
              </a:rPr>
              <a:t>ous?</a:t>
            </a:r>
            <a:endParaRPr b="1">
              <a:solidFill>
                <a:schemeClr val="lt1"/>
              </a:solidFill>
            </a:endParaRPr>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650">
                <a:solidFill>
                  <a:srgbClr val="E8EAED"/>
                </a:solidFill>
                <a:highlight>
                  <a:srgbClr val="202124"/>
                </a:highlight>
              </a:rPr>
              <a:t>In 1823 </a:t>
            </a:r>
            <a:r>
              <a:rPr lang="en" sz="2650">
                <a:solidFill>
                  <a:srgbClr val="E2EEFF"/>
                </a:solidFill>
              </a:rPr>
              <a:t>Mary was the first to discover the complete skeleton of a Plesiosaurus, meaning 'near to reptile'</a:t>
            </a:r>
            <a:r>
              <a:rPr lang="en" sz="2650">
                <a:solidFill>
                  <a:srgbClr val="E8EAED"/>
                </a:solidFill>
                <a:highlight>
                  <a:srgbClr val="202124"/>
                </a:highlight>
              </a:rPr>
              <a:t>. So strange was the specimen and so quickly had the news spread that soon there were rumours that the fossil was a fake. Georges Cuvier himself disputed the find.</a:t>
            </a:r>
            <a:endParaRPr sz="40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3772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120" b="1"/>
              <a:t>How did she died?</a:t>
            </a:r>
            <a:endParaRPr sz="3120" b="1"/>
          </a:p>
        </p:txBody>
      </p:sp>
      <p:sp>
        <p:nvSpPr>
          <p:cNvPr id="75" name="Google Shape;75;p16"/>
          <p:cNvSpPr txBox="1">
            <a:spLocks noGrp="1"/>
          </p:cNvSpPr>
          <p:nvPr>
            <p:ph type="body" idx="1"/>
          </p:nvPr>
        </p:nvSpPr>
        <p:spPr>
          <a:xfrm>
            <a:off x="311700" y="10846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3450">
                <a:solidFill>
                  <a:srgbClr val="E8EAED"/>
                </a:solidFill>
                <a:highlight>
                  <a:srgbClr val="202124"/>
                </a:highlight>
              </a:rPr>
              <a:t>Mary died from </a:t>
            </a:r>
            <a:r>
              <a:rPr lang="en" sz="3450">
                <a:solidFill>
                  <a:srgbClr val="E2EEFF"/>
                </a:solidFill>
              </a:rPr>
              <a:t>breast cancer</a:t>
            </a:r>
            <a:r>
              <a:rPr lang="en" sz="3450">
                <a:solidFill>
                  <a:srgbClr val="E8EAED"/>
                </a:solidFill>
                <a:highlight>
                  <a:srgbClr val="202124"/>
                </a:highlight>
              </a:rPr>
              <a:t> in 1847. She was only 47 years old, and still in financial strain despite a lifetime of extraordinary scientific discoveries.</a:t>
            </a:r>
            <a:endParaRPr sz="3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Facts about Mary Anning.</a:t>
            </a:r>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800" b="1">
                <a:solidFill>
                  <a:schemeClr val="dk1"/>
                </a:solidFill>
                <a:highlight>
                  <a:srgbClr val="202124"/>
                </a:highlight>
              </a:rPr>
              <a:t>In 1800 a lightning bolt struck little Mary Anning</a:t>
            </a:r>
            <a:r>
              <a:rPr lang="en" sz="2800">
                <a:solidFill>
                  <a:schemeClr val="dk1"/>
                </a:solidFill>
                <a:highlight>
                  <a:srgbClr val="202124"/>
                </a:highlight>
              </a:rPr>
              <a:t>.</a:t>
            </a:r>
            <a:r>
              <a:rPr lang="en" sz="2800">
                <a:solidFill>
                  <a:srgbClr val="BDC1C6"/>
                </a:solidFill>
                <a:highlight>
                  <a:srgbClr val="202124"/>
                </a:highlight>
              </a:rPr>
              <a:t> </a:t>
            </a:r>
            <a:r>
              <a:rPr lang="en" sz="2800">
                <a:solidFill>
                  <a:schemeClr val="dk1"/>
                </a:solidFill>
                <a:highlight>
                  <a:srgbClr val="202124"/>
                </a:highlight>
              </a:rPr>
              <a:t>She was 15 months old. The three older girls taking care of her all died; but Mary's parents managed to revive her. Of course, as Mary Anning's fame spread, so did that story.</a:t>
            </a:r>
            <a:endParaRPr sz="4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5211"/>
              <a:t>Awards.</a:t>
            </a:r>
            <a:endParaRPr sz="5211"/>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750">
                <a:solidFill>
                  <a:srgbClr val="E8EAED"/>
                </a:solidFill>
                <a:highlight>
                  <a:srgbClr val="202124"/>
                </a:highlight>
              </a:rPr>
              <a:t>The Mary Anning award is </a:t>
            </a:r>
            <a:r>
              <a:rPr lang="en" sz="2750">
                <a:solidFill>
                  <a:srgbClr val="E2EEFF"/>
                </a:solidFill>
              </a:rPr>
              <a:t>open to all those who are not professionally employed in palaeontology but who have made an outstanding contribution to the subject</a:t>
            </a:r>
            <a:r>
              <a:rPr lang="en" sz="2750">
                <a:solidFill>
                  <a:srgbClr val="E8EAED"/>
                </a:solidFill>
                <a:highlight>
                  <a:srgbClr val="202124"/>
                </a:highlight>
              </a:rPr>
              <a:t>. Such contributions may range from the compilation of fossil collections and their care and conservation, to published studies in recognised journals.</a:t>
            </a:r>
            <a:endParaRPr sz="2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Where is she living?</a:t>
            </a:r>
            <a:endParaRPr/>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50">
                <a:solidFill>
                  <a:srgbClr val="E8EAED"/>
                </a:solidFill>
                <a:highlight>
                  <a:srgbClr val="202124"/>
                </a:highlight>
              </a:rPr>
              <a:t>The Mary Anning award is </a:t>
            </a:r>
            <a:r>
              <a:rPr lang="en" sz="2450">
                <a:solidFill>
                  <a:srgbClr val="E2EEFF"/>
                </a:solidFill>
              </a:rPr>
              <a:t>open to all those who are not professionally employed in palaeontology but who have made an outstanding contribution to the subject</a:t>
            </a:r>
            <a:r>
              <a:rPr lang="en" sz="2450">
                <a:solidFill>
                  <a:srgbClr val="E8EAED"/>
                </a:solidFill>
                <a:highlight>
                  <a:srgbClr val="202124"/>
                </a:highlight>
              </a:rPr>
              <a:t>. Such contributions may range from the compilation of fossil collections and their care and conservation, to published studies in recognised journals.</a:t>
            </a: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Where did she born?</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950">
                <a:solidFill>
                  <a:srgbClr val="E8EAED"/>
                </a:solidFill>
                <a:highlight>
                  <a:srgbClr val="202124"/>
                </a:highlight>
              </a:rPr>
              <a:t>Her lifetime was a constellation of firsts. Mary Anning was born in 1799 in </a:t>
            </a:r>
            <a:r>
              <a:rPr lang="en" sz="2950">
                <a:solidFill>
                  <a:srgbClr val="E2EEFF"/>
                </a:solidFill>
              </a:rPr>
              <a:t>Lyme Regis, in the southwest English county of Dorset</a:t>
            </a:r>
            <a:r>
              <a:rPr lang="en" sz="2950">
                <a:solidFill>
                  <a:srgbClr val="E8EAED"/>
                </a:solidFill>
                <a:highlight>
                  <a:srgbClr val="202124"/>
                </a:highlight>
              </a:rPr>
              <a:t>. Lyme Regis is now part of what is now called the Jurassic Coast, and discoveries are still being made to this day.</a:t>
            </a:r>
            <a:endParaRPr sz="3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Where did she died?</a:t>
            </a: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3150">
                <a:solidFill>
                  <a:srgbClr val="E8EAED"/>
                </a:solidFill>
                <a:highlight>
                  <a:srgbClr val="202124"/>
                </a:highlight>
              </a:rPr>
              <a:t>Mary Anning died March 9, 1847, Lyme Regis, prolific English fossil hunter and amateur anatomist credited with the discovery of several dinosaur specimens that assisted in the early development of paleontology.</a:t>
            </a:r>
            <a:endParaRPr sz="330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On-screen Show (16:9)</PresentationFormat>
  <Paragraphs>26</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Mary Anning</vt:lpstr>
      <vt:lpstr>When did she born?</vt:lpstr>
      <vt:lpstr>Why is she famous?ous?</vt:lpstr>
      <vt:lpstr>How did she died?</vt:lpstr>
      <vt:lpstr>Facts about Mary Anning.</vt:lpstr>
      <vt:lpstr>Awards.</vt:lpstr>
      <vt:lpstr>Where is she living?</vt:lpstr>
      <vt:lpstr>Where did she born?</vt:lpstr>
      <vt:lpstr>Where did she died?</vt:lpstr>
      <vt:lpstr>Why she didn’t go to school?</vt:lpstr>
      <vt:lpstr>ANY QUESTIONS?</vt:lpstr>
      <vt:lpstr>FINISHED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Anning</dc:title>
  <dc:creator>Kelly GIBNEY</dc:creator>
  <cp:lastModifiedBy>Kelly GIBNEY</cp:lastModifiedBy>
  <cp:revision>1</cp:revision>
  <dcterms:modified xsi:type="dcterms:W3CDTF">2023-04-03T13:25:19Z</dcterms:modified>
</cp:coreProperties>
</file>