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4"/>
  </p:notesMasterIdLst>
  <p:sldIdLst>
    <p:sldId id="256" r:id="rId2"/>
    <p:sldId id="1013" r:id="rId3"/>
    <p:sldId id="1024" r:id="rId4"/>
    <p:sldId id="382" r:id="rId5"/>
    <p:sldId id="384" r:id="rId6"/>
    <p:sldId id="1023" r:id="rId7"/>
    <p:sldId id="818" r:id="rId8"/>
    <p:sldId id="383" r:id="rId9"/>
    <p:sldId id="791" r:id="rId10"/>
    <p:sldId id="1014" r:id="rId11"/>
    <p:sldId id="1011" r:id="rId12"/>
    <p:sldId id="956" r:id="rId13"/>
    <p:sldId id="290" r:id="rId14"/>
    <p:sldId id="1010" r:id="rId15"/>
    <p:sldId id="1015" r:id="rId16"/>
    <p:sldId id="1016" r:id="rId17"/>
    <p:sldId id="1017" r:id="rId18"/>
    <p:sldId id="1018" r:id="rId19"/>
    <p:sldId id="1019" r:id="rId20"/>
    <p:sldId id="1020" r:id="rId21"/>
    <p:sldId id="1021" r:id="rId22"/>
    <p:sldId id="102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17"/>
    <p:restoredTop sz="76563" autoAdjust="0"/>
  </p:normalViewPr>
  <p:slideViewPr>
    <p:cSldViewPr snapToGrid="0" snapToObjects="1">
      <p:cViewPr varScale="1">
        <p:scale>
          <a:sx n="56" d="100"/>
          <a:sy n="56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best used alongside a demo lesson of teaching a Set 1 sound.</a:t>
            </a:r>
            <a:r>
              <a:rPr lang="en-US" i="1" dirty="0"/>
              <a:t> Alternatively, you may wish to use a film from the School Portal.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1’ from Oxford Owl for each parent.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to use ‘My Set 1 Speed Sounds Book 1’ or cards if you send these home.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1 flashcards or My Reading and Writing Kit ages 3-5 early sounds and blending to support your child with Set 1 sounds at home.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Demonstrate teaching a Set 1 sound to a group of children.</a:t>
            </a:r>
          </a:p>
          <a:p>
            <a:r>
              <a:rPr lang="en-US" i="1" dirty="0"/>
              <a:t>Alternatively, you may wish to use a film from the School Portal.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5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2 sounds are shaded. They are long vowel sounds with 2 or more letters. We call these ‘Special Friends’ – two letters together that make one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practise saying these sounds together.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each sound MTYT.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children know these Set 2 sounds, they know one way of reading and writing every sound.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900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children know how to read Set 2 sounds, they start to learn Set 3 sounds.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These are shaded in the chart.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They are alternative graphemes (spelling of a sound) for the Set 1 and Set 2 sounds the children already know.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i="1" dirty="0">
                <a:latin typeface="Arial" pitchFamily="34" charset="0"/>
                <a:cs typeface="Arial" pitchFamily="34" charset="0"/>
              </a:rPr>
              <a:t>Point to the chart to show. </a:t>
            </a:r>
            <a:r>
              <a:rPr lang="en-US" altLang="ja-JP" sz="1100" dirty="0">
                <a:latin typeface="Arial" pitchFamily="34" charset="0"/>
                <a:cs typeface="Arial" pitchFamily="34" charset="0"/>
              </a:rPr>
              <a:t>For example, they know ‘ay’ and now learn a-e and </a:t>
            </a:r>
            <a:r>
              <a:rPr lang="en-US" altLang="ja-JP" sz="11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sz="1100" dirty="0">
                <a:latin typeface="Arial" pitchFamily="34" charset="0"/>
                <a:cs typeface="Arial" pitchFamily="34" charset="0"/>
              </a:rPr>
              <a:t> as other spellings for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32498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picture phrases to help children remember the Set 2 and Set 3 sounds.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</a:t>
            </a:r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75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children </a:t>
            </a:r>
            <a:r>
              <a:rPr lang="en-US" dirty="0" err="1"/>
              <a:t>practise</a:t>
            </a:r>
            <a:r>
              <a:rPr lang="en-US" dirty="0"/>
              <a:t> reading these sounds in words using the routine ‘Special Friends’, ‘Fred Talk’, read the word’.</a:t>
            </a:r>
          </a:p>
          <a:p>
            <a:endParaRPr lang="en-US" dirty="0"/>
          </a:p>
          <a:p>
            <a:r>
              <a:rPr lang="en-US" dirty="0"/>
              <a:t>They spot the ‘Special Friends’ first, then Fred Talk to read the word.</a:t>
            </a:r>
          </a:p>
          <a:p>
            <a:endParaRPr lang="en-US" dirty="0"/>
          </a:p>
          <a:p>
            <a:r>
              <a:rPr lang="en-US" dirty="0"/>
              <a:t>For example, ‘ay’, s-p-r-ay</a:t>
            </a:r>
            <a:r>
              <a:rPr lang="en-US"/>
              <a:t>, spray.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4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to use Set 2/3 cards if you send these home.</a:t>
            </a:r>
            <a:endParaRPr lang="en-US" i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 will give you a copy of ‘Reading at Home Booklet 2’ from Oxford Owl.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92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27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show you this in action with a group.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Demonstrate teaching a Set 2/3 sound to a group.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Alternatively, you may wish to use a film from the School Portal.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9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i="1" dirty="0"/>
              <a:t>Use MTYT to teach each of the Set 1 sounds to</a:t>
            </a:r>
            <a:r>
              <a:rPr lang="en-US" sz="11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parents</a:t>
            </a:r>
            <a:r>
              <a:rPr lang="en-US" sz="1100" i="1" dirty="0"/>
              <a:t>.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0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We </a:t>
            </a:r>
            <a:r>
              <a:rPr lang="en-US" baseline="0" dirty="0">
                <a:latin typeface="Times New Roman" charset="0"/>
              </a:rPr>
              <a:t>teach using pure sounds. 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</a:t>
            </a:r>
            <a:r>
              <a:rPr lang="en-GB" dirty="0">
                <a:latin typeface="Times New Roman" charset="0"/>
              </a:rPr>
              <a:t>e pronounce the sounds clearly, using pure sounds (‘m’ not’ </a:t>
            </a:r>
            <a:r>
              <a:rPr lang="en-GB" dirty="0" err="1">
                <a:latin typeface="Times New Roman" charset="0"/>
              </a:rPr>
              <a:t>muh</a:t>
            </a:r>
            <a:r>
              <a:rPr lang="en-GB" dirty="0">
                <a:latin typeface="Times New Roman" charset="0"/>
              </a:rPr>
              <a:t>’, ’s’ not ‘</a:t>
            </a:r>
            <a:r>
              <a:rPr lang="en-GB" altLang="ja-JP" dirty="0" err="1">
                <a:latin typeface="Times New Roman" charset="0"/>
              </a:rPr>
              <a:t>suh</a:t>
            </a:r>
            <a:r>
              <a:rPr lang="en-GB" dirty="0">
                <a:latin typeface="Times New Roman" charset="0"/>
              </a:rPr>
              <a:t>’</a:t>
            </a:r>
            <a:r>
              <a:rPr lang="en-GB" altLang="ja-JP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/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1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children a hook to learn the sounds by using pictures in the same shape as the letter.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‘s’ looks like a snake.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looks like a dinosaur.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‘m’ looks like a mountain.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‘a’ looks like an apple.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 children to name the mnemonic pictures before they learn the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children learn to read and write the sounds really easily.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6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use the picture mnemonic to learn to form letters correctly at the same time they learn to read each sound. </a:t>
            </a:r>
          </a:p>
          <a:p>
            <a:r>
              <a:rPr lang="en-US" dirty="0"/>
              <a:t>Each sound has a handwriting phrase e.g. down Maisie, and over the mountains.</a:t>
            </a:r>
          </a:p>
          <a:p>
            <a:endParaRPr lang="en-US" dirty="0"/>
          </a:p>
          <a:p>
            <a:r>
              <a:rPr lang="en-US" dirty="0"/>
              <a:t>Use these handwriting phrases when </a:t>
            </a:r>
            <a:r>
              <a:rPr lang="en-US" dirty="0" err="1"/>
              <a:t>practising</a:t>
            </a:r>
            <a:r>
              <a:rPr lang="en-US" dirty="0"/>
              <a:t> writing at home with your child.</a:t>
            </a:r>
          </a:p>
          <a:p>
            <a:r>
              <a:rPr lang="en-US" dirty="0"/>
              <a:t>Avoid using these to read the sound.</a:t>
            </a:r>
          </a:p>
          <a:p>
            <a:endParaRPr lang="en-US" dirty="0"/>
          </a:p>
          <a:p>
            <a:r>
              <a:rPr lang="en-US" dirty="0"/>
              <a:t>I will give you a handout of these handwriting phrases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home: </a:t>
            </a:r>
          </a:p>
          <a:p>
            <a:endParaRPr lang="en-US" dirty="0"/>
          </a:p>
          <a:p>
            <a:r>
              <a:rPr lang="en-US" dirty="0"/>
              <a:t>The frieze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stretchy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bouncy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Handwriting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also give you a copy of the </a:t>
            </a:r>
            <a:r>
              <a:rPr lang="en-US" baseline="0" dirty="0"/>
              <a:t>‘Reading at Home Booklet 1’.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dirty="0"/>
              <a:t>Set 1 Sounds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50BF-B53D-6F49-9A43-6D1A1CC9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letter formation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C9AB0-B505-1445-9009-1C3C5B4F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26" y="1289740"/>
            <a:ext cx="7991548" cy="5040313"/>
          </a:xfrm>
        </p:spPr>
      </p:pic>
    </p:spTree>
    <p:extLst>
      <p:ext uri="{BB962C8B-B14F-4D97-AF65-F5344CB8AC3E}">
        <p14:creationId xmlns:p14="http://schemas.microsoft.com/office/powerpoint/2010/main" val="306828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42242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Use pure sounds, not letter names</a:t>
            </a:r>
          </a:p>
          <a:p>
            <a:r>
              <a:rPr lang="en-GB" dirty="0"/>
              <a:t>2. Teach the picture names</a:t>
            </a:r>
          </a:p>
          <a:p>
            <a:r>
              <a:rPr lang="en-GB" dirty="0"/>
              <a:t>3. 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r>
              <a:rPr lang="en-GB" dirty="0"/>
              <a:t>4. Use the handwriting phrases for writing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F07E-39BF-2745-A208-6978920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 Set 1 Sound - </a:t>
            </a:r>
            <a:r>
              <a:rPr lang="en-US" dirty="0">
                <a:solidFill>
                  <a:srgbClr val="FFC000"/>
                </a:solidFill>
              </a:rPr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4E17-1E6D-554C-82C8-D6B25B0C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Sounds Set 2</a:t>
            </a:r>
          </a:p>
        </p:txBody>
      </p:sp>
      <p:pic>
        <p:nvPicPr>
          <p:cNvPr id="5" name="Picture 4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39952" y="4725144"/>
            <a:ext cx="2304256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59632" y="5949280"/>
            <a:ext cx="4536504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  <p:sp>
        <p:nvSpPr>
          <p:cNvPr id="9" name="Rounded Rectangle 8"/>
          <p:cNvSpPr/>
          <p:nvPr/>
        </p:nvSpPr>
        <p:spPr>
          <a:xfrm flipV="1">
            <a:off x="5648062" y="5487405"/>
            <a:ext cx="115212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32140" y="4365104"/>
            <a:ext cx="936104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652080" y="5755441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75854" y="619977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32038" y="4869160"/>
            <a:ext cx="432048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03844" y="5703177"/>
            <a:ext cx="151216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516048" y="5982084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959928" y="4329100"/>
            <a:ext cx="504056" cy="57606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7051" y="4585416"/>
            <a:ext cx="504056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665745" y="618333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52120" y="1687665"/>
            <a:ext cx="36004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494B-1487-5449-8C15-049D3B54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Phrases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FA77-7827-2F4D-B53F-6699012E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164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0D21F-A000-0C45-A327-4C6AC6B0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50EC1-C679-5D49-A563-0BB2F1B1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F6E4B-1433-0A41-BCCA-3E2E67AA41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57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279C-A1B0-BD46-857A-27F00F2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146704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5C3B0-4996-1B47-B748-9022B28B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0" y="14822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2D307-CAF3-CD40-BD45-235D8FDA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841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Practise</a:t>
            </a:r>
            <a:r>
              <a:rPr lang="en-US" dirty="0"/>
              <a:t> the sounds and phrases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pPr marL="514350" indent="-514350">
              <a:buAutoNum type="arabicPeriod" startAt="3"/>
            </a:pPr>
            <a:r>
              <a:rPr lang="en-GB" dirty="0"/>
              <a:t>Use </a:t>
            </a:r>
            <a:r>
              <a:rPr lang="en-US" dirty="0"/>
              <a:t>‘Special Friends’, ‘Fred Talk’, </a:t>
            </a:r>
          </a:p>
          <a:p>
            <a:r>
              <a:rPr lang="en-US" dirty="0"/>
              <a:t>     read the word’ to read </a:t>
            </a:r>
            <a:r>
              <a:rPr lang="en-US" dirty="0" smtClean="0"/>
              <a:t>words that are unfamiliar.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2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ED2B-D458-B34A-AE92-282B9E6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Set 2/ 3 sounds - </a:t>
            </a:r>
            <a:r>
              <a:rPr lang="en-US" dirty="0">
                <a:solidFill>
                  <a:schemeClr val="accent3"/>
                </a:solidFill>
              </a:rPr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652D3-D310-F840-9371-AA372A1B8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1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is Phonics taught at St Michaels?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10 </a:t>
            </a:r>
            <a:r>
              <a:rPr lang="en-GB" dirty="0"/>
              <a:t>minute sound lesson learning a new sound everyday.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ractise </a:t>
            </a:r>
            <a:r>
              <a:rPr lang="en-GB" dirty="0"/>
              <a:t>spelling </a:t>
            </a:r>
            <a:r>
              <a:rPr lang="en-GB" dirty="0" smtClean="0"/>
              <a:t>words for </a:t>
            </a:r>
            <a:r>
              <a:rPr lang="en-GB" dirty="0"/>
              <a:t>10 </a:t>
            </a:r>
            <a:r>
              <a:rPr lang="en-GB" dirty="0" smtClean="0"/>
              <a:t>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20 </a:t>
            </a:r>
            <a:r>
              <a:rPr lang="en-GB" dirty="0"/>
              <a:t>minutes reading texts that include the sounds they have already learnt. A</a:t>
            </a:r>
            <a:r>
              <a:rPr lang="en-GB" dirty="0" smtClean="0"/>
              <a:t>ccuracy, </a:t>
            </a:r>
            <a:r>
              <a:rPr lang="en-GB" dirty="0"/>
              <a:t>fluency and comprehension skills to become confident and independent readers</a:t>
            </a:r>
            <a:r>
              <a:rPr lang="en-GB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30 minutes writing activities about the story they have read.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21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4010300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0296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https</a:t>
            </a:r>
            <a:r>
              <a:rPr lang="en-GB"/>
              <a:t>://</a:t>
            </a:r>
            <a:r>
              <a:rPr lang="en-GB" smtClean="0"/>
              <a:t>www.youtube.com/watch?v=sjlPILhk7bQ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5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Sounds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78834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 the pictures</a:t>
            </a:r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9" r="-40929"/>
          <a:stretch>
            <a:fillRect/>
          </a:stretch>
        </p:blipFill>
        <p:spPr bwMode="auto">
          <a:xfrm>
            <a:off x="627051" y="1628800"/>
            <a:ext cx="8028384" cy="44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54231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794</TotalTime>
  <Words>1334</Words>
  <Application>Microsoft Office PowerPoint</Application>
  <PresentationFormat>On-screen Show (4:3)</PresentationFormat>
  <Paragraphs>186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PGothic</vt:lpstr>
      <vt:lpstr>MS PGothic</vt:lpstr>
      <vt:lpstr>Arial</vt:lpstr>
      <vt:lpstr>Arial Unicode MS</vt:lpstr>
      <vt:lpstr>Calibri</vt:lpstr>
      <vt:lpstr>Garamond</vt:lpstr>
      <vt:lpstr>Times New Roman</vt:lpstr>
      <vt:lpstr>Wingdings</vt:lpstr>
      <vt:lpstr>NEW Phonics Template</vt:lpstr>
      <vt:lpstr>Read Write Inc. Phonics  Parents’ Meeting Set 1 Sounds</vt:lpstr>
      <vt:lpstr>Reading changes everything</vt:lpstr>
      <vt:lpstr>How is Phonics taught at St Michaels?</vt:lpstr>
      <vt:lpstr>What is phonics?</vt:lpstr>
      <vt:lpstr>English alphabetic code</vt:lpstr>
      <vt:lpstr>PowerPoint Presentation</vt:lpstr>
      <vt:lpstr>Speed Sounds Set 1</vt:lpstr>
      <vt:lpstr>Pure Sounds (ruthmiskin.com)</vt:lpstr>
      <vt:lpstr>Name the pictures</vt:lpstr>
      <vt:lpstr>Teaching letter formation</vt:lpstr>
      <vt:lpstr>Free Video Tutorials (ruthmiskin.com)</vt:lpstr>
      <vt:lpstr>What can I do?</vt:lpstr>
      <vt:lpstr>Online resources available</vt:lpstr>
      <vt:lpstr>Teaching a Set 1 Sound - in action</vt:lpstr>
      <vt:lpstr>Speed Sounds Set 2</vt:lpstr>
      <vt:lpstr>Speed Sounds Set 3</vt:lpstr>
      <vt:lpstr>Picture Phrases</vt:lpstr>
      <vt:lpstr>‘Special Friends’, ‘Fred Talk’, read the word</vt:lpstr>
      <vt:lpstr>What can you do?</vt:lpstr>
      <vt:lpstr>Online resources available</vt:lpstr>
      <vt:lpstr>Teaching Set 2/ 3 sounds - in action</vt:lpstr>
      <vt:lpstr>Reading changes everything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sarah Gannon</cp:lastModifiedBy>
  <cp:revision>130</cp:revision>
  <dcterms:created xsi:type="dcterms:W3CDTF">2015-11-23T14:36:59Z</dcterms:created>
  <dcterms:modified xsi:type="dcterms:W3CDTF">2021-03-03T14:40:41Z</dcterms:modified>
</cp:coreProperties>
</file>